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45"/>
  </p:notesMasterIdLst>
  <p:sldIdLst>
    <p:sldId id="266" r:id="rId3"/>
    <p:sldId id="335" r:id="rId4"/>
    <p:sldId id="276" r:id="rId5"/>
    <p:sldId id="285" r:id="rId6"/>
    <p:sldId id="334" r:id="rId7"/>
    <p:sldId id="341" r:id="rId8"/>
    <p:sldId id="350" r:id="rId9"/>
    <p:sldId id="296" r:id="rId10"/>
    <p:sldId id="343" r:id="rId11"/>
    <p:sldId id="295" r:id="rId12"/>
    <p:sldId id="344" r:id="rId13"/>
    <p:sldId id="336" r:id="rId14"/>
    <p:sldId id="302" r:id="rId15"/>
    <p:sldId id="358" r:id="rId16"/>
    <p:sldId id="355" r:id="rId17"/>
    <p:sldId id="364" r:id="rId18"/>
    <p:sldId id="353" r:id="rId19"/>
    <p:sldId id="337" r:id="rId20"/>
    <p:sldId id="306" r:id="rId21"/>
    <p:sldId id="261" r:id="rId22"/>
    <p:sldId id="346" r:id="rId23"/>
    <p:sldId id="362" r:id="rId24"/>
    <p:sldId id="359" r:id="rId25"/>
    <p:sldId id="309" r:id="rId26"/>
    <p:sldId id="310" r:id="rId27"/>
    <p:sldId id="360" r:id="rId28"/>
    <p:sldId id="361" r:id="rId29"/>
    <p:sldId id="311" r:id="rId30"/>
    <p:sldId id="338" r:id="rId31"/>
    <p:sldId id="326" r:id="rId32"/>
    <p:sldId id="315" r:id="rId33"/>
    <p:sldId id="316" r:id="rId34"/>
    <p:sldId id="317" r:id="rId35"/>
    <p:sldId id="351" r:id="rId36"/>
    <p:sldId id="347" r:id="rId37"/>
    <p:sldId id="321" r:id="rId38"/>
    <p:sldId id="322" r:id="rId39"/>
    <p:sldId id="348" r:id="rId40"/>
    <p:sldId id="349" r:id="rId41"/>
    <p:sldId id="339" r:id="rId42"/>
    <p:sldId id="365" r:id="rId43"/>
    <p:sldId id="264" r:id="rId44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D8CC82"/>
    <a:srgbClr val="F3EFD9"/>
    <a:srgbClr val="FFFFCC"/>
    <a:srgbClr val="6464F2"/>
    <a:srgbClr val="5054FE"/>
    <a:srgbClr val="00FF00"/>
    <a:srgbClr val="23627B"/>
    <a:srgbClr val="5A899C"/>
    <a:srgbClr val="0020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9C7853C-536D-4A76-A0AE-DD22124D55A5}" styleName="佈景主題樣式 1 - 輔色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98" autoAdjust="0"/>
    <p:restoredTop sz="66237" autoAdjust="0"/>
  </p:normalViewPr>
  <p:slideViewPr>
    <p:cSldViewPr snapToGrid="0">
      <p:cViewPr varScale="1">
        <p:scale>
          <a:sx n="75" d="100"/>
          <a:sy n="75" d="100"/>
        </p:scale>
        <p:origin x="1416" y="78"/>
      </p:cViewPr>
      <p:guideLst/>
    </p:cSldViewPr>
  </p:slideViewPr>
  <p:outlineViewPr>
    <p:cViewPr>
      <p:scale>
        <a:sx n="33" d="100"/>
        <a:sy n="33" d="100"/>
      </p:scale>
      <p:origin x="0" y="-292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theme" Target="theme/theme1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24813B-15F6-4B99-ABBB-6BA7FA784A3F}" type="datetimeFigureOut">
              <a:rPr lang="zh-TW" altLang="en-US" smtClean="0"/>
              <a:t>2025/7/14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BB36AA-28BE-4DBA-9AC3-9567D2F0419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29027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zh-TW" altLang="en-US" dirty="0" smtClean="0"/>
              <a:t>各位口委好</a:t>
            </a:r>
            <a:r>
              <a:rPr lang="zh-TW" altLang="en-US" dirty="0" smtClean="0"/>
              <a:t>，我是陳奕齊</a:t>
            </a:r>
            <a:r>
              <a:rPr lang="zh-TW" altLang="en-US" b="1" i="1" dirty="0" smtClean="0"/>
              <a:t>，</a:t>
            </a:r>
            <a:r>
              <a:rPr lang="zh-TW" altLang="en-US" b="1" i="0" dirty="0" smtClean="0"/>
              <a:t>感謝</a:t>
            </a:r>
            <a:r>
              <a:rPr lang="zh-TW" altLang="en-US" b="1" i="0" dirty="0" smtClean="0"/>
              <a:t>各位口委今天</a:t>
            </a:r>
            <a:r>
              <a:rPr lang="zh-TW" altLang="en-US" b="1" i="0" dirty="0" smtClean="0"/>
              <a:t>蒞臨指導我的論文口試，也謝謝指導教授在研究期間給予我的指導與協助。以下，我將進行我的論文報告，</a:t>
            </a:r>
            <a:endParaRPr lang="en-US" altLang="zh-TW" b="1" i="0" dirty="0" smtClean="0"/>
          </a:p>
          <a:p>
            <a:pPr algn="l"/>
            <a:r>
              <a:rPr lang="zh-TW" altLang="en-US" b="1" i="0" dirty="0" smtClean="0"/>
              <a:t>題目是</a:t>
            </a:r>
            <a:endParaRPr lang="en-US" altLang="zh-TW" b="1" i="0" dirty="0" smtClean="0"/>
          </a:p>
          <a:p>
            <a:pPr algn="l"/>
            <a:r>
              <a:rPr lang="zh-TW" altLang="en-US" b="1" i="0" dirty="0" smtClean="0"/>
              <a:t>「</a:t>
            </a:r>
            <a:r>
              <a:rPr lang="zh-TW" altLang="en-US" sz="1200" b="1" spc="3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以人工智慧方法提升半導體翹曲模擬關鍵參數分析效率之研究</a:t>
            </a:r>
            <a:r>
              <a:rPr lang="zh-TW" altLang="en-US" i="0" dirty="0" smtClean="0"/>
              <a:t>」</a:t>
            </a:r>
            <a:endParaRPr lang="zh-TW" altLang="en-US" i="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4DA738-9D65-4D1D-A48F-CE2ADAA54864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670360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但這並非沒有侷限性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BB36AA-28BE-4DBA-9AC3-9567D2F04198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087224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Ernest, Joseph, Daniel</a:t>
            </a: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等人對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2000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年至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2017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年間的機器學習算法進行了全面分析，討論了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KNN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SVM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、隨機森林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(RF)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和神經網絡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(NN)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的優劣。分析結果表明：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 KNN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：雖然易於實施，但隨數據量增大計算時間顯著增加，且理想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值難以確定。</a:t>
            </a:r>
          </a:p>
          <a:p>
            <a:endParaRPr lang="en-US" altLang="zh-TW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 NN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：具有強大的非線性建模能力，但由於參數調整耗時、算法複雜性高，實際應用中常被視為次選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lang="en-US" altLang="zh-TW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3. SVM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：對噪聲和過擬合不敏感，能有效處理不平衡數據，且訓練時間短，操作相對簡單。</a:t>
            </a:r>
            <a:endParaRPr lang="zh-TW" altLang="zh-TW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4. 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RF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：對訓練數據集的敏感性較高，偶爾可能不穩定並出現過擬合，但在處理大數據集和噪聲問題上表現出色。</a:t>
            </a:r>
          </a:p>
          <a:p>
            <a:endParaRPr lang="en-US" altLang="zh-TW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SVM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RF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在處理不平衡數據和降低過擬合風險方面具有顯著優勢，並且訓練時間短、操作簡單，尤其適合需要重複計算和快速應用的場景。這些特性使得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SVM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RF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更適合於需要高效迭代的翹曲預測應用。</a:t>
            </a:r>
            <a:endParaRPr lang="en-US" altLang="zh-TW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相比之下，</a:t>
            </a: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先前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文獻中提到的深度學習方法，雖然能更精確捕捉複雜的幾何特徵與翹曲模式的關係，但也伴隨著高計算複雜性和大量超參數調整的挑戰。</a:t>
            </a:r>
            <a:endParaRPr lang="en-US" altLang="zh-TW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例如，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CNN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在處理大數據集時需要顯著的計算資源，並且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ANN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的架構選擇和訓練過程可能會因數據特性不同而變得不穩定。</a:t>
            </a:r>
            <a:endParaRPr lang="en-US" altLang="zh-TW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因此，這些深度學習方法雖然在性能上佔優，但在高效性方面可能不及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SVM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RF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BB36AA-28BE-4DBA-9AC3-9567D2F04198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954018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BB36AA-28BE-4DBA-9AC3-9567D2F04198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015830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綜合</a:t>
            </a: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剛剛的文獻</a:t>
            </a: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回顧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endParaRPr lang="en-US" altLang="zh-TW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考量深度學習和傳統機器學習算法的優缺點，</a:t>
            </a:r>
            <a:endParaRPr lang="en-US" altLang="zh-TW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本研究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以降</a:t>
            </a: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低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模擬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預測翹曲所需時間為訴求，所以捨棄在建模方面耗時的神經網路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(NN)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endParaRPr lang="en-US" altLang="zh-TW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而決定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採用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RF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SVM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等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多種機器學習方法，用於翹曲預測模型的構建和驗證，並從模型中得到影響翹曲的關鍵因子。</a:t>
            </a:r>
            <a:endParaRPr lang="en-US" altLang="zh-TW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這些算法不僅能適應不同特徵數據的需求，還能在準確性與計算效率之間達到良好的平衡。</a:t>
            </a:r>
          </a:p>
          <a:p>
            <a:endParaRPr lang="en-US" altLang="zh-TW" dirty="0" smtClean="0"/>
          </a:p>
          <a:p>
            <a:r>
              <a:rPr lang="zh-TW" altLang="en-US" dirty="0" smtClean="0"/>
              <a:t>如簡報上所示，每個演算法都有著各自的優勢，像是</a:t>
            </a:r>
            <a:r>
              <a:rPr lang="en-US" altLang="zh-TW" dirty="0" smtClean="0"/>
              <a:t>RF</a:t>
            </a:r>
            <a:r>
              <a:rPr lang="zh-TW" altLang="en-US" dirty="0" smtClean="0"/>
              <a:t>、</a:t>
            </a:r>
            <a:r>
              <a:rPr lang="en-US" altLang="zh-TW" dirty="0" smtClean="0"/>
              <a:t>SVM</a:t>
            </a:r>
          </a:p>
          <a:p>
            <a:endParaRPr lang="en-US" altLang="zh-TW" dirty="0" smtClean="0"/>
          </a:p>
          <a:p>
            <a:r>
              <a:rPr lang="zh-TW" altLang="en-US" dirty="0" smtClean="0"/>
              <a:t>我會在後續的實驗中相互比較模型彼此間的優劣。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BB36AA-28BE-4DBA-9AC3-9567D2F04198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428408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再來是我的實驗設計部分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BB36AA-28BE-4DBA-9AC3-9567D2F04198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29813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模型預測結果將與原始模擬所得的翹曲值進行誤差比對，僅當誤差落在±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10%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範圍內的資料筆數達到總數的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90%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，才視為符合模型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KPI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標準。</a:t>
            </a:r>
            <a:endParaRPr lang="en-US" altLang="zh-TW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在滿足此準確度要求後，進一步透過模型中的特徵重要度排序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(Feature Importance)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進行分析，萃取出對目標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值影響最顯著的關鍵因子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(Key Factors)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，以供後續模擬優化與設計參考。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BB36AA-28BE-4DBA-9AC3-9567D2F04198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618231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我將實驗設計拆成以下四點</a:t>
            </a:r>
            <a:endParaRPr lang="en-US" altLang="zh-TW" dirty="0" smtClean="0"/>
          </a:p>
          <a:p>
            <a:r>
              <a:rPr lang="zh-TW" altLang="en-US" dirty="0" smtClean="0"/>
              <a:t>分別是</a:t>
            </a:r>
            <a:endParaRPr lang="en-US" altLang="zh-TW" dirty="0" smtClean="0"/>
          </a:p>
          <a:p>
            <a:r>
              <a:rPr lang="en-US" altLang="zh-TW" dirty="0" smtClean="0"/>
              <a:t>1.</a:t>
            </a:r>
            <a:r>
              <a:rPr lang="zh-TW" altLang="zh-TW" dirty="0" smtClean="0"/>
              <a:t>資料集劃分與訓練組合</a:t>
            </a:r>
            <a:endParaRPr lang="en-US" altLang="zh-TW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 smtClean="0"/>
              <a:t>2. </a:t>
            </a:r>
            <a:r>
              <a:rPr lang="zh-TW" altLang="zh-TW" dirty="0" smtClean="0"/>
              <a:t>機器學習模型建立</a:t>
            </a:r>
          </a:p>
          <a:p>
            <a:r>
              <a:rPr lang="en-US" altLang="zh-TW" dirty="0" smtClean="0"/>
              <a:t>3.</a:t>
            </a:r>
            <a:r>
              <a:rPr lang="zh-TW" altLang="zh-TW" dirty="0" smtClean="0"/>
              <a:t>資料增強</a:t>
            </a:r>
            <a:endParaRPr lang="en-US" altLang="zh-TW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 smtClean="0"/>
              <a:t>4.</a:t>
            </a:r>
            <a:r>
              <a:rPr lang="zh-TW" altLang="zh-TW" dirty="0" smtClean="0"/>
              <a:t>模型評估與關鍵因子識別</a:t>
            </a:r>
          </a:p>
          <a:p>
            <a:endParaRPr lang="zh-TW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BB36AA-28BE-4DBA-9AC3-9567D2F04198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8225372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首先第一點是資料劃分與訓練</a:t>
            </a: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組合</a:t>
            </a:r>
            <a:endParaRPr lang="en-US" altLang="zh-TW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本研究所選定的預測目標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(Y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值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為常溫翹曲值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(RT Warpage)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與高溫翹曲值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(HT Warpage)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lang="en-US" altLang="zh-TW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本身這顆產品可以調整</a:t>
            </a: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</a:t>
            </a: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參數</a:t>
            </a: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有七個，像是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MD CPD</a:t>
            </a: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UF</a:t>
            </a:r>
            <a:r>
              <a:rPr lang="en-US" altLang="zh-TW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type</a:t>
            </a:r>
            <a:r>
              <a:rPr lang="zh-TW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、散熱片厚度</a:t>
            </a:r>
            <a:r>
              <a:rPr lang="zh-TW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等</a:t>
            </a:r>
            <a:endParaRPr lang="en-US" altLang="zh-TW" sz="12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zh-TW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動畫</a:t>
            </a:r>
            <a:r>
              <a:rPr lang="en-US" altLang="zh-TW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根據七個因子，每個因子各有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個水準，全因子組合的數據共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128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組，</a:t>
            </a:r>
            <a:endParaRPr lang="en-US" altLang="zh-TW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其中</a:t>
            </a: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將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20%</a:t>
            </a: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的資料也就是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26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組作為測試資料集，其餘數據則用於模型訓練。</a:t>
            </a:r>
            <a:endParaRPr lang="en-US" altLang="zh-TW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訓練資料集</a:t>
            </a: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則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包含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102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組</a:t>
            </a: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55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組</a:t>
            </a: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44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組，以及透過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44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組數據生成的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484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組額外數據。</a:t>
            </a:r>
            <a:endParaRPr lang="en-US" altLang="zh-TW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55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組為符合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KPI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標準的最低組數，而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44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組則進一步縮減，以評估模型在更少數據下的可行性。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BB36AA-28BE-4DBA-9AC3-9567D2F04198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981004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根據七個因子，每個因子各有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個水準，全因子組合的數據共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128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組，其中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20%(26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組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作為測試資料集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(Testing Data)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，其餘數據則用於模型訓練。訓練資料集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(Training Data)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包含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44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組、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55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組、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102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組，以及透過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44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組數據生成的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484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組額外數據。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55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組為符合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KPI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標準的最低組數，而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44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組則進一步縮減，以評估模型在更少數據下的可行性。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BB36AA-28BE-4DBA-9AC3-9567D2F04198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4247164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那為什麼是</a:t>
            </a:r>
            <a:r>
              <a:rPr lang="en-US" altLang="zh-TW" dirty="0" smtClean="0"/>
              <a:t>55</a:t>
            </a:r>
            <a:r>
              <a:rPr lang="zh-TW" altLang="en-US" dirty="0" smtClean="0"/>
              <a:t>組設成模型</a:t>
            </a:r>
            <a:r>
              <a:rPr lang="en-US" altLang="zh-TW" dirty="0" smtClean="0"/>
              <a:t>KPI</a:t>
            </a:r>
            <a:r>
              <a:rPr lang="zh-TW" altLang="en-US" dirty="0" smtClean="0"/>
              <a:t>的原因是因為</a:t>
            </a:r>
            <a:r>
              <a:rPr lang="en-US" altLang="zh-TW" dirty="0" smtClean="0"/>
              <a:t>:</a:t>
            </a:r>
          </a:p>
          <a:p>
            <a:endParaRPr lang="en-US" altLang="zh-TW" dirty="0" smtClean="0"/>
          </a:p>
          <a:p>
            <a:r>
              <a:rPr lang="zh-TW" altLang="en-US" dirty="0" smtClean="0"/>
              <a:t>在</a:t>
            </a:r>
            <a:r>
              <a:rPr lang="zh-TW" altLang="en-US" dirty="0" smtClean="0"/>
              <a:t>原始設計中，總共有 </a:t>
            </a:r>
            <a:r>
              <a:rPr lang="en-US" altLang="zh-TW" dirty="0" smtClean="0"/>
              <a:t>7 </a:t>
            </a:r>
            <a:r>
              <a:rPr lang="zh-TW" altLang="en-US" dirty="0" smtClean="0"/>
              <a:t>個等權重因子，各為 </a:t>
            </a:r>
            <a:r>
              <a:rPr lang="en-US" altLang="zh-TW" dirty="0" smtClean="0"/>
              <a:t>2 </a:t>
            </a:r>
            <a:r>
              <a:rPr lang="zh-TW" altLang="en-US" dirty="0" smtClean="0"/>
              <a:t>水準，形成 </a:t>
            </a:r>
            <a:r>
              <a:rPr lang="en-US" altLang="zh-TW" dirty="0" smtClean="0"/>
              <a:t>128 </a:t>
            </a:r>
            <a:r>
              <a:rPr lang="zh-TW" altLang="en-US" dirty="0" smtClean="0"/>
              <a:t>組全因子組合。</a:t>
            </a:r>
            <a:endParaRPr lang="en-US" altLang="zh-TW" dirty="0" smtClean="0"/>
          </a:p>
          <a:p>
            <a:r>
              <a:rPr lang="zh-TW" altLang="en-US" dirty="0" smtClean="0"/>
              <a:t>透過 </a:t>
            </a:r>
            <a:r>
              <a:rPr lang="en-US" altLang="zh-TW" dirty="0" smtClean="0"/>
              <a:t>AI </a:t>
            </a:r>
            <a:r>
              <a:rPr lang="zh-TW" altLang="en-US" dirty="0" smtClean="0"/>
              <a:t>模型辨識出影響 </a:t>
            </a:r>
            <a:r>
              <a:rPr lang="en-US" altLang="zh-TW" dirty="0" smtClean="0"/>
              <a:t>warpage </a:t>
            </a:r>
            <a:r>
              <a:rPr lang="zh-TW" altLang="en-US" dirty="0" smtClean="0"/>
              <a:t>的 </a:t>
            </a:r>
            <a:r>
              <a:rPr lang="en-US" altLang="zh-TW" dirty="0" smtClean="0"/>
              <a:t>3 </a:t>
            </a:r>
            <a:r>
              <a:rPr lang="zh-TW" altLang="en-US" dirty="0" smtClean="0"/>
              <a:t>個主要關鍵因子後，其他 </a:t>
            </a:r>
            <a:r>
              <a:rPr lang="en-US" altLang="zh-TW" dirty="0" smtClean="0"/>
              <a:t>4 </a:t>
            </a:r>
            <a:r>
              <a:rPr lang="zh-TW" altLang="en-US" dirty="0" smtClean="0"/>
              <a:t>個因子可視為相對不具顯著性。</a:t>
            </a:r>
          </a:p>
          <a:p>
            <a:r>
              <a:rPr lang="zh-TW" altLang="en-US" dirty="0" smtClean="0"/>
              <a:t>基於維度約簡原則，若將設計空間降至 </a:t>
            </a:r>
            <a:r>
              <a:rPr lang="en-US" altLang="zh-TW" dirty="0" smtClean="0"/>
              <a:t>3 </a:t>
            </a:r>
            <a:r>
              <a:rPr lang="zh-TW" altLang="en-US" dirty="0" smtClean="0"/>
              <a:t>個關鍵因子之組合，即相當於保留 </a:t>
            </a:r>
            <a:r>
              <a:rPr lang="en-US" altLang="zh-TW" dirty="0" smtClean="0"/>
              <a:t>43% </a:t>
            </a:r>
            <a:r>
              <a:rPr lang="zh-TW" altLang="en-US" dirty="0" smtClean="0"/>
              <a:t>的設計點。</a:t>
            </a:r>
          </a:p>
          <a:p>
            <a:r>
              <a:rPr lang="zh-TW" altLang="en-US" dirty="0" smtClean="0"/>
              <a:t>因此，在不影響模型精度與關鍵因子判斷的前提下，我們希望將訓練資料筆數由 </a:t>
            </a:r>
            <a:r>
              <a:rPr lang="en-US" altLang="zh-TW" dirty="0" smtClean="0"/>
              <a:t>128 </a:t>
            </a:r>
            <a:r>
              <a:rPr lang="zh-TW" altLang="en-US" dirty="0" smtClean="0"/>
              <a:t>組縮減為 </a:t>
            </a:r>
            <a:r>
              <a:rPr lang="zh-TW" altLang="en-US" b="1" dirty="0" smtClean="0"/>
              <a:t>約 </a:t>
            </a:r>
            <a:r>
              <a:rPr lang="en-US" altLang="zh-TW" b="1" dirty="0" smtClean="0"/>
              <a:t>55 </a:t>
            </a:r>
            <a:r>
              <a:rPr lang="zh-TW" altLang="en-US" b="1" dirty="0" smtClean="0"/>
              <a:t>組</a:t>
            </a:r>
            <a:r>
              <a:rPr lang="zh-TW" altLang="en-US" dirty="0" smtClean="0"/>
              <a:t>，降低 </a:t>
            </a:r>
            <a:r>
              <a:rPr lang="en-US" altLang="zh-TW" dirty="0" smtClean="0"/>
              <a:t>57% </a:t>
            </a:r>
            <a:r>
              <a:rPr lang="zh-TW" altLang="en-US" dirty="0" smtClean="0"/>
              <a:t>模擬成本，並在後續驗證中達到設定的 </a:t>
            </a:r>
            <a:r>
              <a:rPr lang="en-US" altLang="zh-TW" dirty="0" smtClean="0"/>
              <a:t>KPI </a:t>
            </a:r>
            <a:r>
              <a:rPr lang="zh-TW" altLang="en-US" dirty="0" smtClean="0"/>
              <a:t>精度要求。</a:t>
            </a:r>
          </a:p>
          <a:p>
            <a:endParaRPr lang="en-US" altLang="zh-TW" dirty="0" smtClean="0"/>
          </a:p>
          <a:p>
            <a:r>
              <a:rPr lang="zh-TW" altLang="en-US" dirty="0" smtClean="0"/>
              <a:t>「若剩餘資料經模型驗證仍能達標，則證實其代表性與資料縮減的合理性。」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BB36AA-28BE-4DBA-9AC3-9567D2F04198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830246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那我的第一部分會針對我的研究背景先進行簡介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BB36AA-28BE-4DBA-9AC3-9567D2F04198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7871035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本研究基於前述文獻探討，選擇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SVM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en-US" altLang="zh-TW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XGBoost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Gradient Boosting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Lasso Linear 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及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Random Forest 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等演算法來構建迴歸模型。</a:t>
            </a:r>
            <a:endParaRPr lang="en-US" altLang="zh-TW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模型的預測目標為翹曲值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(Warpage)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，並依據環境溫度區分為常溫翹曲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(RT Warpage)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與高溫翹曲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(HT Warpage)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BB36AA-28BE-4DBA-9AC3-9567D2F04198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9609512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為了強化模型泛化能力，本研究另外以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Diffusion-based Generative Model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對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44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筆原始資料進行資料擴增，最終產生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484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筆符合原始分布的新資料。</a:t>
            </a:r>
            <a:endParaRPr lang="en-US" altLang="zh-TW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該方法透過對數據逐步加雜訊與反向學習的機制，模擬資料潛在分布，進而生成具有統計意義且合理的新樣本，透過此方法避免原始樣本太少而導致機器學習模型表現不好。</a:t>
            </a:r>
            <a:endParaRPr lang="en-US" altLang="zh-TW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BB36AA-28BE-4DBA-9AC3-9567D2F04198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950398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b="1" dirty="0" smtClean="0"/>
              <a:t>那為何不使用比 </a:t>
            </a:r>
            <a:r>
              <a:rPr lang="en-US" altLang="zh-TW" b="1" dirty="0" smtClean="0"/>
              <a:t>44 </a:t>
            </a:r>
            <a:r>
              <a:rPr lang="zh-TW" altLang="en-US" b="1" dirty="0" smtClean="0"/>
              <a:t>組更少的資料？</a:t>
            </a:r>
            <a:endParaRPr lang="en-US" altLang="zh-TW" b="1" dirty="0" smtClean="0"/>
          </a:p>
          <a:p>
            <a:endParaRPr lang="zh-TW" altLang="en-US" b="1" dirty="0" smtClean="0"/>
          </a:p>
          <a:p>
            <a:r>
              <a:rPr lang="zh-TW" altLang="en-US" b="1" dirty="0" smtClean="0"/>
              <a:t>第一、原始資料太少會導致模型學習偏差（</a:t>
            </a:r>
            <a:r>
              <a:rPr lang="en-US" altLang="zh-TW" b="1" dirty="0" smtClean="0"/>
              <a:t>Bias</a:t>
            </a:r>
            <a:r>
              <a:rPr lang="zh-TW" altLang="en-US" b="1" dirty="0" smtClean="0"/>
              <a:t>）過高</a:t>
            </a:r>
            <a:endParaRPr lang="zh-TW" altLang="en-US" dirty="0" smtClean="0"/>
          </a:p>
          <a:p>
            <a:r>
              <a:rPr lang="zh-TW" altLang="en-US" dirty="0" smtClean="0"/>
              <a:t>機器學習</a:t>
            </a:r>
            <a:r>
              <a:rPr lang="zh-TW" altLang="en-US" dirty="0" smtClean="0"/>
              <a:t>模型需</a:t>
            </a:r>
            <a:r>
              <a:rPr lang="zh-TW" altLang="en-US" dirty="0" smtClean="0"/>
              <a:t>具備</a:t>
            </a:r>
            <a:r>
              <a:rPr lang="zh-TW" altLang="en-US" b="1" dirty="0" smtClean="0"/>
              <a:t>足夠的原始分布特徵</a:t>
            </a:r>
            <a:r>
              <a:rPr lang="zh-TW" altLang="en-US" dirty="0" smtClean="0"/>
              <a:t>，若使用過少筆資料（如 </a:t>
            </a:r>
            <a:r>
              <a:rPr lang="en-US" altLang="zh-TW" dirty="0" smtClean="0"/>
              <a:t>20 </a:t>
            </a:r>
            <a:r>
              <a:rPr lang="zh-TW" altLang="en-US" dirty="0" smtClean="0"/>
              <a:t>組以下）：</a:t>
            </a:r>
            <a:endParaRPr lang="en-US" altLang="zh-TW" dirty="0" smtClean="0"/>
          </a:p>
          <a:p>
            <a:pPr algn="l"/>
            <a:r>
              <a:rPr lang="en-US" altLang="zh-TW" b="1" dirty="0" smtClean="0"/>
              <a:t>-</a:t>
            </a:r>
            <a:r>
              <a:rPr lang="zh-TW" altLang="en-US" b="1" dirty="0" smtClean="0"/>
              <a:t>樣本分布過窄</a:t>
            </a:r>
            <a:r>
              <a:rPr lang="zh-TW" altLang="en-US" dirty="0" smtClean="0"/>
              <a:t>，無法涵蓋全因子空間的代表性。</a:t>
            </a:r>
            <a:endParaRPr lang="en-US" altLang="zh-TW" dirty="0" smtClean="0"/>
          </a:p>
          <a:p>
            <a:pPr algn="l"/>
            <a:r>
              <a:rPr lang="en-US" altLang="zh-TW" dirty="0" smtClean="0"/>
              <a:t>-</a:t>
            </a:r>
            <a:r>
              <a:rPr lang="zh-TW" altLang="en-US" dirty="0" smtClean="0"/>
              <a:t>生成出來的擴增資料會過度集中，缺乏真實分散性 → 導致過擬合，模型的預測表現會急劇下降。</a:t>
            </a:r>
            <a:endParaRPr lang="en-US" altLang="zh-TW" dirty="0" smtClean="0"/>
          </a:p>
          <a:p>
            <a:pPr lvl="1"/>
            <a:endParaRPr lang="zh-TW" altLang="en-US" dirty="0" smtClean="0"/>
          </a:p>
          <a:p>
            <a:r>
              <a:rPr lang="zh-TW" altLang="en-US" b="1" dirty="0" smtClean="0"/>
              <a:t>第二、生成式擴增仍需依賴高品質原始樣本分布</a:t>
            </a:r>
            <a:endParaRPr lang="zh-TW" altLang="en-US" dirty="0" smtClean="0"/>
          </a:p>
          <a:p>
            <a:r>
              <a:rPr lang="en-US" altLang="zh-TW" dirty="0" smtClean="0"/>
              <a:t>Diffusion </a:t>
            </a:r>
            <a:r>
              <a:rPr lang="zh-TW" altLang="en-US" dirty="0" smtClean="0"/>
              <a:t>或其他生成模型的原理是「</a:t>
            </a:r>
            <a:r>
              <a:rPr lang="zh-TW" altLang="en-US" b="1" dirty="0" smtClean="0"/>
              <a:t>在已有資料分布基礎上擴張近似樣本</a:t>
            </a:r>
            <a:r>
              <a:rPr lang="zh-TW" altLang="en-US" dirty="0" smtClean="0"/>
              <a:t>」：</a:t>
            </a:r>
            <a:endParaRPr lang="en-US" altLang="zh-TW" dirty="0" smtClean="0"/>
          </a:p>
          <a:p>
            <a:r>
              <a:rPr lang="zh-TW" altLang="en-US" dirty="0" smtClean="0"/>
              <a:t>若原始樣本不足，擴增出來的資料會失去</a:t>
            </a:r>
            <a:r>
              <a:rPr lang="zh-TW" altLang="en-US" b="1" dirty="0" smtClean="0"/>
              <a:t>物理合理性與統計平衡性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r>
              <a:rPr lang="zh-TW" altLang="en-US" dirty="0" smtClean="0"/>
              <a:t>在僅有少數幾點資訊的條件下，擴增的資料只會強化偏差，而非提供有用的泛化訓練樣本。</a:t>
            </a:r>
            <a:endParaRPr lang="en-US" altLang="zh-TW" dirty="0" smtClean="0"/>
          </a:p>
          <a:p>
            <a:pPr lvl="1"/>
            <a:endParaRPr lang="zh-TW" altLang="en-US" dirty="0" smtClean="0"/>
          </a:p>
          <a:p>
            <a:r>
              <a:rPr lang="zh-TW" altLang="en-US" b="1" dirty="0" smtClean="0"/>
              <a:t>第三、模型驗證精度與</a:t>
            </a:r>
            <a:r>
              <a:rPr lang="en-US" altLang="zh-TW" b="1" dirty="0" smtClean="0"/>
              <a:t>KPI</a:t>
            </a:r>
            <a:r>
              <a:rPr lang="zh-TW" altLang="en-US" b="1" dirty="0" smtClean="0"/>
              <a:t>目標設限</a:t>
            </a:r>
            <a:endParaRPr lang="zh-TW" altLang="en-US" dirty="0" smtClean="0"/>
          </a:p>
          <a:p>
            <a:r>
              <a:rPr lang="zh-TW" altLang="en-US" dirty="0" smtClean="0"/>
              <a:t>本研究設定模型預測準確率需達 </a:t>
            </a:r>
            <a:r>
              <a:rPr lang="en-US" altLang="zh-TW" b="1" dirty="0" smtClean="0"/>
              <a:t>90%</a:t>
            </a:r>
            <a:r>
              <a:rPr lang="zh-TW" altLang="en-US" b="1" dirty="0" smtClean="0"/>
              <a:t>以上資料落在 </a:t>
            </a:r>
            <a:r>
              <a:rPr lang="en-US" altLang="zh-TW" b="1" dirty="0" smtClean="0"/>
              <a:t>10% </a:t>
            </a:r>
            <a:r>
              <a:rPr lang="zh-TW" altLang="en-US" b="1" dirty="0" smtClean="0"/>
              <a:t>誤差以內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r>
              <a:rPr lang="zh-TW" altLang="en-US" dirty="0" smtClean="0"/>
              <a:t>這是一個實務上嚴格的標準，使用過少資料會導致模型達不到 </a:t>
            </a:r>
            <a:r>
              <a:rPr lang="en-US" altLang="zh-TW" dirty="0" smtClean="0"/>
              <a:t>KPI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r>
              <a:rPr lang="en-US" altLang="zh-TW" dirty="0" smtClean="0"/>
              <a:t>44 </a:t>
            </a:r>
            <a:r>
              <a:rPr lang="zh-TW" altLang="en-US" dirty="0" smtClean="0"/>
              <a:t>組是經過多輪實驗後驗證的「</a:t>
            </a:r>
            <a:r>
              <a:rPr lang="zh-TW" altLang="en-US" b="1" dirty="0" smtClean="0"/>
              <a:t>最小可行數據量</a:t>
            </a:r>
            <a:r>
              <a:rPr lang="zh-TW" altLang="en-US" dirty="0" smtClean="0"/>
              <a:t>」，若低於此數量，模型可能無法穩定收斂至 </a:t>
            </a:r>
            <a:r>
              <a:rPr lang="en-US" altLang="zh-TW" dirty="0" smtClean="0"/>
              <a:t>KPI </a:t>
            </a:r>
            <a:r>
              <a:rPr lang="zh-TW" altLang="en-US" dirty="0" smtClean="0"/>
              <a:t>標準。</a:t>
            </a:r>
            <a:endParaRPr lang="en-US" altLang="zh-TW" dirty="0" smtClean="0"/>
          </a:p>
          <a:p>
            <a:pPr lvl="1"/>
            <a:endParaRPr lang="zh-TW" altLang="en-US" dirty="0" smtClean="0"/>
          </a:p>
          <a:p>
            <a:r>
              <a:rPr lang="zh-TW" altLang="en-US" b="1" dirty="0" smtClean="0"/>
              <a:t>第四、資料維度與交互作用的影響</a:t>
            </a:r>
            <a:endParaRPr lang="zh-TW" altLang="en-US" dirty="0" smtClean="0"/>
          </a:p>
          <a:p>
            <a:r>
              <a:rPr lang="zh-TW" altLang="en-US" dirty="0" smtClean="0"/>
              <a:t>本研究資料含有 </a:t>
            </a:r>
            <a:r>
              <a:rPr lang="en-US" altLang="zh-TW" b="1" dirty="0" smtClean="0"/>
              <a:t>7 </a:t>
            </a:r>
            <a:r>
              <a:rPr lang="zh-TW" altLang="en-US" b="1" dirty="0" smtClean="0"/>
              <a:t>個因素、</a:t>
            </a:r>
            <a:r>
              <a:rPr lang="en-US" altLang="zh-TW" b="1" dirty="0" smtClean="0"/>
              <a:t>2 </a:t>
            </a:r>
            <a:r>
              <a:rPr lang="zh-TW" altLang="en-US" b="1" dirty="0" smtClean="0"/>
              <a:t>個水準</a:t>
            </a:r>
            <a:r>
              <a:rPr lang="zh-TW" altLang="en-US" dirty="0" smtClean="0"/>
              <a:t>（全因子為 </a:t>
            </a:r>
            <a:r>
              <a:rPr lang="en-US" altLang="zh-TW" dirty="0" smtClean="0"/>
              <a:t>128 </a:t>
            </a:r>
            <a:r>
              <a:rPr lang="zh-TW" altLang="en-US" dirty="0" smtClean="0"/>
              <a:t>組）：</a:t>
            </a:r>
            <a:endParaRPr lang="en-US" altLang="zh-TW" dirty="0" smtClean="0"/>
          </a:p>
          <a:p>
            <a:r>
              <a:rPr lang="zh-TW" altLang="en-US" dirty="0" smtClean="0"/>
              <a:t>原始樣本須涵蓋足夠的交互作用變化，否則模型無法學會不同因子之間的聯動關係。</a:t>
            </a:r>
            <a:endParaRPr lang="en-US" altLang="zh-TW" dirty="0" smtClean="0"/>
          </a:p>
          <a:p>
            <a:r>
              <a:rPr lang="zh-TW" altLang="en-US" dirty="0" smtClean="0"/>
              <a:t>在 </a:t>
            </a:r>
            <a:r>
              <a:rPr lang="en-US" altLang="zh-TW" dirty="0" smtClean="0"/>
              <a:t>44 </a:t>
            </a:r>
            <a:r>
              <a:rPr lang="zh-TW" altLang="en-US" dirty="0" smtClean="0"/>
              <a:t>組下能保留一定程度的交互特性，但再減少就會</a:t>
            </a:r>
            <a:r>
              <a:rPr lang="zh-TW" altLang="en-US" b="1" dirty="0" smtClean="0"/>
              <a:t>喪失結構性資訊</a:t>
            </a:r>
            <a:r>
              <a:rPr lang="zh-TW" altLang="en-US" dirty="0" smtClean="0"/>
              <a:t>。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BB36AA-28BE-4DBA-9AC3-9567D2F04198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3900388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 smtClean="0"/>
              <a:t>「雖然生成式資料非常強大，但它仍需要一定量的高品質原始資料來作為學習基礎。</a:t>
            </a:r>
            <a:endParaRPr lang="en-US" altLang="zh-TW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 smtClean="0"/>
              <a:t>經實驗驗證，</a:t>
            </a:r>
            <a:r>
              <a:rPr lang="en-US" altLang="zh-TW" dirty="0" smtClean="0"/>
              <a:t>44 </a:t>
            </a:r>
            <a:r>
              <a:rPr lang="zh-TW" altLang="en-US" dirty="0" smtClean="0"/>
              <a:t>組已是能兼顧泛化能力與預測精度的最小數量，再往下模型就無法穩定達標。</a:t>
            </a:r>
            <a:endParaRPr lang="en-US" altLang="zh-TW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 smtClean="0"/>
              <a:t>我們的目的是讓生成模型幫助節省成本，而不是冒著預測失準的風險去極限壓縮資料。」</a:t>
            </a:r>
            <a:endParaRPr lang="zh-TW" altLang="zh-TW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BB36AA-28BE-4DBA-9AC3-9567D2F04198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2579475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將會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根據模型指標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(KPI)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</a:t>
            </a:r>
            <a:r>
              <a:rPr lang="en-US" altLang="zh-TW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square </a:t>
            </a:r>
            <a:r>
              <a:rPr lang="zh-TW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en-US" altLang="zh-TW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MAE</a:t>
            </a:r>
            <a:r>
              <a:rPr lang="zh-TW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en-US" altLang="zh-TW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RMSE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評估各演算法的表現，並選取符合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KPI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標準的最佳模型。</a:t>
            </a:r>
            <a:endParaRPr lang="en-US" altLang="zh-TW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再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將機器學習模型識別出的關鍵因子與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JMP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傳統分析所得的關鍵因子進行比較，以驗證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AI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方法的準確性與可靠性，確保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AI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訓練結果符合預期目標。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b="1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b="1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b="1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</a:t>
            </a:r>
            <a:r>
              <a:rPr lang="en-US" altLang="zh-TW" sz="1200" b="1" kern="1200" baseline="300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zh-TW" altLang="zh-TW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決定係數</a:t>
            </a:r>
            <a:endParaRPr lang="zh-TW" altLang="zh-TW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MAE(MEAN Absolute Error)</a:t>
            </a:r>
            <a:r>
              <a:rPr lang="zh-TW" altLang="zh-TW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平均絕對誤差</a:t>
            </a:r>
            <a:endParaRPr lang="zh-TW" altLang="zh-TW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RMSE(Root Mean Squared Error)</a:t>
            </a:r>
            <a:r>
              <a:rPr lang="zh-TW" altLang="zh-TW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均方根誤差</a:t>
            </a:r>
            <a:endParaRPr lang="zh-TW" altLang="zh-TW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BB36AA-28BE-4DBA-9AC3-9567D2F04198}" type="slidenum">
              <a:rPr lang="zh-TW" altLang="en-US" smtClean="0"/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7488355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再來是實驗結果的部分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BB36AA-28BE-4DBA-9AC3-9567D2F04198}" type="slidenum">
              <a:rPr lang="zh-TW" altLang="en-US" smtClean="0"/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7834852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根據</a:t>
            </a: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實驗設計提到的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方法論，本研究採用五種機器學習演算法，針對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44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組訓練資料進行模型建構與評估。</a:t>
            </a:r>
            <a:endParaRPr lang="en-US" altLang="zh-TW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模型優劣依據三項評估指標依序排序：決定係數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(R²)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、平均絕對誤差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(MAE)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、與均方根誤差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(RMSE)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lang="en-US" altLang="zh-TW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評估後擇優選出表現最佳的模型，進一步以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26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組驗證資料進行模型測試與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KPI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達成率分析。</a:t>
            </a:r>
          </a:p>
          <a:p>
            <a:endParaRPr lang="en-US" altLang="zh-TW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在常溫翹曲的部分 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表 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en-US" altLang="zh-TW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顯示五種演算法</a:t>
            </a: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訓練階段的模型效能評估結果。根據模型評估指標，選出表現最佳的三種演算法，進行後續驗證階段之測試。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表 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 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為以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26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筆資料進行驗證的模型預測結果。驗證結果顯示，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Random Forest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與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Lasso Linear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兩種模型可達成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90%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以上資料預測誤差落在±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10%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以內，符合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KPI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標準。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在高溫翹曲的部分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表 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 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顯示五種演算法於訓練階段的模型效能評估結果。根據模型評估指標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一樣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選出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表現最佳的三種演算法，進行後續驗證階段之測試。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表 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</a:t>
            </a: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為各模型於驗證資料集下的高溫翹曲預測表現。然而，驗證結果顯示無任何模型能達成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90%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的預測結果落於±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10%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誤差範圍內，因此未符合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KPI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要求。</a:t>
            </a:r>
            <a:endParaRPr lang="en-US" altLang="zh-TW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zh-TW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 smtClean="0"/>
              <a:t>「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綜合常溫與高溫翹曲的預測結果可知，僅使用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44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筆訓練資料尚不足以滿足模型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KPI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標準。考量整體模型表現與評估指標，</a:t>
            </a:r>
            <a:endParaRPr lang="en-US" altLang="zh-TW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後續實驗將聚焦於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Random Forest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Lasso Linear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與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Gradient Boosting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三種模型，進行擴大資料集的訓練與效能驗證，以選出最具穩定性與準確度的預測模型。</a:t>
            </a:r>
            <a:r>
              <a:rPr lang="zh-TW" altLang="en-US" dirty="0" smtClean="0"/>
              <a:t>」</a:t>
            </a:r>
            <a:endParaRPr lang="zh-TW" altLang="zh-TW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zh-TW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BB36AA-28BE-4DBA-9AC3-9567D2F04198}" type="slidenum">
              <a:rPr lang="zh-TW" altLang="en-US" smtClean="0"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004963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在常溫翹曲的部分 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表 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顯示三種演算法在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55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筆訓練資料下的模型效能評估結果。從中得出表現最佳的模型為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Random Forest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，後續將以該模型進行驗證。</a:t>
            </a:r>
            <a:endParaRPr lang="en-US" altLang="zh-TW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表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 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為使用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26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筆驗證資料進行測試的結果。結果顯示，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Random Forest 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模型可達成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90%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以上的預測結果落於±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10%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誤差範圍內，成功符合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KPI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標準。</a:t>
            </a:r>
            <a:endParaRPr lang="en-US" altLang="zh-TW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zh-TW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高溫翹曲預測模型的訓練結果。從三種模型中評估表現後，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Random Forest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同樣為效能最佳者，後續以此模型進行驗證。</a:t>
            </a:r>
          </a:p>
          <a:p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表 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</a:t>
            </a: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顯示在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26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筆驗證資料下，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Random Forest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模型亦能符合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90%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以上的資料落於±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10%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誤差範圍內，達成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KPI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要求。</a:t>
            </a:r>
            <a:endParaRPr lang="en-US" altLang="zh-TW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TW" altLang="zh-TW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 smtClean="0"/>
              <a:t>「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整體而言，使用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55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筆資料進行模型訓練後，不論在常溫或高溫翹曲預測任務中，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Random Forest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均展現優異表現，為本階段最具穩定性與準確度的演算法。</a:t>
            </a:r>
            <a:r>
              <a:rPr lang="zh-TW" altLang="en-US" dirty="0" smtClean="0"/>
              <a:t>」</a:t>
            </a:r>
            <a:endParaRPr lang="zh-TW" altLang="zh-TW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TW" altLang="zh-TW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TW" altLang="zh-TW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BB36AA-28BE-4DBA-9AC3-9567D2F04198}" type="slidenum">
              <a:rPr lang="zh-TW" altLang="en-US" smtClean="0"/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3637361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在常溫翹曲的部分 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表 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顯示在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102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筆訓練資料下，三種模型的預測效能比較。經評估後，以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Random Forest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表現最佳，後續使用此模型進行驗證。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表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 Random Forest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模型在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26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筆驗證資料中，有超過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90%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的預測結果落於±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10%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誤差範圍內，符合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KPI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要求。</a:t>
            </a:r>
            <a:endParaRPr lang="en-US" altLang="zh-TW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zh-TW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在高溫翹曲的部分 表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 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為高溫翹曲預測模型的訓練結果。經由三種演算法比較後，同樣以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Random Forest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表現最為優異，作為驗證模型。</a:t>
            </a:r>
          </a:p>
          <a:p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表 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結果，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Random Forest 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模型亦成功達成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90%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以上的資料預測落於±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10%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誤差範圍內，符合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KPI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標準。</a:t>
            </a:r>
            <a:endParaRPr lang="en-US" altLang="zh-TW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TW" altLang="zh-TW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zh-TW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 smtClean="0"/>
              <a:t>「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在使用完整的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102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筆資料訓練下，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Random Forest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模型於常溫與高溫條件下皆展現穩定且高準確率的預測能力，為本階段評估中表現最佳的演算法。</a:t>
            </a:r>
            <a:r>
              <a:rPr lang="zh-TW" altLang="en-US" dirty="0" smtClean="0"/>
              <a:t>」</a:t>
            </a:r>
            <a:endParaRPr lang="zh-TW" altLang="zh-TW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TW" altLang="zh-TW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BB36AA-28BE-4DBA-9AC3-9567D2F04198}" type="slidenum">
              <a:rPr lang="zh-TW" altLang="en-US" smtClean="0"/>
              <a:t>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7348862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在常溫翹曲的部分 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表 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為使用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484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筆資料進行訓練的模型評估結果。從三種演算法的比較中，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Random Forest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表現最佳，後續將以此模型進行驗證。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表 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所示，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Random Forest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模型在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26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組驗證資料中的預測表現良好，有超過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90%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的資料落於誤差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10%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以內，符合預設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KPI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標準。</a:t>
            </a:r>
            <a:endParaRPr lang="en-US" altLang="zh-TW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zh-TW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在高溫翹曲的部分 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表 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顯示在高溫條件下的訓練模型表現，經三種演算法比較後，同樣以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Random Forest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表現最佳，故選定為後續驗證模型。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表 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可觀察到，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Random Forest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在高溫條件下的預測表現也達標，有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90%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以上的驗證資料誤差落於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10%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範圍內，成功達成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KPI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目標。</a:t>
            </a:r>
          </a:p>
          <a:p>
            <a:endParaRPr lang="en-US" altLang="zh-TW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zh-TW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 smtClean="0"/>
              <a:t>「</a:t>
            </a:r>
            <a:r>
              <a:rPr lang="zh-TW" altLang="zh-TW" dirty="0" smtClean="0"/>
              <a:t>在使用</a:t>
            </a:r>
            <a:r>
              <a:rPr lang="zh-TW" altLang="en-US" dirty="0" smtClean="0"/>
              <a:t>生成式</a:t>
            </a:r>
            <a:r>
              <a:rPr lang="zh-TW" altLang="zh-TW" dirty="0" smtClean="0"/>
              <a:t>的</a:t>
            </a:r>
            <a:r>
              <a:rPr lang="en-US" altLang="zh-TW" dirty="0" smtClean="0"/>
              <a:t>484</a:t>
            </a:r>
            <a:r>
              <a:rPr lang="zh-TW" altLang="zh-TW" dirty="0" smtClean="0"/>
              <a:t>筆資料訓練下</a:t>
            </a:r>
            <a:endParaRPr lang="en-US" altLang="zh-TW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 smtClean="0"/>
              <a:t>RF</a:t>
            </a:r>
            <a:r>
              <a:rPr lang="zh-TW" altLang="zh-TW" dirty="0" smtClean="0"/>
              <a:t>模型於常溫與高溫條件下</a:t>
            </a:r>
            <a:endParaRPr lang="en-US" altLang="zh-TW" dirty="0" smtClean="0"/>
          </a:p>
          <a:p>
            <a:r>
              <a:rPr lang="zh-TW" altLang="en-US" dirty="0" smtClean="0"/>
              <a:t>也</a:t>
            </a:r>
            <a:r>
              <a:rPr lang="zh-TW" altLang="zh-TW" dirty="0" smtClean="0"/>
              <a:t>皆展現穩定且高準確率的預測能力</a:t>
            </a:r>
            <a:endParaRPr lang="en-US" altLang="zh-TW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zh-TW" dirty="0" smtClean="0"/>
              <a:t>為本階段評估中表現最佳的演算法</a:t>
            </a:r>
            <a:r>
              <a:rPr lang="zh-TW" altLang="en-US" dirty="0" smtClean="0"/>
              <a:t>」</a:t>
            </a:r>
            <a:endParaRPr lang="zh-TW" altLang="zh-TW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TW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BB36AA-28BE-4DBA-9AC3-9567D2F04198}" type="slidenum">
              <a:rPr lang="zh-TW" altLang="en-US" smtClean="0"/>
              <a:t>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198935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首先是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翹曲</a:t>
            </a: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，翹曲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(Warpage)</a:t>
            </a: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簡單來說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是指材料在經歷熱製程後，由於熱膨脹或收縮不均勻，導致結構發生形變的現象。</a:t>
            </a: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高溫常溫下的翹曲也</a:t>
            </a:r>
            <a:r>
              <a:rPr lang="zh-TW" altLang="en-US" dirty="0" smtClean="0"/>
              <a:t>會造成不同結構性的</a:t>
            </a:r>
            <a:r>
              <a:rPr lang="zh-TW" altLang="en-US" dirty="0" smtClean="0"/>
              <a:t>影響</a:t>
            </a:r>
            <a:r>
              <a:rPr lang="en-US" altLang="zh-TW" dirty="0" smtClean="0"/>
              <a:t>(</a:t>
            </a:r>
            <a:r>
              <a:rPr lang="zh-TW" altLang="en-US" dirty="0" smtClean="0"/>
              <a:t>像投影片所示</a:t>
            </a:r>
            <a:r>
              <a:rPr lang="en-US" altLang="zh-TW" dirty="0" smtClean="0"/>
              <a:t>)</a:t>
            </a:r>
            <a:endParaRPr lang="zh-TW" alt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在半導體封裝與製造過程中，材料的多層結構通常由不同熱膨脹係數的材料組成，因此在冷卻或加熱過程中，各層之間會因應力不均而產生翹曲。</a:t>
            </a:r>
            <a:endParaRPr lang="en-US" altLang="zh-TW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因這種翹曲現象</a:t>
            </a: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而產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生的缺陷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(Defect)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不僅影響產品的機械穩定性，還會對其電氣性能造成潛在危害</a:t>
            </a: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影響產品的即時性能，進而影響產品的整體可靠性。</a:t>
            </a:r>
            <a:endParaRPr lang="en-US" altLang="zh-TW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以下是翹曲常見的幾種缺陷類型：</a:t>
            </a:r>
            <a:endParaRPr lang="en-US" altLang="zh-TW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TW" altLang="zh-TW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lvl="0" indent="-228600">
              <a:buAutoNum type="arabicPeriod"/>
            </a:pP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錫球斷裂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r>
              <a:rPr lang="en-US" altLang="zh-TW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TW" altLang="zh-TW" sz="1200" strike="sng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翹曲會導致封裝基板和</a:t>
            </a:r>
            <a:r>
              <a:rPr lang="en-US" altLang="zh-TW" sz="1200" strike="sng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PCB</a:t>
            </a:r>
            <a:r>
              <a:rPr lang="zh-TW" altLang="zh-TW" sz="1200" strike="sng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之間的連接不穩定，特別是在回焊製程中，當材料熱膨脹不均時，錫球受到過度的拉伸或壓縮應力，最終導致錫球斷裂。這</a:t>
            </a:r>
            <a:r>
              <a:rPr lang="zh-TW" altLang="zh-TW" sz="1200" strike="sng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種缺陷會影響信號傳輸並可能導致電路中斷，嚴重影響產品的可靠性和壽命</a:t>
            </a:r>
            <a:endParaRPr lang="en-US" altLang="zh-TW" sz="1200" strike="sng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lvl="0" indent="-228600">
              <a:buAutoNum type="arabicPeriod"/>
            </a:pPr>
            <a:endParaRPr lang="zh-TW" altLang="zh-TW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 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矽晶片斷裂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zh-TW" altLang="zh-TW" sz="1200" strike="sng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翹曲導致的應力也會影響封裝內的矽晶片。當封裝材料在熱處理過程中變形時，會對晶片施加不均勻的應力，特別是晶片邊緣，這可能導致晶片斷裂。矽晶片的破裂不僅會造成產品失效，還可能影響後續的製程良率，增加生產成本</a:t>
            </a:r>
            <a:endParaRPr lang="en-US" altLang="zh-TW" sz="1200" strike="sng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endParaRPr lang="zh-TW" altLang="zh-TW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3. 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脫層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zh-TW" altLang="zh-TW" sz="1200" strike="sng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翹曲會加劇不同材料層之間的應力差異，這可能引發封裝內部各層之間的脫層現象。脫層會導致水分滲入材料，進而引起材料老化、電性能下降，甚至導致封裝失效。脫層的問題在多層結構的封裝中尤為嚴重，對產品長期可靠性產生重大威脅</a:t>
            </a:r>
          </a:p>
          <a:p>
            <a:endParaRPr lang="en-US" altLang="zh-TW" dirty="0" smtClean="0"/>
          </a:p>
          <a:p>
            <a:r>
              <a:rPr lang="zh-TW" altLang="en-US" dirty="0" smtClean="0"/>
              <a:t>這些缺陷最終都會導致成本上升</a:t>
            </a:r>
            <a:r>
              <a:rPr lang="en-US" altLang="zh-TW" dirty="0" smtClean="0"/>
              <a:t>-&gt;</a:t>
            </a:r>
            <a:r>
              <a:rPr lang="zh-TW" altLang="en-US" dirty="0" smtClean="0"/>
              <a:t>動畫</a:t>
            </a:r>
            <a:endParaRPr lang="en-US" altLang="zh-TW" dirty="0" smtClean="0"/>
          </a:p>
          <a:p>
            <a:endParaRPr lang="en-US" altLang="zh-TW" dirty="0" smtClean="0"/>
          </a:p>
          <a:p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因此控制翹曲是確保產品可靠性的關鍵。透過材料選擇、封裝設計以及製程優化，能有效降低翹曲造成的應力，進而減少上述缺陷的產生。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BB36AA-28BE-4DBA-9AC3-9567D2F04198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1129387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kern="100" dirty="0" smtClean="0">
                <a:cs typeface="Times New Roman" panose="02020603050405020304" pitchFamily="18" charset="0"/>
              </a:rPr>
              <a:t>針對前面的實驗結果做模型能力的總結</a:t>
            </a:r>
            <a:endParaRPr lang="en-US" altLang="zh-TW" kern="100" dirty="0" smtClean="0">
              <a:cs typeface="Times New Roman" panose="02020603050405020304" pitchFamily="18" charset="0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kern="100" dirty="0" smtClean="0">
                <a:cs typeface="Times New Roman" panose="02020603050405020304" pitchFamily="18" charset="0"/>
              </a:rPr>
              <a:t>1</a:t>
            </a:r>
            <a:r>
              <a:rPr lang="en-US" altLang="zh-TW" kern="100" dirty="0" smtClean="0">
                <a:cs typeface="Times New Roman" panose="02020603050405020304" pitchFamily="18" charset="0"/>
              </a:rPr>
              <a:t>. </a:t>
            </a:r>
            <a:r>
              <a:rPr lang="zh-TW" altLang="zh-TW" kern="100" dirty="0" smtClean="0">
                <a:cs typeface="Times New Roman" panose="02020603050405020304" pitchFamily="18" charset="0"/>
              </a:rPr>
              <a:t>僅使用</a:t>
            </a:r>
            <a:r>
              <a:rPr lang="en-US" altLang="zh-TW" kern="100" dirty="0" smtClean="0">
                <a:cs typeface="Times New Roman" panose="02020603050405020304" pitchFamily="18" charset="0"/>
              </a:rPr>
              <a:t>44</a:t>
            </a:r>
            <a:r>
              <a:rPr lang="zh-TW" altLang="zh-TW" kern="100" dirty="0" smtClean="0">
                <a:cs typeface="Times New Roman" panose="02020603050405020304" pitchFamily="18" charset="0"/>
              </a:rPr>
              <a:t>筆原始資料難以同時在常溫與高溫條件下達成模型預測</a:t>
            </a:r>
            <a:r>
              <a:rPr lang="en-US" altLang="zh-TW" kern="100" dirty="0" smtClean="0">
                <a:cs typeface="Times New Roman" panose="02020603050405020304" pitchFamily="18" charset="0"/>
              </a:rPr>
              <a:t>KPI</a:t>
            </a:r>
            <a:endParaRPr lang="zh-TW" altLang="zh-TW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 smtClean="0"/>
              <a:t>2.</a:t>
            </a:r>
            <a:r>
              <a:rPr lang="zh-TW" altLang="zh-TW" dirty="0" smtClean="0"/>
              <a:t>增加資料量至</a:t>
            </a:r>
            <a:r>
              <a:rPr lang="en-US" altLang="zh-TW" dirty="0" smtClean="0"/>
              <a:t>55</a:t>
            </a:r>
            <a:r>
              <a:rPr lang="zh-TW" altLang="zh-TW" dirty="0" smtClean="0"/>
              <a:t>筆與</a:t>
            </a:r>
            <a:r>
              <a:rPr lang="en-US" altLang="zh-TW" dirty="0" smtClean="0"/>
              <a:t>102</a:t>
            </a:r>
            <a:r>
              <a:rPr lang="zh-TW" altLang="zh-TW" dirty="0" smtClean="0"/>
              <a:t>筆，也可穩定符合</a:t>
            </a:r>
            <a:r>
              <a:rPr lang="en-US" altLang="zh-TW" dirty="0" smtClean="0"/>
              <a:t>KPI</a:t>
            </a:r>
            <a:r>
              <a:rPr lang="zh-TW" altLang="zh-TW" dirty="0" smtClean="0"/>
              <a:t>設定，且無需依賴生成式方法</a:t>
            </a:r>
            <a:endParaRPr lang="en-US" altLang="zh-TW" dirty="0" smtClean="0"/>
          </a:p>
          <a:p>
            <a:r>
              <a:rPr lang="en-US" altLang="zh-TW" dirty="0" smtClean="0"/>
              <a:t>3. </a:t>
            </a:r>
            <a:r>
              <a:rPr lang="zh-TW" altLang="zh-TW" dirty="0" smtClean="0"/>
              <a:t>若使用</a:t>
            </a:r>
            <a:r>
              <a:rPr lang="en-US" altLang="zh-TW" dirty="0" smtClean="0"/>
              <a:t>44</a:t>
            </a:r>
            <a:r>
              <a:rPr lang="zh-TW" altLang="zh-TW" dirty="0" smtClean="0"/>
              <a:t>筆資料搭配生成式資料擴增</a:t>
            </a:r>
            <a:r>
              <a:rPr lang="en-US" altLang="zh-TW" dirty="0" smtClean="0"/>
              <a:t>(</a:t>
            </a:r>
            <a:r>
              <a:rPr lang="zh-TW" altLang="zh-TW" dirty="0" smtClean="0"/>
              <a:t>共</a:t>
            </a:r>
            <a:r>
              <a:rPr lang="en-US" altLang="zh-TW" dirty="0" smtClean="0"/>
              <a:t>484</a:t>
            </a:r>
            <a:r>
              <a:rPr lang="zh-TW" altLang="zh-TW" dirty="0" smtClean="0"/>
              <a:t>筆</a:t>
            </a:r>
            <a:r>
              <a:rPr lang="en-US" altLang="zh-TW" dirty="0" smtClean="0"/>
              <a:t>)</a:t>
            </a:r>
            <a:r>
              <a:rPr lang="zh-TW" altLang="zh-TW" dirty="0" smtClean="0"/>
              <a:t>，則模型能在常溫與高溫兩階段皆滿足預測</a:t>
            </a:r>
            <a:r>
              <a:rPr lang="en-US" altLang="zh-TW" dirty="0" smtClean="0"/>
              <a:t>KPI</a:t>
            </a:r>
            <a:r>
              <a:rPr lang="zh-TW" altLang="zh-TW" dirty="0" smtClean="0"/>
              <a:t>，顯示生成式方法能有效提升模型效能。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 smtClean="0"/>
              <a:t>4. </a:t>
            </a:r>
            <a:r>
              <a:rPr lang="en-US" altLang="zh-TW" dirty="0" smtClean="0">
                <a:solidFill>
                  <a:srgbClr val="0000FF"/>
                </a:solidFill>
              </a:rPr>
              <a:t>Random Forest </a:t>
            </a:r>
            <a:r>
              <a:rPr lang="zh-TW" altLang="zh-TW" dirty="0" smtClean="0"/>
              <a:t>模型在所有組數與驗證階段中皆表現穩定、準確</a:t>
            </a:r>
            <a:r>
              <a:rPr lang="zh-TW" altLang="en-US" dirty="0" smtClean="0"/>
              <a:t>，</a:t>
            </a:r>
            <a:r>
              <a:rPr lang="zh-TW" altLang="zh-TW" dirty="0" smtClean="0"/>
              <a:t>為本研究最終選定之主要演算法。</a:t>
            </a:r>
            <a:endParaRPr lang="en-US" altLang="zh-TW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 smtClean="0"/>
              <a:t>(</a:t>
            </a:r>
            <a:r>
              <a:rPr lang="zh-TW" altLang="en-US" dirty="0" smtClean="0"/>
              <a:t>動畫</a:t>
            </a:r>
            <a:r>
              <a:rPr lang="en-US" altLang="zh-TW" dirty="0" smtClean="0"/>
              <a:t>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zh-TW" dirty="0" smtClean="0"/>
          </a:p>
          <a:p>
            <a:r>
              <a:rPr lang="zh-TW" altLang="zh-TW" dirty="0" smtClean="0"/>
              <a:t>因此，後續將以</a:t>
            </a:r>
            <a:r>
              <a:rPr lang="en-US" altLang="zh-TW" dirty="0" smtClean="0"/>
              <a:t>55</a:t>
            </a:r>
            <a:r>
              <a:rPr lang="zh-TW" altLang="zh-TW" dirty="0" smtClean="0"/>
              <a:t>筆、</a:t>
            </a:r>
            <a:r>
              <a:rPr lang="en-US" altLang="zh-TW" dirty="0" smtClean="0"/>
              <a:t>102</a:t>
            </a:r>
            <a:r>
              <a:rPr lang="zh-TW" altLang="zh-TW" dirty="0" smtClean="0"/>
              <a:t>筆與</a:t>
            </a:r>
            <a:r>
              <a:rPr lang="en-US" altLang="zh-TW" dirty="0" smtClean="0"/>
              <a:t>484</a:t>
            </a:r>
            <a:r>
              <a:rPr lang="zh-TW" altLang="zh-TW" dirty="0" smtClean="0"/>
              <a:t>筆三組訓練資料進行關鍵因子重要度</a:t>
            </a:r>
            <a:r>
              <a:rPr lang="en-US" altLang="zh-TW" dirty="0" smtClean="0"/>
              <a:t>(Feature Importance)</a:t>
            </a:r>
            <a:r>
              <a:rPr lang="zh-TW" altLang="zh-TW" dirty="0" smtClean="0"/>
              <a:t>分析，</a:t>
            </a:r>
            <a:endParaRPr lang="en-US" altLang="zh-TW" dirty="0" smtClean="0"/>
          </a:p>
          <a:p>
            <a:r>
              <a:rPr lang="zh-TW" altLang="zh-TW" dirty="0" smtClean="0"/>
              <a:t>以深入探討各因子對翹曲行為的影響。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BB36AA-28BE-4DBA-9AC3-9567D2F04198}" type="slidenum">
              <a:rPr lang="zh-TW" altLang="en-US" smtClean="0"/>
              <a:t>34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7540669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透過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JMP 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分析方法可計算各因子的貢獻度，貢獻度越高代表該因子對實驗結果的影響越顯著。</a:t>
            </a:r>
            <a:endParaRPr lang="zh-TW" altLang="en-US" dirty="0" smtClean="0"/>
          </a:p>
          <a:p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透過模型中的特徵重要度排序</a:t>
            </a: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與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JMP</a:t>
            </a: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分析相互比對</a:t>
            </a:r>
            <a:endParaRPr lang="en-US" altLang="zh-TW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本研究旨在於低組數的條件下，透過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AI 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模型識別出的關鍵因子能與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JMP 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在全因子設計分析中所得的關鍵因子一致，</a:t>
            </a:r>
            <a:endParaRPr lang="en-US" altLang="zh-TW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進而達成減少資料量來完成模擬與預測的目標。</a:t>
            </a:r>
            <a:endParaRPr lang="en-US" altLang="zh-TW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從圖上發現</a:t>
            </a:r>
            <a:r>
              <a:rPr lang="en-US" altLang="zh-TW" sz="1200" b="1" u="none" dirty="0" smtClean="0"/>
              <a:t>AI </a:t>
            </a:r>
            <a:r>
              <a:rPr lang="zh-TW" altLang="en-US" sz="1200" b="1" u="none" dirty="0" smtClean="0"/>
              <a:t>與 </a:t>
            </a:r>
            <a:r>
              <a:rPr lang="en-US" altLang="zh-TW" sz="1200" b="1" u="none" dirty="0" smtClean="0"/>
              <a:t>JMP </a:t>
            </a:r>
            <a:r>
              <a:rPr lang="zh-TW" altLang="en-US" sz="1200" b="1" u="none" dirty="0" smtClean="0"/>
              <a:t>分析</a:t>
            </a:r>
            <a:r>
              <a:rPr lang="zh-TW" altLang="en-US" sz="1400" b="1" u="none" dirty="0" smtClean="0">
                <a:solidFill>
                  <a:srgbClr val="0000FF"/>
                </a:solidFill>
              </a:rPr>
              <a:t>高度一致</a:t>
            </a:r>
            <a:r>
              <a:rPr lang="zh-TW" altLang="en-US" sz="1200" b="1" u="none" dirty="0" smtClean="0"/>
              <a:t>，前三名因子都是</a:t>
            </a:r>
            <a:r>
              <a:rPr lang="en-US" altLang="zh-TW" dirty="0" smtClean="0">
                <a:solidFill>
                  <a:srgbClr val="0000FF"/>
                </a:solidFill>
              </a:rPr>
              <a:t>HS THK&gt;ADH type&gt;HS type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但</a:t>
            </a:r>
            <a:r>
              <a:rPr lang="en-US" altLang="zh-TW" dirty="0" smtClean="0"/>
              <a:t>JMP </a:t>
            </a:r>
            <a:r>
              <a:rPr lang="zh-TW" altLang="en-US" dirty="0" smtClean="0"/>
              <a:t>能辨識第一名因子顯著性，不過後兩者影響程度區分不明顯</a:t>
            </a:r>
            <a:endParaRPr lang="en-US" altLang="zh-TW" dirty="0" smtClean="0"/>
          </a:p>
          <a:p>
            <a:endParaRPr lang="en-US" altLang="zh-TW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BB36AA-28BE-4DBA-9AC3-9567D2F04198}" type="slidenum">
              <a:rPr lang="zh-TW" altLang="en-US" smtClean="0"/>
              <a:t>35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6443420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102</a:t>
            </a: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組的部分從圖上發現</a:t>
            </a:r>
            <a:r>
              <a:rPr lang="en-US" altLang="zh-TW" sz="1200" b="1" u="none" dirty="0" smtClean="0"/>
              <a:t>AI </a:t>
            </a:r>
            <a:r>
              <a:rPr lang="zh-TW" altLang="en-US" sz="1200" b="1" u="none" dirty="0" smtClean="0"/>
              <a:t>與 </a:t>
            </a:r>
            <a:r>
              <a:rPr lang="en-US" altLang="zh-TW" sz="1200" b="1" u="none" dirty="0" smtClean="0"/>
              <a:t>JMP </a:t>
            </a:r>
            <a:r>
              <a:rPr lang="zh-TW" altLang="en-US" sz="1200" b="1" u="none" dirty="0" smtClean="0"/>
              <a:t>分析</a:t>
            </a:r>
            <a:r>
              <a:rPr lang="zh-TW" altLang="en-US" sz="1400" b="1" u="none" dirty="0" smtClean="0">
                <a:solidFill>
                  <a:srgbClr val="0000FF"/>
                </a:solidFill>
              </a:rPr>
              <a:t>結果一致</a:t>
            </a:r>
            <a:r>
              <a:rPr lang="zh-TW" altLang="en-US" sz="1200" b="1" u="none" dirty="0" smtClean="0"/>
              <a:t>，前三名因子都是</a:t>
            </a:r>
            <a:r>
              <a:rPr lang="en-US" altLang="zh-TW" dirty="0" smtClean="0">
                <a:solidFill>
                  <a:srgbClr val="0000FF"/>
                </a:solidFill>
              </a:rPr>
              <a:t>HS THK&gt;ADH type&gt;HS type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sz="1200" dirty="0" smtClean="0"/>
              <a:t>AI </a:t>
            </a:r>
            <a:r>
              <a:rPr lang="zh-TW" altLang="en-US" sz="1200" dirty="0" smtClean="0"/>
              <a:t>模型在相同條件下識別出相同三大因子</a:t>
            </a:r>
            <a:endParaRPr lang="en-US" altLang="zh-TW" sz="1200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zh-TW" altLang="en-US" sz="1200" dirty="0" smtClean="0"/>
              <a:t>顯示 </a:t>
            </a:r>
            <a:r>
              <a:rPr lang="en-US" altLang="zh-TW" sz="1200" dirty="0" smtClean="0"/>
              <a:t>AI </a:t>
            </a:r>
            <a:r>
              <a:rPr lang="zh-TW" altLang="en-US" sz="1200" dirty="0" smtClean="0"/>
              <a:t>模型具備高準確性與可靠性的因子識別能力</a:t>
            </a:r>
            <a:endParaRPr lang="zh-TW" altLang="zh-TW" sz="1200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BB36AA-28BE-4DBA-9AC3-9567D2F04198}" type="slidenum">
              <a:rPr lang="zh-TW" altLang="en-US" smtClean="0"/>
              <a:t>36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9173966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484</a:t>
            </a: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組的部分從圖上也能發現</a:t>
            </a:r>
            <a:r>
              <a:rPr lang="en-US" altLang="zh-TW" sz="1200" b="1" u="none" dirty="0" smtClean="0"/>
              <a:t>AI </a:t>
            </a:r>
            <a:r>
              <a:rPr lang="zh-TW" altLang="en-US" sz="1200" b="1" u="none" dirty="0" smtClean="0"/>
              <a:t>與 </a:t>
            </a:r>
            <a:r>
              <a:rPr lang="en-US" altLang="zh-TW" sz="1200" b="1" u="none" dirty="0" smtClean="0"/>
              <a:t>JMP </a:t>
            </a:r>
            <a:r>
              <a:rPr lang="zh-TW" altLang="en-US" sz="1200" b="1" u="none" dirty="0" smtClean="0"/>
              <a:t>分析</a:t>
            </a:r>
            <a:r>
              <a:rPr lang="zh-TW" altLang="en-US" sz="1400" b="1" u="none" dirty="0" smtClean="0">
                <a:solidFill>
                  <a:srgbClr val="0000FF"/>
                </a:solidFill>
              </a:rPr>
              <a:t>結果一致，</a:t>
            </a:r>
            <a:r>
              <a:rPr lang="zh-TW" altLang="en-US" dirty="0" smtClean="0"/>
              <a:t>驗證資料擴增策略在小樣本條件下的可行性與有效性</a:t>
            </a:r>
            <a:endParaRPr lang="zh-TW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BB36AA-28BE-4DBA-9AC3-9567D2F04198}" type="slidenum">
              <a:rPr lang="zh-TW" altLang="en-US" smtClean="0"/>
              <a:t>37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3253555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傳統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JMP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方法需使用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102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組完整資料，才能準確識別出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HS THK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ADH type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與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HS type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為影響該產品翹曲的主要關鍵因子。</a:t>
            </a:r>
            <a:endParaRPr lang="en-US" altLang="zh-TW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然而，透過本研究導入的機器學習技術，最少僅需使用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44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筆資料並結合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Diffusion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資料擴增方法，即可成功鎖定相同的關鍵因子</a:t>
            </a:r>
            <a:endParaRPr lang="en-US" altLang="zh-TW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模型建構時間</a:t>
            </a: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從原先約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256</a:t>
            </a: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小時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縮短至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88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小時，較傳統方法減少約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65%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，有效達成預設的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KPI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目標。</a:t>
            </a:r>
            <a:endParaRPr lang="en-US" altLang="zh-TW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TW" altLang="zh-TW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即便未使用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Diffusion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技術，僅以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55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筆資料進行模型訓練，仍可準確識別出與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JMP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相同的關鍵因子，相較之下亦節省約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57%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的時間，同樣達到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KPI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要求，</a:t>
            </a:r>
            <a:endParaRPr lang="en-US" altLang="zh-TW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顯示本研究所採用之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AI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方法在資料量有限的條件下，仍具高度效能與準確性。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BB36AA-28BE-4DBA-9AC3-9567D2F04198}" type="slidenum">
              <a:rPr lang="zh-TW" altLang="en-US" smtClean="0"/>
              <a:t>38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4975970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為驗證本研究所提出之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AI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建模與關鍵因子識別方法的可行性與通用性，本研究將相同的優化流程應用於其他不同製程參數條件下的</a:t>
            </a: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相似結構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產品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以下簡稱為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產品與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產品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，進行導入測試，</a:t>
            </a:r>
            <a:endParaRPr lang="en-US" altLang="zh-TW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目標同樣聚焦於改善翹曲問題。透過與主研究相同的實驗設計與分析流程，包含資料拆分、機器學習建模、關鍵因子篩選等步驟，</a:t>
            </a:r>
            <a:endParaRPr lang="en-US" altLang="zh-TW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導入成果彙整如表所示：</a:t>
            </a:r>
            <a:endParaRPr lang="en-US" altLang="zh-TW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zh-TW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從表中可看出，導入後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產品與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產品在維持原始分析精度的前提下，分別僅需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43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筆與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55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筆資料即可完成建模，模擬時間分別縮減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56%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與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57%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。成功將原始資料量大幅下降，同時維持關鍵因子識別的準確性，並有效縮短模擬所需時間。</a:t>
            </a:r>
            <a:endParaRPr lang="en-US" altLang="zh-TW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驗證結果顯示，本研究所提出之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AI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輔助優化流程具備良好的擴展性與實務應用價值，可作為未來產品設計初期之有效參考。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BB36AA-28BE-4DBA-9AC3-9567D2F04198}" type="slidenum">
              <a:rPr lang="zh-TW" altLang="en-US" smtClean="0"/>
              <a:t>39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3190636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本研究針對半導體產品設計中，因熱製程後的翹曲預測所需的模擬時間過長，導致產品開發效率受限的問題，</a:t>
            </a:r>
            <a:endParaRPr lang="en-US" altLang="zh-TW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探討如何運用人工智慧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(AI) 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技術來提升模擬效率並縮短運行時間。</a:t>
            </a:r>
            <a:endParaRPr lang="en-US" altLang="zh-TW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透過機器學習模型的實驗設計，</a:t>
            </a:r>
            <a:r>
              <a:rPr lang="zh-TW" altLang="en-US" sz="1200" dirty="0" smtClean="0"/>
              <a:t>本研究成功透過</a:t>
            </a:r>
            <a:r>
              <a:rPr lang="en-US" altLang="zh-TW" sz="1200" dirty="0" smtClean="0"/>
              <a:t>AI</a:t>
            </a:r>
            <a:r>
              <a:rPr lang="zh-TW" altLang="en-US" sz="1200" dirty="0" smtClean="0"/>
              <a:t>輔助，於低組數資料即找出關鍵因子，將模擬建模效率提升至少 </a:t>
            </a:r>
            <a:r>
              <a:rPr lang="en-US" altLang="zh-TW" sz="1800" dirty="0" smtClean="0">
                <a:solidFill>
                  <a:srgbClr val="000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50%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dirty="0" smtClean="0">
              <a:solidFill>
                <a:srgbClr val="0000F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本研究驗證了在較少的資料組數下，即可有效找出影響翹曲的關鍵因子，進而減少不必要的 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DOE</a:t>
            </a: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並優化模擬過程。</a:t>
            </a:r>
            <a:endParaRPr lang="en-US" altLang="zh-TW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根據研究結果，可歸納出以下幾點結論：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(</a:t>
            </a:r>
            <a:r>
              <a:rPr lang="zh-TW" altLang="en-US" dirty="0" smtClean="0"/>
              <a:t>簡報上</a:t>
            </a:r>
            <a:r>
              <a:rPr lang="en-US" altLang="zh-TW" dirty="0" smtClean="0"/>
              <a:t>)</a:t>
            </a:r>
          </a:p>
          <a:p>
            <a:endParaRPr lang="en-US" altLang="zh-TW" dirty="0" smtClean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r>
              <a:rPr lang="zh-TW" altLang="en-US" dirty="0" smtClean="0"/>
              <a:t>研究的貢獻還包含</a:t>
            </a:r>
            <a:endParaRPr lang="en-US" altLang="zh-TW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1. 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建立相似結構產品的分析流程</a:t>
            </a:r>
            <a:endParaRPr lang="en-US" altLang="zh-TW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2. 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不同機器學習模型的適用性</a:t>
            </a:r>
            <a:endParaRPr lang="en-US" altLang="zh-TW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3. 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生成式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AI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BB36AA-28BE-4DBA-9AC3-9567D2F04198}" type="slidenum">
              <a:rPr lang="zh-TW" altLang="en-US" smtClean="0"/>
              <a:t>41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192930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為了能控制翹曲，在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產品設計最初</a:t>
            </a: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傳統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NPI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流程</a:t>
            </a: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會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透過大量</a:t>
            </a: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 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DOE</a:t>
            </a:r>
            <a:endParaRPr lang="en-US" altLang="zh-TW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b="1" dirty="0" smtClean="0"/>
              <a:t>NPI</a:t>
            </a:r>
            <a:r>
              <a:rPr lang="zh-TW" altLang="en-US" b="1" dirty="0" smtClean="0"/>
              <a:t> </a:t>
            </a:r>
            <a:r>
              <a:rPr lang="zh-TW" altLang="en-US" dirty="0" smtClean="0"/>
              <a:t>指的是從</a:t>
            </a:r>
            <a:r>
              <a:rPr lang="zh-TW" altLang="en-US" b="1" dirty="0" smtClean="0"/>
              <a:t>產品設計、試產、驗證到量產</a:t>
            </a:r>
            <a:r>
              <a:rPr lang="zh-TW" altLang="en-US" dirty="0" smtClean="0"/>
              <a:t>的整個導入流程，確保新產品能夠順利且高</a:t>
            </a:r>
            <a:r>
              <a:rPr lang="zh-TW" altLang="en-US" dirty="0" smtClean="0"/>
              <a:t>效地</a:t>
            </a:r>
            <a:r>
              <a:rPr lang="zh-TW" altLang="en-US" dirty="0" smtClean="0"/>
              <a:t>進入正式製造階段。</a:t>
            </a:r>
          </a:p>
          <a:p>
            <a:endParaRPr lang="en-US" altLang="zh-TW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傳統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NPI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流程透過大量</a:t>
            </a: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 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DOE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，不僅耗時耗錢亦耗人力。資料收集</a:t>
            </a: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也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通常隨著實驗設計的複雜性而變化。</a:t>
            </a:r>
            <a:endParaRPr lang="en-US" altLang="zh-TW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在半導體製造過程中，資料可能來自實時監控系統、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sensor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、視覺檢測系統等。</a:t>
            </a:r>
            <a:endParaRPr lang="en-US" altLang="zh-TW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完整的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DOE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過程可能需要數週甚至數月來執行，特別是在多因子實驗設計中，實驗數量</a:t>
            </a: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會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隨著變數和水準的增加呈指數增長。</a:t>
            </a:r>
          </a:p>
          <a:p>
            <a:endParaRPr lang="en-US" altLang="zh-TW" dirty="0" smtClean="0"/>
          </a:p>
          <a:p>
            <a:endParaRPr lang="en-US" altLang="zh-TW" dirty="0" smtClean="0"/>
          </a:p>
          <a:p>
            <a:r>
              <a:rPr lang="en-US" altLang="zh-TW" b="1" dirty="0" smtClean="0"/>
              <a:t>NPI</a:t>
            </a:r>
            <a:r>
              <a:rPr lang="en-US" altLang="zh-TW" b="0" dirty="0" smtClean="0"/>
              <a:t>(</a:t>
            </a:r>
            <a:r>
              <a:rPr lang="en-US" altLang="zh-TW" b="1" dirty="0" smtClean="0"/>
              <a:t>New Product Introduction)</a:t>
            </a:r>
            <a:r>
              <a:rPr lang="zh-TW" altLang="en-US" dirty="0" smtClean="0"/>
              <a:t/>
            </a:r>
            <a:br>
              <a:rPr lang="zh-TW" altLang="en-US" dirty="0" smtClean="0"/>
            </a:b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BB36AA-28BE-4DBA-9AC3-9567D2F04198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231632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而後導入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CAE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流程，透過</a:t>
            </a:r>
            <a:r>
              <a:rPr lang="zh-TW" altLang="en-US" sz="1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電腦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模擬軟體建立模型，預測產品未來的翹曲狀態來減少成本浪費，但程式執行歷時過長，若大量組數則會需要大量時間成本，可能數天或數週之久。</a:t>
            </a:r>
            <a:endParaRPr lang="zh-TW" altLang="en-US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模擬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(Simulation)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是一種使用數學模型、計算機程式和軟體工具來模擬現實系統或過程的技術。它可用於預測系統的行為，分析不同情景的結果，並幫助設計和優化產品或流程。</a:t>
            </a:r>
            <a:endParaRPr lang="en-US" altLang="zh-TW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特別是在半導體製造業中，用於預測翹曲、熱應力等問題，以支持工程決策並提高產品可靠性。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所以我的研究目的希望</a:t>
            </a:r>
            <a:r>
              <a:rPr lang="zh-TW" altLang="en-US" sz="1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可以導入</a:t>
            </a:r>
            <a:r>
              <a:rPr lang="en-US" altLang="zh-TW" sz="1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AI</a:t>
            </a:r>
            <a:r>
              <a:rPr lang="zh-TW" altLang="en-US" sz="1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r>
              <a:rPr lang="zh-TW" altLang="zh-TW" sz="1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透過</a:t>
            </a:r>
            <a:r>
              <a:rPr lang="en-US" altLang="zh-TW" sz="1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AI</a:t>
            </a:r>
            <a:r>
              <a:rPr lang="zh-TW" altLang="zh-TW" sz="1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技術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在少筆數資料</a:t>
            </a: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建模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的情況下</a:t>
            </a:r>
            <a:r>
              <a:rPr lang="zh-TW" altLang="en-US" sz="1200" b="1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，達到</a:t>
            </a:r>
            <a:r>
              <a:rPr lang="zh-TW" altLang="zh-TW" sz="1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加速識別影響</a:t>
            </a:r>
            <a:r>
              <a:rPr lang="zh-TW" altLang="en-US" sz="1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產品</a:t>
            </a:r>
            <a:r>
              <a:rPr lang="zh-TW" altLang="zh-TW" sz="1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翹曲的關鍵因子，降低模擬過程整體的運行時間。</a:t>
            </a:r>
            <a:endParaRPr lang="en-US" altLang="zh-TW" sz="8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BB36AA-28BE-4DBA-9AC3-9567D2F04198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105236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而後導入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CAE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流程，透過模擬軟體建立模型，預測產品未來的翹曲狀態來減少成本浪費，但程式執行歷時過長，若大量組數則會需要大量時間成本，可能數天或數週之久。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BB36AA-28BE-4DBA-9AC3-9567D2F04198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80826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雖然模擬擁有隨著資料組數變多而耗時的特性，但現階段，模擬在半導體產業相對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AI</a:t>
            </a: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還是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擁有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其</a:t>
            </a:r>
            <a:r>
              <a:rPr lang="zh-TW" altLang="zh-TW" sz="1200" b="1" kern="1200" dirty="0" smtClean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不可完全被取代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的地位，</a:t>
            </a: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例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如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endParaRPr lang="en-US" altLang="zh-TW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zh-TW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建立模擬標準模型</a:t>
            </a:r>
            <a:r>
              <a:rPr lang="zh-TW" alt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需要</a:t>
            </a:r>
            <a:endParaRPr lang="zh-TW" altLang="zh-TW" sz="1200" b="1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圖面資料</a:t>
            </a: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像是 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POD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BD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等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…</a:t>
            </a:r>
            <a:endParaRPr lang="zh-TW" altLang="zh-TW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材料資料</a:t>
            </a: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像是 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Die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en-US" altLang="zh-TW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Underfill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substrate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等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...</a:t>
            </a:r>
            <a:endParaRPr lang="zh-TW" altLang="zh-TW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邊界條件</a:t>
            </a: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像是 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各站點製程溫度、是否有外在力道等等</a:t>
            </a:r>
          </a:p>
          <a:p>
            <a:endParaRPr lang="en-US" altLang="zh-TW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這些條件都</a:t>
            </a: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讓模擬本身有著這三種優勢</a:t>
            </a:r>
            <a:endParaRPr lang="zh-TW" altLang="zh-TW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 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物理模型的精確性：這些模型考慮了材料的物理特性、製造過程中的變量及其互動，能夠準確地描述材料的行為和翹曲的機制</a:t>
            </a: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這是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AI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目前難以完全捕捉的。</a:t>
            </a:r>
          </a:p>
          <a:p>
            <a:pPr lvl="0"/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 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複雜性與非線性行為：半導體材料的翹曲行為通常涉及複雜的非線性現象。模擬能夠處理這些複雜性，提供更為詳細的預測，而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AI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模型在面對這些非線性行為時可能無法提供足夠的準確性。</a:t>
            </a:r>
          </a:p>
          <a:p>
            <a:pPr lvl="0"/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3. 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可解釋性與透明度：模擬過程提供了可解釋的結果，研究者可以理解每個參數對結果的影響。而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AI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模型其內部運作和決策過程不易理解，這在工程應用中可能導致信任問題。</a:t>
            </a:r>
            <a:endParaRPr lang="en-US" altLang="zh-TW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endParaRPr lang="zh-TW" altLang="zh-TW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綜合以上，所以希望不單純仰賴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AI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去預測出翹曲，而是透過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AI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預測模型中得到的關鍵因子，與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JMP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分析模擬建模本身的結果交相驗證，最終將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AI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輔助的效益回饋到模擬本身。</a:t>
            </a:r>
          </a:p>
          <a:p>
            <a:endParaRPr lang="en-US" altLang="zh-TW" dirty="0" smtClean="0"/>
          </a:p>
          <a:p>
            <a:endParaRPr lang="en-US" altLang="zh-TW" dirty="0" smtClean="0"/>
          </a:p>
          <a:p>
            <a:r>
              <a:rPr lang="en-US" altLang="zh-TW" dirty="0" smtClean="0"/>
              <a:t>================</a:t>
            </a:r>
          </a:p>
          <a:p>
            <a:r>
              <a:rPr lang="zh-TW" altLang="en-US" dirty="0" smtClean="0"/>
              <a:t>*模擬本身是要生成翹曲值</a:t>
            </a:r>
            <a:r>
              <a:rPr lang="en-US" altLang="zh-TW" dirty="0" smtClean="0"/>
              <a:t>y</a:t>
            </a:r>
          </a:p>
          <a:p>
            <a:r>
              <a:rPr lang="en-US" altLang="zh-TW" dirty="0" smtClean="0"/>
              <a:t>*AI</a:t>
            </a:r>
            <a:r>
              <a:rPr lang="zh-TW" altLang="en-US" dirty="0" smtClean="0"/>
              <a:t>沒辦法完全捕捉</a:t>
            </a:r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BB36AA-28BE-4DBA-9AC3-9567D2F04198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700780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第二部分是我的文獻回顧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BB36AA-28BE-4DBA-9AC3-9567D2F04198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242751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我蒐集了一些與本研究相關的文獻</a:t>
            </a:r>
            <a:endParaRPr lang="en-US" altLang="zh-TW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機器學習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算法，如隨機森林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(RF)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和梯度提升回歸樹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(XGB)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，已被證明在預測翹曲方面具有高效性和準確性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[14]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lang="en-US" altLang="zh-TW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zh-TW" altLang="zh-TW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 smtClean="0"/>
              <a:t>2. 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研究表明，將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FEM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模擬數據作為訓練數據，結合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AI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模型，可以顯著地大幅提升翹曲預測的效率。</a:t>
            </a:r>
            <a:endParaRPr lang="en-US" altLang="zh-TW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例如，在扇出型面板級封裝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(FO-PLP)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的翹曲預測中，使用卷積神經網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絡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CNN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從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FEM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生成的數據集中學習翹曲模式，能有效捕捉設計參數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如芯片間隙、厚度、薄膜等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與翹曲行為之間的非線性關係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[26]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lang="en-US" altLang="zh-TW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3. 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此外，基於人工神經網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絡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ANN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混合建模技術已被證明能縮短產品設計與測試周期，顯著提高了計算效率和資源利用率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[24][27]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lang="en-US" altLang="zh-TW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zh-TW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有限元素分析 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(FEA) 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是根據使用有限元素方法 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(FEM) 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進行的計算，預測物件行為的程序。雖然 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FEM 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是一種數學技術，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FEA 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是對 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FEM 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所提供結果的解釋。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FEA 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讓工程師深入瞭解複雜的系統和結構，協助他們做出更明智的設計決策。 </a:t>
            </a:r>
          </a:p>
          <a:p>
            <a:r>
              <a:rPr lang="en-US" altLang="zh-TW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FEM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使用數學將複雜的系統分解成更小、更簡單的部分或「元素」。然後，它將微分方程個別應用於每個元素，利用電腦的強大功能進行劃分，然後克服工程問題。  </a:t>
            </a:r>
          </a:p>
          <a:p>
            <a:r>
              <a:rPr lang="en-US" altLang="zh-TW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FEA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是 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FEM 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方程式的應用，是多種模擬軟體的基礎。它可透過建立現實世界資產的虛擬模型，以安全、快速且經濟的方式驗證和測試設計。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BB36AA-28BE-4DBA-9AC3-9567D2F04198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415692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8986C-B934-4EFB-BA1F-1DBD14901B6F}" type="datetimeFigureOut">
              <a:rPr lang="zh-TW" altLang="en-US" smtClean="0"/>
              <a:t>2025/7/14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D1023-E9E0-490B-B5DD-606E7A9E094E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7" name="文字方塊 6"/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US" altLang="zh-TW" sz="1200" smtClean="0">
                <a:solidFill>
                  <a:srgbClr val="808080"/>
                </a:solidFill>
              </a:rPr>
              <a:t>ASE Confidential / Security-C</a:t>
            </a:r>
            <a:endParaRPr lang="zh-TW" altLang="en-US" sz="120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22265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8986C-B934-4EFB-BA1F-1DBD14901B6F}" type="datetimeFigureOut">
              <a:rPr lang="zh-TW" altLang="en-US" smtClean="0"/>
              <a:t>2025/7/14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D1023-E9E0-490B-B5DD-606E7A9E094E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7" name="文字方塊 6"/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US" altLang="zh-TW" sz="1200" smtClean="0">
                <a:solidFill>
                  <a:srgbClr val="808080"/>
                </a:solidFill>
              </a:rPr>
              <a:t>ASE Confidential / Security-C</a:t>
            </a:r>
            <a:endParaRPr lang="zh-TW" altLang="en-US" sz="120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89916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8986C-B934-4EFB-BA1F-1DBD14901B6F}" type="datetimeFigureOut">
              <a:rPr lang="zh-TW" altLang="en-US" smtClean="0"/>
              <a:t>2025/7/14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D1023-E9E0-490B-B5DD-606E7A9E094E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7" name="文字方塊 6"/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US" altLang="zh-TW" sz="1200" smtClean="0">
                <a:solidFill>
                  <a:srgbClr val="808080"/>
                </a:solidFill>
              </a:rPr>
              <a:t>ASE Confidential / Security-C</a:t>
            </a:r>
            <a:endParaRPr lang="zh-TW" altLang="en-US" sz="120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69074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libri" pitchFamily="34" charset="0"/>
                <a:ea typeface="微軟正黑體" pitchFamily="34" charset="-12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6" name="文字版面配置區 5"/>
          <p:cNvSpPr>
            <a:spLocks noGrp="1"/>
          </p:cNvSpPr>
          <p:nvPr>
            <p:ph type="body" sz="quarter" idx="11"/>
          </p:nvPr>
        </p:nvSpPr>
        <p:spPr>
          <a:xfrm>
            <a:off x="634010" y="1143129"/>
            <a:ext cx="10962516" cy="4832987"/>
          </a:xfrm>
        </p:spPr>
        <p:txBody>
          <a:bodyPr/>
          <a:lstStyle>
            <a:lvl1pPr>
              <a:defRPr sz="3733">
                <a:latin typeface="Calibri" pitchFamily="34" charset="0"/>
                <a:ea typeface="微軟正黑體" pitchFamily="34" charset="-120"/>
              </a:defRPr>
            </a:lvl1pPr>
            <a:lvl2pPr>
              <a:defRPr sz="3067">
                <a:latin typeface="Calibri" pitchFamily="34" charset="0"/>
                <a:ea typeface="微軟正黑體" pitchFamily="34" charset="-120"/>
              </a:defRPr>
            </a:lvl2pPr>
            <a:lvl3pPr>
              <a:defRPr sz="2533">
                <a:latin typeface="Calibri" pitchFamily="34" charset="0"/>
                <a:ea typeface="微軟正黑體" pitchFamily="34" charset="-120"/>
              </a:defRPr>
            </a:lvl3pPr>
            <a:lvl4pPr>
              <a:defRPr>
                <a:latin typeface="Calibri" pitchFamily="34" charset="0"/>
                <a:ea typeface="微軟正黑體" pitchFamily="34" charset="-120"/>
              </a:defRPr>
            </a:lvl4pPr>
            <a:lvl5pPr>
              <a:defRPr>
                <a:latin typeface="微軟正黑體" pitchFamily="34" charset="-120"/>
                <a:ea typeface="微軟正黑體" pitchFamily="34" charset="-120"/>
              </a:defRPr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10447186" y="6467803"/>
            <a:ext cx="1368343" cy="359963"/>
          </a:xfrm>
          <a:prstGeom prst="rect">
            <a:avLst/>
          </a:prstGeom>
        </p:spPr>
        <p:txBody>
          <a:bodyPr lIns="80135" tIns="40067" rIns="80135" bIns="40067"/>
          <a:lstStyle>
            <a:lvl1pPr>
              <a:defRPr>
                <a:latin typeface="微軟正黑體" pitchFamily="34" charset="-120"/>
                <a:ea typeface="微軟正黑體" pitchFamily="34" charset="-120"/>
              </a:defRPr>
            </a:lvl1pPr>
          </a:lstStyle>
          <a:p>
            <a:pPr defTabSz="1625257">
              <a:defRPr/>
            </a:pPr>
            <a:fld id="{0F784A22-F1DA-4CB7-B6AD-651C7BDF23FD}" type="slidenum">
              <a:rPr lang="en-US" altLang="zh-TW" sz="3200" smtClean="0">
                <a:solidFill>
                  <a:prstClr val="black"/>
                </a:solidFill>
              </a:rPr>
              <a:pPr defTabSz="1625257">
                <a:defRPr/>
              </a:pPr>
              <a:t>‹#›</a:t>
            </a:fld>
            <a:endParaRPr lang="en-US" altLang="zh-TW" sz="32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36382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E3AAC11-D570-4EA9-AFC0-30FB72BA45EB}" type="datetimeFigureOut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2025/7/14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ECCFAA-F4FB-487C-9F1E-C8836D0C3DC9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F000BBBF-ADF1-4F78-BFE3-348D1BB771A4}"/>
              </a:ext>
            </a:extLst>
          </p:cNvPr>
          <p:cNvSpPr txBox="1"/>
          <p:nvPr userDrawn="1"/>
        </p:nvSpPr>
        <p:spPr>
          <a:xfrm>
            <a:off x="9017000" y="6350000"/>
            <a:ext cx="2437399" cy="276999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1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ASE Confidential / Security-C</a:t>
            </a:r>
            <a:endParaRPr kumimoji="0" lang="zh-TW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984290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E3AAC11-D570-4EA9-AFC0-30FB72BA45EB}" type="datetimeFigureOut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2025/7/14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ECCFAA-F4FB-487C-9F1E-C8836D0C3DC9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49E08CC0-91B5-40B7-A05C-303BBFA114F7}"/>
              </a:ext>
            </a:extLst>
          </p:cNvPr>
          <p:cNvSpPr txBox="1"/>
          <p:nvPr userDrawn="1"/>
        </p:nvSpPr>
        <p:spPr>
          <a:xfrm>
            <a:off x="9017000" y="6350000"/>
            <a:ext cx="2437399" cy="276999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1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ASE Confidential / Security-C</a:t>
            </a:r>
            <a:endParaRPr kumimoji="0" lang="zh-TW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317952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blipFill dpi="0" rotWithShape="1">
          <a:blip r:embed="rId2"/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986359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32C06E-BF52-4680-BF89-5E955E919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73B3DB8-5B42-4F41-9531-5628C25D55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352B633-CB00-45E7-97D7-07B2792D14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FA6747-D774-4A39-AA5B-94144FE8E5E2}" type="datetimeFigureOut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2025/7/14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74BE1DF-FD92-4FBF-AAF2-72435F81D9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840DC71-47B5-4B9E-B0F7-ACAA8A1ED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2E3F68-F7A3-4D98-A9FD-557848F881BC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文字方塊 6"/>
          <p:cNvSpPr txBox="1"/>
          <p:nvPr userDrawn="1"/>
        </p:nvSpPr>
        <p:spPr>
          <a:xfrm>
            <a:off x="9112693" y="6296837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t>ASE Confidential / Security-C</a:t>
            </a:r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19668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 xmlns:a16="http://schemas.microsoft.com/office/drawing/2014/main">
      <p:transition spd="slow">
        <p:random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CF75E00-2374-420E-8F29-943B343B10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7EA1149-6BFA-4D17-AC8E-8234F28A96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5D656EA-3BA4-4FFD-BFFB-E7D9CE59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FA6747-D774-4A39-AA5B-94144FE8E5E2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2025/7/14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8B9BBCF-569D-47E2-8B06-8B68FC5413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0586B8D-5A8A-428E-BAD4-823B0BE60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2E3F68-F7A3-4D98-A9FD-557848F881B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7" name="文字方塊 6"/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ASE Confidential / Security-C</a:t>
            </a:r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1041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:a16="http://schemas.microsoft.com/office/drawing/2014/main" xmlns="">
      <p:transition spd="slow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8986C-B934-4EFB-BA1F-1DBD14901B6F}" type="datetimeFigureOut">
              <a:rPr lang="zh-TW" altLang="en-US" smtClean="0"/>
              <a:t>2025/7/14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D1023-E9E0-490B-B5DD-606E7A9E094E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7" name="文字方塊 6"/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US" altLang="zh-TW" sz="1200" smtClean="0">
                <a:solidFill>
                  <a:srgbClr val="808080"/>
                </a:solidFill>
              </a:rPr>
              <a:t>ASE Confidential / Security-C</a:t>
            </a:r>
            <a:endParaRPr lang="zh-TW" altLang="en-US" sz="120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07516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8986C-B934-4EFB-BA1F-1DBD14901B6F}" type="datetimeFigureOut">
              <a:rPr lang="zh-TW" altLang="en-US" smtClean="0"/>
              <a:t>2025/7/14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D1023-E9E0-490B-B5DD-606E7A9E094E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7" name="文字方塊 6"/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US" altLang="zh-TW" sz="1200" smtClean="0">
                <a:solidFill>
                  <a:srgbClr val="808080"/>
                </a:solidFill>
              </a:rPr>
              <a:t>ASE Confidential / Security-C</a:t>
            </a:r>
            <a:endParaRPr lang="zh-TW" altLang="en-US" sz="120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51757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8986C-B934-4EFB-BA1F-1DBD14901B6F}" type="datetimeFigureOut">
              <a:rPr lang="zh-TW" altLang="en-US" smtClean="0"/>
              <a:t>2025/7/14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D1023-E9E0-490B-B5DD-606E7A9E094E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文字方塊 7"/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US" altLang="zh-TW" sz="1200" smtClean="0">
                <a:solidFill>
                  <a:srgbClr val="808080"/>
                </a:solidFill>
              </a:rPr>
              <a:t>ASE Confidential / Security-C</a:t>
            </a:r>
            <a:endParaRPr lang="zh-TW" altLang="en-US" sz="120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50249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8986C-B934-4EFB-BA1F-1DBD14901B6F}" type="datetimeFigureOut">
              <a:rPr lang="zh-TW" altLang="en-US" smtClean="0"/>
              <a:t>2025/7/14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D1023-E9E0-490B-B5DD-606E7A9E094E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0" name="文字方塊 9"/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US" altLang="zh-TW" sz="1200" smtClean="0">
                <a:solidFill>
                  <a:srgbClr val="808080"/>
                </a:solidFill>
              </a:rPr>
              <a:t>ASE Confidential / Security-C</a:t>
            </a:r>
            <a:endParaRPr lang="zh-TW" altLang="en-US" sz="120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59785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8986C-B934-4EFB-BA1F-1DBD14901B6F}" type="datetimeFigureOut">
              <a:rPr lang="zh-TW" altLang="en-US" smtClean="0"/>
              <a:t>2025/7/14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D1023-E9E0-490B-B5DD-606E7A9E094E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6" name="文字方塊 5"/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US" altLang="zh-TW" sz="1200" smtClean="0">
                <a:solidFill>
                  <a:srgbClr val="808080"/>
                </a:solidFill>
              </a:rPr>
              <a:t>ASE Confidential / Security-C</a:t>
            </a:r>
            <a:endParaRPr lang="zh-TW" altLang="en-US" sz="120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76006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8986C-B934-4EFB-BA1F-1DBD14901B6F}" type="datetimeFigureOut">
              <a:rPr lang="zh-TW" altLang="en-US" smtClean="0"/>
              <a:t>2025/7/14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D1023-E9E0-490B-B5DD-606E7A9E094E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5" name="文字方塊 4"/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US" altLang="zh-TW" sz="1200" smtClean="0">
                <a:solidFill>
                  <a:srgbClr val="808080"/>
                </a:solidFill>
              </a:rPr>
              <a:t>ASE Confidential / Security-C</a:t>
            </a:r>
            <a:endParaRPr lang="zh-TW" altLang="en-US" sz="120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53035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8986C-B934-4EFB-BA1F-1DBD14901B6F}" type="datetimeFigureOut">
              <a:rPr lang="zh-TW" altLang="en-US" smtClean="0"/>
              <a:t>2025/7/14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D1023-E9E0-490B-B5DD-606E7A9E094E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文字方塊 7"/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US" altLang="zh-TW" sz="1200" smtClean="0">
                <a:solidFill>
                  <a:srgbClr val="808080"/>
                </a:solidFill>
              </a:rPr>
              <a:t>ASE Confidential / Security-C</a:t>
            </a:r>
            <a:endParaRPr lang="zh-TW" altLang="en-US" sz="120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77810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8986C-B934-4EFB-BA1F-1DBD14901B6F}" type="datetimeFigureOut">
              <a:rPr lang="zh-TW" altLang="en-US" smtClean="0"/>
              <a:t>2025/7/14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BD1023-E9E0-490B-B5DD-606E7A9E094E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文字方塊 7"/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US" altLang="zh-TW" sz="1200" smtClean="0">
                <a:solidFill>
                  <a:srgbClr val="808080"/>
                </a:solidFill>
              </a:rPr>
              <a:t>ASE Confidential / Security-C</a:t>
            </a:r>
            <a:endParaRPr lang="zh-TW" altLang="en-US" sz="120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93663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D8986C-B934-4EFB-BA1F-1DBD14901B6F}" type="datetimeFigureOut">
              <a:rPr lang="zh-TW" altLang="en-US" smtClean="0"/>
              <a:t>2025/7/14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BD1023-E9E0-490B-B5DD-606E7A9E094E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7" name="文字方塊 6"/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US" altLang="zh-TW" sz="1200" smtClean="0">
                <a:solidFill>
                  <a:srgbClr val="808080"/>
                </a:solidFill>
              </a:rPr>
              <a:t>ASE Confidential / Security-C</a:t>
            </a:r>
            <a:endParaRPr lang="zh-TW" altLang="en-US" sz="120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87799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7"/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EE0A5295-C825-413C-B30D-5990322D1EB5}"/>
              </a:ext>
            </a:extLst>
          </p:cNvPr>
          <p:cNvSpPr txBox="1"/>
          <p:nvPr userDrawn="1"/>
        </p:nvSpPr>
        <p:spPr>
          <a:xfrm>
            <a:off x="9017000" y="6350000"/>
            <a:ext cx="2437399" cy="276999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1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ASE Confidential / Security-C</a:t>
            </a:r>
            <a:endParaRPr kumimoji="0" lang="zh-TW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sp>
        <p:nvSpPr>
          <p:cNvPr id="3" name="文字方塊 2"/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t>ASE Confidential / Security-C</a:t>
            </a:r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731885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6" r:id="rId4"/>
    <p:sldLayoutId id="2147483667" r:id="rId5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30.emf"/><Relationship Id="rId7" Type="http://schemas.openxmlformats.org/officeDocument/2006/relationships/image" Target="../media/image3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2.png"/><Relationship Id="rId5" Type="http://schemas.openxmlformats.org/officeDocument/2006/relationships/image" Target="../media/image22.png"/><Relationship Id="rId4" Type="http://schemas.openxmlformats.org/officeDocument/2006/relationships/image" Target="../media/image34.e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30.emf"/><Relationship Id="rId7" Type="http://schemas.openxmlformats.org/officeDocument/2006/relationships/image" Target="../media/image3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2.png"/><Relationship Id="rId5" Type="http://schemas.openxmlformats.org/officeDocument/2006/relationships/image" Target="../media/image22.png"/><Relationship Id="rId4" Type="http://schemas.openxmlformats.org/officeDocument/2006/relationships/image" Target="../media/image34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9.svg"/><Relationship Id="rId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9.svg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doi.org/10.4236/jdaip.2020.84020" TargetMode="External"/><Relationship Id="rId3" Type="http://schemas.openxmlformats.org/officeDocument/2006/relationships/image" Target="../media/image2.png"/><Relationship Id="rId7" Type="http://schemas.openxmlformats.org/officeDocument/2006/relationships/image" Target="../media/image39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emf"/><Relationship Id="rId5" Type="http://schemas.openxmlformats.org/officeDocument/2006/relationships/image" Target="../media/image37.emf"/><Relationship Id="rId4" Type="http://schemas.openxmlformats.org/officeDocument/2006/relationships/image" Target="../media/image36.em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doi.org/10.4236/jdaip.2020.84020" TargetMode="External"/><Relationship Id="rId3" Type="http://schemas.openxmlformats.org/officeDocument/2006/relationships/image" Target="../media/image2.png"/><Relationship Id="rId7" Type="http://schemas.openxmlformats.org/officeDocument/2006/relationships/image" Target="../media/image39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emf"/><Relationship Id="rId5" Type="http://schemas.openxmlformats.org/officeDocument/2006/relationships/image" Target="../media/image37.emf"/><Relationship Id="rId4" Type="http://schemas.openxmlformats.org/officeDocument/2006/relationships/image" Target="../media/image36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4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emf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5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1290.svg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2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2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1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32.sv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2.png"/><Relationship Id="rId7" Type="http://schemas.openxmlformats.org/officeDocument/2006/relationships/image" Target="../media/image55.e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emf"/><Relationship Id="rId5" Type="http://schemas.openxmlformats.org/officeDocument/2006/relationships/image" Target="../media/image53.emf"/><Relationship Id="rId4" Type="http://schemas.openxmlformats.org/officeDocument/2006/relationships/image" Target="../media/image52.emf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2.png"/><Relationship Id="rId7" Type="http://schemas.openxmlformats.org/officeDocument/2006/relationships/image" Target="../media/image59.e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emf"/><Relationship Id="rId5" Type="http://schemas.openxmlformats.org/officeDocument/2006/relationships/image" Target="../media/image57.emf"/><Relationship Id="rId4" Type="http://schemas.openxmlformats.org/officeDocument/2006/relationships/image" Target="../media/image56.emf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2.png"/><Relationship Id="rId7" Type="http://schemas.openxmlformats.org/officeDocument/2006/relationships/image" Target="../media/image63.e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emf"/><Relationship Id="rId5" Type="http://schemas.openxmlformats.org/officeDocument/2006/relationships/image" Target="../media/image61.emf"/><Relationship Id="rId4" Type="http://schemas.openxmlformats.org/officeDocument/2006/relationships/image" Target="../media/image60.emf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2.png"/><Relationship Id="rId7" Type="http://schemas.openxmlformats.org/officeDocument/2006/relationships/image" Target="../media/image67.em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emf"/><Relationship Id="rId5" Type="http://schemas.openxmlformats.org/officeDocument/2006/relationships/image" Target="../media/image65.emf"/><Relationship Id="rId4" Type="http://schemas.openxmlformats.org/officeDocument/2006/relationships/image" Target="../media/image64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2.pn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80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1.png"/><Relationship Id="rId3" Type="http://schemas.openxmlformats.org/officeDocument/2006/relationships/image" Target="../media/image2.png"/><Relationship Id="rId7" Type="http://schemas.openxmlformats.org/officeDocument/2006/relationships/image" Target="../media/image16.png"/><Relationship Id="rId12" Type="http://schemas.openxmlformats.org/officeDocument/2006/relationships/image" Target="../media/image20.png"/><Relationship Id="rId17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microsoft.com/office/2007/relationships/hdphoto" Target="../media/hdphoto1.wdp"/><Relationship Id="rId5" Type="http://schemas.openxmlformats.org/officeDocument/2006/relationships/image" Target="../media/image14.png"/><Relationship Id="rId15" Type="http://schemas.openxmlformats.org/officeDocument/2006/relationships/image" Target="../media/image23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5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11" Type="http://schemas.microsoft.com/office/2007/relationships/hdphoto" Target="../media/hdphoto1.wdp"/><Relationship Id="rId5" Type="http://schemas.openxmlformats.org/officeDocument/2006/relationships/image" Target="../media/image17.png"/><Relationship Id="rId10" Type="http://schemas.openxmlformats.org/officeDocument/2006/relationships/image" Target="../media/image19.png"/><Relationship Id="rId4" Type="http://schemas.openxmlformats.org/officeDocument/2006/relationships/image" Target="../media/image16.png"/><Relationship Id="rId9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microsoft.com/office/2007/relationships/hdphoto" Target="../media/hdphoto2.wdp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7" Type="http://schemas.openxmlformats.org/officeDocument/2006/relationships/image" Target="../media/image3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標題 2">
            <a:extLst>
              <a:ext uri="{FF2B5EF4-FFF2-40B4-BE49-F238E27FC236}">
                <a16:creationId xmlns:a16="http://schemas.microsoft.com/office/drawing/2014/main" id="{AEDFD7D3-A8B2-AFC9-7ACE-0A2C17789C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5225240"/>
            <a:ext cx="10058400" cy="1143000"/>
          </a:xfrm>
        </p:spPr>
        <p:txBody>
          <a:bodyPr>
            <a:norm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指導教授：施明昌博士、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吳東穎博士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學生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：陳奕齊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五邊形 1"/>
          <p:cNvSpPr/>
          <p:nvPr/>
        </p:nvSpPr>
        <p:spPr>
          <a:xfrm>
            <a:off x="-1" y="427846"/>
            <a:ext cx="2550253" cy="704667"/>
          </a:xfrm>
          <a:prstGeom prst="homePlate">
            <a:avLst/>
          </a:prstGeom>
          <a:solidFill>
            <a:srgbClr val="F3EF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五邊形 9"/>
          <p:cNvSpPr/>
          <p:nvPr/>
        </p:nvSpPr>
        <p:spPr>
          <a:xfrm>
            <a:off x="-1" y="1359806"/>
            <a:ext cx="3355597" cy="704667"/>
          </a:xfrm>
          <a:prstGeom prst="homePlat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五邊形 10"/>
          <p:cNvSpPr/>
          <p:nvPr/>
        </p:nvSpPr>
        <p:spPr>
          <a:xfrm>
            <a:off x="-1" y="2291766"/>
            <a:ext cx="4781726" cy="704667"/>
          </a:xfrm>
          <a:prstGeom prst="homePlat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文字方塊 3"/>
          <p:cNvSpPr txBox="1"/>
          <p:nvPr/>
        </p:nvSpPr>
        <p:spPr>
          <a:xfrm>
            <a:off x="836650" y="427718"/>
            <a:ext cx="10518701" cy="19005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00"/>
              </a:spcBef>
            </a:pPr>
            <a:endParaRPr lang="en-US" altLang="zh-TW" b="1" dirty="0">
              <a:solidFill>
                <a:srgbClr val="1C4E62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>
              <a:lnSpc>
                <a:spcPct val="100000"/>
              </a:lnSpc>
              <a:spcBef>
                <a:spcPts val="300"/>
              </a:spcBef>
            </a:pPr>
            <a:r>
              <a:rPr lang="en-US" altLang="zh-TW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The research of using AI methods for </a:t>
            </a:r>
            <a:endParaRPr lang="en-US" altLang="zh-TW" sz="2400" b="1" dirty="0" smtClean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>
              <a:lnSpc>
                <a:spcPct val="100000"/>
              </a:lnSpc>
              <a:spcBef>
                <a:spcPts val="300"/>
              </a:spcBef>
            </a:pPr>
            <a:r>
              <a:rPr lang="en-US" altLang="zh-TW" sz="2400" b="1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improving the </a:t>
            </a:r>
            <a:r>
              <a:rPr lang="en-US" altLang="zh-TW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efficiency of searching </a:t>
            </a:r>
            <a:r>
              <a:rPr lang="en-US" altLang="zh-TW" sz="2400" b="1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key </a:t>
            </a:r>
            <a:r>
              <a:rPr lang="en-US" altLang="zh-TW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factors of </a:t>
            </a:r>
            <a:endParaRPr lang="en-US" altLang="zh-TW" sz="2400" b="1" dirty="0" smtClean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>
              <a:lnSpc>
                <a:spcPct val="100000"/>
              </a:lnSpc>
              <a:spcBef>
                <a:spcPts val="300"/>
              </a:spcBef>
            </a:pPr>
            <a:r>
              <a:rPr lang="en-US" altLang="zh-TW" sz="2400" b="1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semi-conductor </a:t>
            </a:r>
            <a:r>
              <a:rPr lang="en-US" altLang="zh-TW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warpage simulation</a:t>
            </a:r>
            <a:endParaRPr lang="zh-TW" altLang="en-US" sz="2400" b="1" baseline="-10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zh-TW" altLang="en-US" dirty="0"/>
          </a:p>
        </p:txBody>
      </p:sp>
      <p:sp>
        <p:nvSpPr>
          <p:cNvPr id="8" name="文字方塊 7"/>
          <p:cNvSpPr txBox="1"/>
          <p:nvPr/>
        </p:nvSpPr>
        <p:spPr>
          <a:xfrm>
            <a:off x="1548510" y="2365423"/>
            <a:ext cx="916148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3200" b="1" spc="3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以人工智慧方法提升半導體翹</a:t>
            </a:r>
            <a:r>
              <a:rPr lang="zh-TW" altLang="en-US" sz="3200" b="1" spc="3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曲模擬</a:t>
            </a:r>
            <a:r>
              <a:rPr lang="zh-TW" altLang="en-US" sz="3200" b="1" spc="3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關鍵</a:t>
            </a:r>
            <a:r>
              <a:rPr lang="zh-TW" altLang="en-US" sz="3200" b="1" spc="3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參數</a:t>
            </a:r>
            <a:endParaRPr lang="en-US" altLang="zh-TW" sz="3200" b="1" spc="3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3200" b="1" spc="3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分析</a:t>
            </a:r>
            <a:r>
              <a:rPr lang="zh-TW" altLang="en-US" sz="3200" b="1" spc="3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效率之研究</a:t>
            </a:r>
            <a:endParaRPr lang="zh-TW" altLang="en-US" sz="3200" dirty="0"/>
          </a:p>
        </p:txBody>
      </p:sp>
      <p:pic>
        <p:nvPicPr>
          <p:cNvPr id="18" name="圖片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9094" y="6212903"/>
            <a:ext cx="2238687" cy="485843"/>
          </a:xfrm>
          <a:prstGeom prst="rect">
            <a:avLst/>
          </a:prstGeom>
        </p:spPr>
      </p:pic>
      <p:cxnSp>
        <p:nvCxnSpPr>
          <p:cNvPr id="20" name="直線接點 19"/>
          <p:cNvCxnSpPr/>
          <p:nvPr/>
        </p:nvCxnSpPr>
        <p:spPr>
          <a:xfrm>
            <a:off x="-1" y="2990648"/>
            <a:ext cx="4420998" cy="0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接點 20"/>
          <p:cNvCxnSpPr/>
          <p:nvPr/>
        </p:nvCxnSpPr>
        <p:spPr>
          <a:xfrm>
            <a:off x="-1" y="2064473"/>
            <a:ext cx="2978093" cy="0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接點 22"/>
          <p:cNvCxnSpPr/>
          <p:nvPr/>
        </p:nvCxnSpPr>
        <p:spPr>
          <a:xfrm>
            <a:off x="-1" y="1132513"/>
            <a:ext cx="2189528" cy="0"/>
          </a:xfrm>
          <a:prstGeom prst="line">
            <a:avLst/>
          </a:prstGeom>
          <a:ln w="28575">
            <a:solidFill>
              <a:srgbClr val="D8CC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8797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文字方塊 22">
            <a:extLst>
              <a:ext uri="{FF2B5EF4-FFF2-40B4-BE49-F238E27FC236}">
                <a16:creationId xmlns:a16="http://schemas.microsoft.com/office/drawing/2014/main" id="{22B61683-783D-C91E-EC43-AC0F396F6A4A}"/>
              </a:ext>
            </a:extLst>
          </p:cNvPr>
          <p:cNvSpPr txBox="1"/>
          <p:nvPr/>
        </p:nvSpPr>
        <p:spPr>
          <a:xfrm>
            <a:off x="314840" y="203049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0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/>
                <a:sym typeface="Times New Roman"/>
              </a:rPr>
              <a:t>研究背景</a:t>
            </a:r>
            <a:endParaRPr lang="zh-TW" altLang="en-US" sz="4000" dirty="0"/>
          </a:p>
        </p:txBody>
      </p:sp>
      <p:grpSp>
        <p:nvGrpSpPr>
          <p:cNvPr id="4" name="群組 3"/>
          <p:cNvGrpSpPr/>
          <p:nvPr/>
        </p:nvGrpSpPr>
        <p:grpSpPr>
          <a:xfrm>
            <a:off x="9222950" y="2236421"/>
            <a:ext cx="2498606" cy="1224255"/>
            <a:chOff x="8200746" y="2098083"/>
            <a:chExt cx="3878779" cy="1593913"/>
          </a:xfrm>
        </p:grpSpPr>
        <p:pic>
          <p:nvPicPr>
            <p:cNvPr id="37902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00746" y="2098083"/>
              <a:ext cx="3878779" cy="15939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7899" name="文字方塊 9"/>
            <p:cNvSpPr txBox="1">
              <a:spLocks noChangeArrowheads="1"/>
            </p:cNvSpPr>
            <p:nvPr/>
          </p:nvSpPr>
          <p:spPr bwMode="auto">
            <a:xfrm>
              <a:off x="8918828" y="2098083"/>
              <a:ext cx="2420486" cy="3658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5411" tIns="47707" rIns="95411" bIns="47707">
              <a:spAutoFit/>
            </a:bodyPr>
            <a:lstStyle>
              <a:lvl1pPr algn="l" eaLnBrk="0" hangingPunct="0">
                <a:spcBef>
                  <a:spcPct val="20000"/>
                </a:spcBef>
                <a:buClr>
                  <a:srgbClr val="800000"/>
                </a:buClr>
                <a:buSzPct val="50000"/>
                <a:buFont typeface="Wingdings" pitchFamily="2" charset="2"/>
                <a:buChar char="£"/>
                <a:defRPr kumimoji="1" sz="3200" b="1">
                  <a:solidFill>
                    <a:srgbClr val="333333"/>
                  </a:solidFill>
                  <a:latin typeface="Calibri" pitchFamily="34" charset="0"/>
                  <a:ea typeface="微軟正黑體" pitchFamily="34" charset="-120"/>
                  <a:cs typeface="Calibri" pitchFamily="34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rgbClr val="800000"/>
                </a:buClr>
                <a:buSzPct val="50000"/>
                <a:buFont typeface="Wingdings" pitchFamily="2" charset="2"/>
                <a:buChar char="l"/>
                <a:defRPr kumimoji="1" sz="2600" b="1">
                  <a:solidFill>
                    <a:srgbClr val="4D4D4D"/>
                  </a:solidFill>
                  <a:latin typeface="Calibri" pitchFamily="34" charset="0"/>
                  <a:ea typeface="微軟正黑體" pitchFamily="34" charset="-120"/>
                  <a:cs typeface="Calibri" pitchFamily="34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rgbClr val="800000"/>
                </a:buClr>
                <a:buSzPct val="50000"/>
                <a:buFont typeface="Wingdings" pitchFamily="2" charset="2"/>
                <a:buChar char="u"/>
                <a:defRPr kumimoji="1" sz="2200">
                  <a:solidFill>
                    <a:srgbClr val="4D4D4D"/>
                  </a:solidFill>
                  <a:latin typeface="Calibri" pitchFamily="34" charset="0"/>
                  <a:ea typeface="微軟正黑體" pitchFamily="34" charset="-120"/>
                  <a:cs typeface="Calibri" pitchFamily="34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Clr>
                  <a:srgbClr val="800000"/>
                </a:buClr>
                <a:buSzPct val="100000"/>
                <a:buFont typeface="Calibri" pitchFamily="34" charset="0"/>
                <a:buChar char="»"/>
                <a:defRPr kumimoji="1" sz="2000">
                  <a:solidFill>
                    <a:srgbClr val="4D4D4D"/>
                  </a:solidFill>
                  <a:latin typeface="Calibri" pitchFamily="34" charset="0"/>
                  <a:ea typeface="微軟正黑體" pitchFamily="34" charset="-120"/>
                  <a:cs typeface="Calibri" pitchFamily="34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Clr>
                  <a:srgbClr val="800000"/>
                </a:buClr>
                <a:buFont typeface="Arial" pitchFamily="34" charset="0"/>
                <a:defRPr kumimoji="1" sz="2000">
                  <a:solidFill>
                    <a:srgbClr val="4D4D4D"/>
                  </a:solidFill>
                  <a:latin typeface="Calibri" pitchFamily="34" charset="0"/>
                  <a:ea typeface="微軟正黑體" pitchFamily="34" charset="-120"/>
                  <a:cs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00000"/>
                </a:buClr>
                <a:buFont typeface="Arial" pitchFamily="34" charset="0"/>
                <a:defRPr kumimoji="1" sz="2000">
                  <a:solidFill>
                    <a:srgbClr val="4D4D4D"/>
                  </a:solidFill>
                  <a:latin typeface="Calibri" pitchFamily="34" charset="0"/>
                  <a:ea typeface="微軟正黑體" pitchFamily="34" charset="-120"/>
                  <a:cs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00000"/>
                </a:buClr>
                <a:buFont typeface="Arial" pitchFamily="34" charset="0"/>
                <a:defRPr kumimoji="1" sz="2000">
                  <a:solidFill>
                    <a:srgbClr val="4D4D4D"/>
                  </a:solidFill>
                  <a:latin typeface="Calibri" pitchFamily="34" charset="0"/>
                  <a:ea typeface="微軟正黑體" pitchFamily="34" charset="-120"/>
                  <a:cs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00000"/>
                </a:buClr>
                <a:buFont typeface="Arial" pitchFamily="34" charset="0"/>
                <a:defRPr kumimoji="1" sz="2000">
                  <a:solidFill>
                    <a:srgbClr val="4D4D4D"/>
                  </a:solidFill>
                  <a:latin typeface="Calibri" pitchFamily="34" charset="0"/>
                  <a:ea typeface="微軟正黑體" pitchFamily="34" charset="-120"/>
                  <a:cs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00000"/>
                </a:buClr>
                <a:buFont typeface="Arial" pitchFamily="34" charset="0"/>
                <a:defRPr kumimoji="1" sz="2000">
                  <a:solidFill>
                    <a:srgbClr val="4D4D4D"/>
                  </a:solidFill>
                  <a:latin typeface="Calibri" pitchFamily="34" charset="0"/>
                  <a:ea typeface="微軟正黑體" pitchFamily="34" charset="-120"/>
                  <a:cs typeface="Calibri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1200" dirty="0">
                  <a:solidFill>
                    <a:srgbClr val="000000"/>
                  </a:solidFill>
                  <a:ea typeface="新細明體" pitchFamily="18" charset="-120"/>
                </a:rPr>
                <a:t>Warpage Verification</a:t>
              </a:r>
              <a:endParaRPr lang="zh-TW" altLang="en-US" sz="1200" dirty="0">
                <a:solidFill>
                  <a:srgbClr val="000000"/>
                </a:solidFill>
                <a:ea typeface="新細明體" pitchFamily="18" charset="-120"/>
              </a:endParaRPr>
            </a:p>
          </p:txBody>
        </p:sp>
      </p:grpSp>
      <p:sp>
        <p:nvSpPr>
          <p:cNvPr id="34" name="等於 33">
            <a:extLst>
              <a:ext uri="{FF2B5EF4-FFF2-40B4-BE49-F238E27FC236}">
                <a16:creationId xmlns:a16="http://schemas.microsoft.com/office/drawing/2014/main" id="{D0B9EC1D-E966-4142-A050-20DF52521E0F}"/>
              </a:ext>
            </a:extLst>
          </p:cNvPr>
          <p:cNvSpPr/>
          <p:nvPr/>
        </p:nvSpPr>
        <p:spPr>
          <a:xfrm>
            <a:off x="8723552" y="1375433"/>
            <a:ext cx="407848" cy="363596"/>
          </a:xfrm>
          <a:prstGeom prst="mathEqual">
            <a:avLst/>
          </a:prstGeom>
          <a:solidFill>
            <a:srgbClr val="00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zh-TW" altLang="en-US" sz="2400">
              <a:solidFill>
                <a:srgbClr val="00FFFF"/>
              </a:solidFill>
              <a:latin typeface="Calibri"/>
              <a:ea typeface="微軟正黑體"/>
            </a:endParaRPr>
          </a:p>
        </p:txBody>
      </p:sp>
      <p:sp>
        <p:nvSpPr>
          <p:cNvPr id="35" name="加號 34">
            <a:extLst>
              <a:ext uri="{FF2B5EF4-FFF2-40B4-BE49-F238E27FC236}">
                <a16:creationId xmlns:a16="http://schemas.microsoft.com/office/drawing/2014/main" id="{19ACC7AF-1D2E-4BDE-9A88-AC2DE1C65B03}"/>
              </a:ext>
            </a:extLst>
          </p:cNvPr>
          <p:cNvSpPr/>
          <p:nvPr/>
        </p:nvSpPr>
        <p:spPr>
          <a:xfrm>
            <a:off x="2850466" y="1369115"/>
            <a:ext cx="384922" cy="376233"/>
          </a:xfrm>
          <a:prstGeom prst="mathPlus">
            <a:avLst/>
          </a:prstGeom>
          <a:solidFill>
            <a:srgbClr val="00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zh-TW" altLang="en-US" sz="2400">
              <a:solidFill>
                <a:prstClr val="white"/>
              </a:solidFill>
              <a:latin typeface="Calibri"/>
              <a:ea typeface="微軟正黑體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325" y="2236167"/>
            <a:ext cx="2322661" cy="1224510"/>
          </a:xfrm>
          <a:prstGeom prst="rect">
            <a:avLst/>
          </a:prstGeom>
        </p:spPr>
      </p:pic>
      <p:sp>
        <p:nvSpPr>
          <p:cNvPr id="47" name="圓角矩形 46"/>
          <p:cNvSpPr/>
          <p:nvPr/>
        </p:nvSpPr>
        <p:spPr>
          <a:xfrm>
            <a:off x="3344132" y="1263385"/>
            <a:ext cx="2442875" cy="587694"/>
          </a:xfrm>
          <a:prstGeom prst="roundRect">
            <a:avLst/>
          </a:prstGeom>
          <a:solidFill>
            <a:srgbClr val="00206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5411" tIns="47707" rIns="95411" bIns="47707" anchor="ctr"/>
          <a:lstStyle/>
          <a:p>
            <a:pPr algn="ctr" defTabSz="1219170">
              <a:defRPr/>
            </a:pPr>
            <a:r>
              <a:rPr lang="en-US" altLang="zh-TW" b="1" dirty="0" smtClean="0">
                <a:solidFill>
                  <a:srgbClr val="00FFFF"/>
                </a:solidFill>
                <a:effectLst>
                  <a:glow rad="127000">
                    <a:prstClr val="black"/>
                  </a:glow>
                </a:effectLst>
                <a:latin typeface="Microsoft YaHei" pitchFamily="34" charset="-122"/>
                <a:ea typeface="Microsoft YaHei" pitchFamily="34" charset="-122"/>
              </a:rPr>
              <a:t>JMP</a:t>
            </a:r>
            <a:r>
              <a:rPr lang="zh-TW" altLang="en-US" b="1" dirty="0" smtClean="0">
                <a:solidFill>
                  <a:srgbClr val="00FFFF"/>
                </a:solidFill>
                <a:effectLst>
                  <a:glow rad="127000">
                    <a:prstClr val="black"/>
                  </a:glow>
                </a:effectLst>
                <a:latin typeface="Microsoft YaHei" pitchFamily="34" charset="-122"/>
                <a:ea typeface="Microsoft YaHei" pitchFamily="34" charset="-122"/>
              </a:rPr>
              <a:t>統計分析</a:t>
            </a:r>
            <a:endParaRPr lang="zh-TW" altLang="en-US" b="1" dirty="0">
              <a:solidFill>
                <a:srgbClr val="00FFFF"/>
              </a:solidFill>
              <a:effectLst>
                <a:glow rad="127000">
                  <a:prstClr val="black"/>
                </a:glow>
              </a:effectLst>
              <a:latin typeface="Microsoft YaHei" pitchFamily="34" charset="-122"/>
              <a:ea typeface="Microsoft YaHei" pitchFamily="34" charset="-122"/>
            </a:endParaRPr>
          </a:p>
          <a:p>
            <a:pPr algn="ctr" defTabSz="1219170">
              <a:defRPr/>
            </a:pPr>
            <a:r>
              <a:rPr lang="en-US" altLang="zh-TW" sz="1400" b="1" dirty="0">
                <a:solidFill>
                  <a:schemeClr val="bg1"/>
                </a:solidFill>
                <a:effectLst>
                  <a:glow rad="127000">
                    <a:prstClr val="black"/>
                  </a:glow>
                </a:effectLst>
                <a:latin typeface="Microsoft YaHei" pitchFamily="34" charset="-122"/>
                <a:ea typeface="Microsoft YaHei" pitchFamily="34" charset="-122"/>
              </a:rPr>
              <a:t>(</a:t>
            </a:r>
            <a:r>
              <a:rPr lang="zh-TW" altLang="en-US" sz="1400" b="1" dirty="0">
                <a:solidFill>
                  <a:schemeClr val="bg1"/>
                </a:solidFill>
                <a:effectLst>
                  <a:glow rad="127000">
                    <a:prstClr val="black"/>
                  </a:glow>
                </a:effectLst>
                <a:latin typeface="Microsoft YaHei" pitchFamily="34" charset="-122"/>
                <a:ea typeface="Microsoft YaHei" pitchFamily="34" charset="-122"/>
              </a:rPr>
              <a:t>最佳因子</a:t>
            </a:r>
            <a:r>
              <a:rPr lang="en-US" altLang="zh-TW" sz="1400" b="1" dirty="0">
                <a:solidFill>
                  <a:schemeClr val="bg1"/>
                </a:solidFill>
                <a:effectLst>
                  <a:glow rad="127000">
                    <a:prstClr val="black"/>
                  </a:glow>
                </a:effectLst>
                <a:latin typeface="Microsoft YaHei" pitchFamily="34" charset="-122"/>
                <a:ea typeface="Microsoft YaHei" pitchFamily="34" charset="-122"/>
              </a:rPr>
              <a:t>optimal factor)</a:t>
            </a:r>
          </a:p>
        </p:txBody>
      </p:sp>
      <p:sp>
        <p:nvSpPr>
          <p:cNvPr id="48" name="圓角矩形 47"/>
          <p:cNvSpPr/>
          <p:nvPr/>
        </p:nvSpPr>
        <p:spPr>
          <a:xfrm>
            <a:off x="9222950" y="1263385"/>
            <a:ext cx="2498606" cy="587694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5411" tIns="47707" rIns="95411" bIns="47707" anchor="ctr"/>
          <a:lstStyle/>
          <a:p>
            <a:pPr algn="ctr">
              <a:defRPr/>
            </a:pPr>
            <a:r>
              <a:rPr lang="zh-TW" altLang="en-US" sz="2000" b="1" dirty="0">
                <a:solidFill>
                  <a:srgbClr val="00FFFF"/>
                </a:solidFill>
                <a:effectLst>
                  <a:glow rad="127000">
                    <a:prstClr val="black"/>
                  </a:glow>
                </a:effectLst>
                <a:latin typeface="Microsoft YaHei" pitchFamily="34" charset="-122"/>
                <a:ea typeface="Microsoft YaHei" pitchFamily="34" charset="-122"/>
              </a:rPr>
              <a:t>最佳結構</a:t>
            </a:r>
            <a:endParaRPr lang="en-US" altLang="zh-TW" sz="2000" b="1" dirty="0">
              <a:solidFill>
                <a:srgbClr val="00FFFF"/>
              </a:solidFill>
              <a:effectLst>
                <a:glow rad="127000">
                  <a:prstClr val="black"/>
                </a:glow>
              </a:effectLst>
              <a:latin typeface="Microsoft YaHei" pitchFamily="34" charset="-122"/>
              <a:ea typeface="Microsoft YaHei" pitchFamily="34" charset="-122"/>
            </a:endParaRPr>
          </a:p>
          <a:p>
            <a:pPr algn="ctr">
              <a:defRPr/>
            </a:pPr>
            <a:r>
              <a:rPr lang="en-US" altLang="zh-TW" b="1" dirty="0">
                <a:solidFill>
                  <a:schemeClr val="bg1"/>
                </a:solidFill>
                <a:effectLst>
                  <a:glow rad="127000">
                    <a:prstClr val="black"/>
                  </a:glow>
                </a:effectLst>
                <a:latin typeface="Microsoft YaHei" pitchFamily="34" charset="-122"/>
                <a:ea typeface="Microsoft YaHei" pitchFamily="34" charset="-122"/>
              </a:rPr>
              <a:t>(optimal structure)</a:t>
            </a:r>
          </a:p>
        </p:txBody>
      </p:sp>
      <p:sp>
        <p:nvSpPr>
          <p:cNvPr id="49" name="圓角矩形 48"/>
          <p:cNvSpPr/>
          <p:nvPr/>
        </p:nvSpPr>
        <p:spPr>
          <a:xfrm>
            <a:off x="413325" y="1263385"/>
            <a:ext cx="2322664" cy="587694"/>
          </a:xfrm>
          <a:prstGeom prst="roundRect">
            <a:avLst/>
          </a:prstGeom>
          <a:solidFill>
            <a:srgbClr val="00206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5411" tIns="47707" rIns="95411" bIns="47707" anchor="ctr"/>
          <a:lstStyle/>
          <a:p>
            <a:pPr algn="ctr" defTabSz="1219170">
              <a:defRPr/>
            </a:pPr>
            <a:r>
              <a:rPr lang="zh-TW" altLang="en-US" b="1" dirty="0" smtClean="0">
                <a:solidFill>
                  <a:srgbClr val="00FFFF"/>
                </a:solidFill>
                <a:effectLst>
                  <a:glow rad="127000">
                    <a:prstClr val="black"/>
                  </a:glow>
                </a:effectLst>
                <a:latin typeface="Microsoft YaHei" pitchFamily="34" charset="-122"/>
                <a:ea typeface="Microsoft YaHei" pitchFamily="34" charset="-122"/>
              </a:rPr>
              <a:t>全因子模擬建模</a:t>
            </a:r>
            <a:endParaRPr lang="zh-TW" altLang="en-US" sz="1600" b="1" dirty="0">
              <a:solidFill>
                <a:schemeClr val="bg1"/>
              </a:solidFill>
              <a:effectLst>
                <a:glow rad="127000">
                  <a:prstClr val="black"/>
                </a:glow>
              </a:effectLst>
              <a:latin typeface="Microsoft YaHei" pitchFamily="34" charset="-122"/>
              <a:ea typeface="Microsoft YaHei" pitchFamily="34" charset="-122"/>
            </a:endParaRPr>
          </a:p>
        </p:txBody>
      </p:sp>
      <p:sp>
        <p:nvSpPr>
          <p:cNvPr id="52" name="加號 51">
            <a:extLst>
              <a:ext uri="{FF2B5EF4-FFF2-40B4-BE49-F238E27FC236}">
                <a16:creationId xmlns:a16="http://schemas.microsoft.com/office/drawing/2014/main" id="{19ACC7AF-1D2E-4BDE-9A88-AC2DE1C65B03}"/>
              </a:ext>
            </a:extLst>
          </p:cNvPr>
          <p:cNvSpPr/>
          <p:nvPr/>
        </p:nvSpPr>
        <p:spPr>
          <a:xfrm>
            <a:off x="5821403" y="1369115"/>
            <a:ext cx="384922" cy="376233"/>
          </a:xfrm>
          <a:prstGeom prst="mathPlus">
            <a:avLst/>
          </a:prstGeom>
          <a:solidFill>
            <a:srgbClr val="00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zh-TW" altLang="en-US" sz="2400">
              <a:solidFill>
                <a:prstClr val="white"/>
              </a:solidFill>
              <a:latin typeface="Calibri"/>
              <a:ea typeface="微軟正黑體"/>
            </a:endParaRPr>
          </a:p>
        </p:txBody>
      </p:sp>
      <p:sp>
        <p:nvSpPr>
          <p:cNvPr id="55" name="等於 54">
            <a:extLst>
              <a:ext uri="{FF2B5EF4-FFF2-40B4-BE49-F238E27FC236}">
                <a16:creationId xmlns:a16="http://schemas.microsoft.com/office/drawing/2014/main" id="{D0B9EC1D-E966-4142-A050-20DF52521E0F}"/>
              </a:ext>
            </a:extLst>
          </p:cNvPr>
          <p:cNvSpPr/>
          <p:nvPr/>
        </p:nvSpPr>
        <p:spPr>
          <a:xfrm>
            <a:off x="8723552" y="3947481"/>
            <a:ext cx="407848" cy="363596"/>
          </a:xfrm>
          <a:prstGeom prst="mathEqual">
            <a:avLst/>
          </a:prstGeom>
          <a:solidFill>
            <a:srgbClr val="00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zh-TW" altLang="en-US" sz="2400">
              <a:solidFill>
                <a:srgbClr val="00FFFF"/>
              </a:solidFill>
              <a:latin typeface="Calibri"/>
              <a:ea typeface="微軟正黑體"/>
            </a:endParaRPr>
          </a:p>
        </p:txBody>
      </p:sp>
      <p:sp>
        <p:nvSpPr>
          <p:cNvPr id="56" name="加號 55">
            <a:extLst>
              <a:ext uri="{FF2B5EF4-FFF2-40B4-BE49-F238E27FC236}">
                <a16:creationId xmlns:a16="http://schemas.microsoft.com/office/drawing/2014/main" id="{19ACC7AF-1D2E-4BDE-9A88-AC2DE1C65B03}"/>
              </a:ext>
            </a:extLst>
          </p:cNvPr>
          <p:cNvSpPr/>
          <p:nvPr/>
        </p:nvSpPr>
        <p:spPr>
          <a:xfrm>
            <a:off x="2850466" y="3941163"/>
            <a:ext cx="384922" cy="376233"/>
          </a:xfrm>
          <a:prstGeom prst="mathPlus">
            <a:avLst/>
          </a:prstGeom>
          <a:solidFill>
            <a:srgbClr val="00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zh-TW" altLang="en-US" sz="2400">
              <a:solidFill>
                <a:prstClr val="white"/>
              </a:solidFill>
              <a:latin typeface="Calibri"/>
              <a:ea typeface="微軟正黑體"/>
            </a:endParaRPr>
          </a:p>
        </p:txBody>
      </p:sp>
      <p:sp>
        <p:nvSpPr>
          <p:cNvPr id="57" name="圓角矩形 56"/>
          <p:cNvSpPr/>
          <p:nvPr/>
        </p:nvSpPr>
        <p:spPr>
          <a:xfrm>
            <a:off x="3338070" y="3835433"/>
            <a:ext cx="2448937" cy="587694"/>
          </a:xfrm>
          <a:prstGeom prst="roundRect">
            <a:avLst/>
          </a:prstGeom>
          <a:solidFill>
            <a:srgbClr val="6464F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5411" tIns="47707" rIns="95411" bIns="47707" anchor="ctr"/>
          <a:lstStyle/>
          <a:p>
            <a:pPr algn="ctr" defTabSz="1219170">
              <a:defRPr/>
            </a:pPr>
            <a:r>
              <a:rPr lang="en-US" altLang="zh-TW" b="1" dirty="0" smtClean="0">
                <a:solidFill>
                  <a:srgbClr val="00FFFF"/>
                </a:solidFill>
                <a:effectLst>
                  <a:glow rad="127000">
                    <a:prstClr val="black"/>
                  </a:glow>
                </a:effectLst>
                <a:latin typeface="Microsoft YaHei" pitchFamily="34" charset="-122"/>
                <a:ea typeface="Microsoft YaHei" pitchFamily="34" charset="-122"/>
              </a:rPr>
              <a:t>AI</a:t>
            </a:r>
            <a:r>
              <a:rPr lang="zh-TW" altLang="en-US" b="1" dirty="0" smtClean="0">
                <a:solidFill>
                  <a:srgbClr val="00FFFF"/>
                </a:solidFill>
                <a:effectLst>
                  <a:glow rad="127000">
                    <a:prstClr val="black"/>
                  </a:glow>
                </a:effectLst>
                <a:latin typeface="Microsoft YaHei" pitchFamily="34" charset="-122"/>
                <a:ea typeface="Microsoft YaHei" pitchFamily="34" charset="-122"/>
              </a:rPr>
              <a:t>特徵重要度分析</a:t>
            </a:r>
            <a:endParaRPr lang="zh-TW" altLang="en-US" b="1" dirty="0">
              <a:solidFill>
                <a:srgbClr val="00FFFF"/>
              </a:solidFill>
              <a:effectLst>
                <a:glow rad="127000">
                  <a:prstClr val="black"/>
                </a:glow>
              </a:effectLst>
              <a:latin typeface="Microsoft YaHei" pitchFamily="34" charset="-122"/>
              <a:ea typeface="Microsoft YaHei" pitchFamily="34" charset="-122"/>
            </a:endParaRPr>
          </a:p>
          <a:p>
            <a:pPr algn="ctr" defTabSz="1219170">
              <a:defRPr/>
            </a:pPr>
            <a:r>
              <a:rPr lang="en-US" altLang="zh-TW" sz="1400" b="1" dirty="0">
                <a:solidFill>
                  <a:schemeClr val="bg1"/>
                </a:solidFill>
                <a:effectLst>
                  <a:glow rad="127000">
                    <a:prstClr val="black"/>
                  </a:glow>
                </a:effectLst>
                <a:latin typeface="Microsoft YaHei" pitchFamily="34" charset="-122"/>
                <a:ea typeface="Microsoft YaHei" pitchFamily="34" charset="-122"/>
              </a:rPr>
              <a:t>(</a:t>
            </a:r>
            <a:r>
              <a:rPr lang="zh-TW" altLang="en-US" sz="1400" b="1" dirty="0">
                <a:solidFill>
                  <a:schemeClr val="bg1"/>
                </a:solidFill>
                <a:effectLst>
                  <a:glow rad="127000">
                    <a:prstClr val="black"/>
                  </a:glow>
                </a:effectLst>
                <a:latin typeface="Microsoft YaHei" pitchFamily="34" charset="-122"/>
                <a:ea typeface="Microsoft YaHei" pitchFamily="34" charset="-122"/>
              </a:rPr>
              <a:t>最佳因子</a:t>
            </a:r>
            <a:r>
              <a:rPr lang="en-US" altLang="zh-TW" sz="1400" b="1" dirty="0">
                <a:solidFill>
                  <a:schemeClr val="bg1"/>
                </a:solidFill>
                <a:effectLst>
                  <a:glow rad="127000">
                    <a:prstClr val="black"/>
                  </a:glow>
                </a:effectLst>
                <a:latin typeface="Microsoft YaHei" pitchFamily="34" charset="-122"/>
                <a:ea typeface="Microsoft YaHei" pitchFamily="34" charset="-122"/>
              </a:rPr>
              <a:t>optimal factor)</a:t>
            </a:r>
          </a:p>
        </p:txBody>
      </p:sp>
      <p:sp>
        <p:nvSpPr>
          <p:cNvPr id="58" name="圓角矩形 57"/>
          <p:cNvSpPr/>
          <p:nvPr/>
        </p:nvSpPr>
        <p:spPr>
          <a:xfrm>
            <a:off x="9222950" y="3835433"/>
            <a:ext cx="2498606" cy="587694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5411" tIns="47707" rIns="95411" bIns="47707" anchor="ctr"/>
          <a:lstStyle/>
          <a:p>
            <a:pPr algn="ctr">
              <a:defRPr/>
            </a:pPr>
            <a:r>
              <a:rPr lang="zh-TW" altLang="en-US" sz="2000" b="1" dirty="0">
                <a:solidFill>
                  <a:srgbClr val="00FFFF"/>
                </a:solidFill>
                <a:effectLst>
                  <a:glow rad="127000">
                    <a:prstClr val="black"/>
                  </a:glow>
                </a:effectLst>
                <a:latin typeface="Microsoft YaHei" pitchFamily="34" charset="-122"/>
                <a:ea typeface="Microsoft YaHei" pitchFamily="34" charset="-122"/>
              </a:rPr>
              <a:t>最佳結構</a:t>
            </a:r>
            <a:endParaRPr lang="en-US" altLang="zh-TW" sz="2000" b="1" dirty="0">
              <a:solidFill>
                <a:srgbClr val="00FFFF"/>
              </a:solidFill>
              <a:effectLst>
                <a:glow rad="127000">
                  <a:prstClr val="black"/>
                </a:glow>
              </a:effectLst>
              <a:latin typeface="Microsoft YaHei" pitchFamily="34" charset="-122"/>
              <a:ea typeface="Microsoft YaHei" pitchFamily="34" charset="-122"/>
            </a:endParaRPr>
          </a:p>
          <a:p>
            <a:pPr algn="ctr">
              <a:defRPr/>
            </a:pPr>
            <a:r>
              <a:rPr lang="en-US" altLang="zh-TW" b="1" dirty="0">
                <a:solidFill>
                  <a:schemeClr val="bg1"/>
                </a:solidFill>
                <a:effectLst>
                  <a:glow rad="127000">
                    <a:prstClr val="black"/>
                  </a:glow>
                </a:effectLst>
                <a:latin typeface="Microsoft YaHei" pitchFamily="34" charset="-122"/>
                <a:ea typeface="Microsoft YaHei" pitchFamily="34" charset="-122"/>
              </a:rPr>
              <a:t>(optimal structure)</a:t>
            </a:r>
          </a:p>
        </p:txBody>
      </p:sp>
      <p:sp>
        <p:nvSpPr>
          <p:cNvPr id="59" name="圓角矩形 58"/>
          <p:cNvSpPr/>
          <p:nvPr/>
        </p:nvSpPr>
        <p:spPr>
          <a:xfrm>
            <a:off x="413325" y="3835433"/>
            <a:ext cx="2322664" cy="587694"/>
          </a:xfrm>
          <a:prstGeom prst="roundRect">
            <a:avLst/>
          </a:prstGeom>
          <a:solidFill>
            <a:srgbClr val="6464F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5411" tIns="47707" rIns="95411" bIns="47707" anchor="ctr"/>
          <a:lstStyle/>
          <a:p>
            <a:pPr algn="ctr" defTabSz="1219170">
              <a:defRPr/>
            </a:pPr>
            <a:r>
              <a:rPr lang="zh-TW" altLang="en-US" b="1" dirty="0">
                <a:solidFill>
                  <a:srgbClr val="00FFFF"/>
                </a:solidFill>
                <a:effectLst>
                  <a:glow rad="127000">
                    <a:prstClr val="black"/>
                  </a:glow>
                </a:effectLst>
                <a:latin typeface="Microsoft YaHei" pitchFamily="34" charset="-122"/>
                <a:ea typeface="Microsoft YaHei" pitchFamily="34" charset="-122"/>
              </a:rPr>
              <a:t>低</a:t>
            </a:r>
            <a:r>
              <a:rPr lang="zh-TW" altLang="en-US" b="1" dirty="0" smtClean="0">
                <a:solidFill>
                  <a:srgbClr val="00FFFF"/>
                </a:solidFill>
                <a:effectLst>
                  <a:glow rad="127000">
                    <a:prstClr val="black"/>
                  </a:glow>
                </a:effectLst>
                <a:latin typeface="Microsoft YaHei" pitchFamily="34" charset="-122"/>
                <a:ea typeface="Microsoft YaHei" pitchFamily="34" charset="-122"/>
              </a:rPr>
              <a:t>組數模擬建模</a:t>
            </a:r>
            <a:endParaRPr lang="zh-TW" altLang="en-US" sz="1600" b="1" dirty="0">
              <a:solidFill>
                <a:schemeClr val="bg1"/>
              </a:solidFill>
              <a:effectLst>
                <a:glow rad="127000">
                  <a:prstClr val="black"/>
                </a:glow>
              </a:effectLst>
              <a:latin typeface="Microsoft YaHei" pitchFamily="34" charset="-122"/>
              <a:ea typeface="Microsoft YaHei" pitchFamily="34" charset="-122"/>
            </a:endParaRPr>
          </a:p>
        </p:txBody>
      </p:sp>
      <p:sp>
        <p:nvSpPr>
          <p:cNvPr id="60" name="加號 59">
            <a:extLst>
              <a:ext uri="{FF2B5EF4-FFF2-40B4-BE49-F238E27FC236}">
                <a16:creationId xmlns:a16="http://schemas.microsoft.com/office/drawing/2014/main" id="{19ACC7AF-1D2E-4BDE-9A88-AC2DE1C65B03}"/>
              </a:ext>
            </a:extLst>
          </p:cNvPr>
          <p:cNvSpPr/>
          <p:nvPr/>
        </p:nvSpPr>
        <p:spPr>
          <a:xfrm>
            <a:off x="5821403" y="3941163"/>
            <a:ext cx="384922" cy="376233"/>
          </a:xfrm>
          <a:prstGeom prst="mathPlus">
            <a:avLst/>
          </a:prstGeom>
          <a:solidFill>
            <a:srgbClr val="00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zh-TW" altLang="en-US" sz="2400">
              <a:solidFill>
                <a:prstClr val="white"/>
              </a:solidFill>
              <a:latin typeface="Calibri"/>
              <a:ea typeface="微軟正黑體"/>
            </a:endParaRPr>
          </a:p>
        </p:txBody>
      </p:sp>
      <p:grpSp>
        <p:nvGrpSpPr>
          <p:cNvPr id="61" name="群組 60"/>
          <p:cNvGrpSpPr/>
          <p:nvPr/>
        </p:nvGrpSpPr>
        <p:grpSpPr>
          <a:xfrm>
            <a:off x="9222950" y="4740990"/>
            <a:ext cx="2498606" cy="1224255"/>
            <a:chOff x="8200746" y="2098083"/>
            <a:chExt cx="3878779" cy="1593913"/>
          </a:xfrm>
        </p:grpSpPr>
        <p:pic>
          <p:nvPicPr>
            <p:cNvPr id="62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00746" y="2098083"/>
              <a:ext cx="3878779" cy="15939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3" name="文字方塊 9"/>
            <p:cNvSpPr txBox="1">
              <a:spLocks noChangeArrowheads="1"/>
            </p:cNvSpPr>
            <p:nvPr/>
          </p:nvSpPr>
          <p:spPr bwMode="auto">
            <a:xfrm>
              <a:off x="8918828" y="2098083"/>
              <a:ext cx="2420486" cy="3658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5411" tIns="47707" rIns="95411" bIns="47707">
              <a:spAutoFit/>
            </a:bodyPr>
            <a:lstStyle>
              <a:lvl1pPr algn="l" eaLnBrk="0" hangingPunct="0">
                <a:spcBef>
                  <a:spcPct val="20000"/>
                </a:spcBef>
                <a:buClr>
                  <a:srgbClr val="800000"/>
                </a:buClr>
                <a:buSzPct val="50000"/>
                <a:buFont typeface="Wingdings" pitchFamily="2" charset="2"/>
                <a:buChar char="£"/>
                <a:defRPr kumimoji="1" sz="3200" b="1">
                  <a:solidFill>
                    <a:srgbClr val="333333"/>
                  </a:solidFill>
                  <a:latin typeface="Calibri" pitchFamily="34" charset="0"/>
                  <a:ea typeface="微軟正黑體" pitchFamily="34" charset="-120"/>
                  <a:cs typeface="Calibri" pitchFamily="34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rgbClr val="800000"/>
                </a:buClr>
                <a:buSzPct val="50000"/>
                <a:buFont typeface="Wingdings" pitchFamily="2" charset="2"/>
                <a:buChar char="l"/>
                <a:defRPr kumimoji="1" sz="2600" b="1">
                  <a:solidFill>
                    <a:srgbClr val="4D4D4D"/>
                  </a:solidFill>
                  <a:latin typeface="Calibri" pitchFamily="34" charset="0"/>
                  <a:ea typeface="微軟正黑體" pitchFamily="34" charset="-120"/>
                  <a:cs typeface="Calibri" pitchFamily="34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rgbClr val="800000"/>
                </a:buClr>
                <a:buSzPct val="50000"/>
                <a:buFont typeface="Wingdings" pitchFamily="2" charset="2"/>
                <a:buChar char="u"/>
                <a:defRPr kumimoji="1" sz="2200">
                  <a:solidFill>
                    <a:srgbClr val="4D4D4D"/>
                  </a:solidFill>
                  <a:latin typeface="Calibri" pitchFamily="34" charset="0"/>
                  <a:ea typeface="微軟正黑體" pitchFamily="34" charset="-120"/>
                  <a:cs typeface="Calibri" pitchFamily="34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Clr>
                  <a:srgbClr val="800000"/>
                </a:buClr>
                <a:buSzPct val="100000"/>
                <a:buFont typeface="Calibri" pitchFamily="34" charset="0"/>
                <a:buChar char="»"/>
                <a:defRPr kumimoji="1" sz="2000">
                  <a:solidFill>
                    <a:srgbClr val="4D4D4D"/>
                  </a:solidFill>
                  <a:latin typeface="Calibri" pitchFamily="34" charset="0"/>
                  <a:ea typeface="微軟正黑體" pitchFamily="34" charset="-120"/>
                  <a:cs typeface="Calibri" pitchFamily="34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Clr>
                  <a:srgbClr val="800000"/>
                </a:buClr>
                <a:buFont typeface="Arial" pitchFamily="34" charset="0"/>
                <a:defRPr kumimoji="1" sz="2000">
                  <a:solidFill>
                    <a:srgbClr val="4D4D4D"/>
                  </a:solidFill>
                  <a:latin typeface="Calibri" pitchFamily="34" charset="0"/>
                  <a:ea typeface="微軟正黑體" pitchFamily="34" charset="-120"/>
                  <a:cs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00000"/>
                </a:buClr>
                <a:buFont typeface="Arial" pitchFamily="34" charset="0"/>
                <a:defRPr kumimoji="1" sz="2000">
                  <a:solidFill>
                    <a:srgbClr val="4D4D4D"/>
                  </a:solidFill>
                  <a:latin typeface="Calibri" pitchFamily="34" charset="0"/>
                  <a:ea typeface="微軟正黑體" pitchFamily="34" charset="-120"/>
                  <a:cs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00000"/>
                </a:buClr>
                <a:buFont typeface="Arial" pitchFamily="34" charset="0"/>
                <a:defRPr kumimoji="1" sz="2000">
                  <a:solidFill>
                    <a:srgbClr val="4D4D4D"/>
                  </a:solidFill>
                  <a:latin typeface="Calibri" pitchFamily="34" charset="0"/>
                  <a:ea typeface="微軟正黑體" pitchFamily="34" charset="-120"/>
                  <a:cs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00000"/>
                </a:buClr>
                <a:buFont typeface="Arial" pitchFamily="34" charset="0"/>
                <a:defRPr kumimoji="1" sz="2000">
                  <a:solidFill>
                    <a:srgbClr val="4D4D4D"/>
                  </a:solidFill>
                  <a:latin typeface="Calibri" pitchFamily="34" charset="0"/>
                  <a:ea typeface="微軟正黑體" pitchFamily="34" charset="-120"/>
                  <a:cs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00000"/>
                </a:buClr>
                <a:buFont typeface="Arial" pitchFamily="34" charset="0"/>
                <a:defRPr kumimoji="1" sz="2000">
                  <a:solidFill>
                    <a:srgbClr val="4D4D4D"/>
                  </a:solidFill>
                  <a:latin typeface="Calibri" pitchFamily="34" charset="0"/>
                  <a:ea typeface="微軟正黑體" pitchFamily="34" charset="-120"/>
                  <a:cs typeface="Calibri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1200" dirty="0">
                  <a:solidFill>
                    <a:srgbClr val="000000"/>
                  </a:solidFill>
                  <a:ea typeface="新細明體" pitchFamily="18" charset="-120"/>
                </a:rPr>
                <a:t>Warpage Verification</a:t>
              </a:r>
              <a:endParaRPr lang="zh-TW" altLang="en-US" sz="1200" dirty="0">
                <a:solidFill>
                  <a:srgbClr val="000000"/>
                </a:solidFill>
                <a:ea typeface="新細明體" pitchFamily="18" charset="-120"/>
              </a:endParaRPr>
            </a:p>
          </p:txBody>
        </p:sp>
      </p:grpSp>
      <p:pic>
        <p:nvPicPr>
          <p:cNvPr id="11" name="圖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325" y="4740735"/>
            <a:ext cx="2322661" cy="1224510"/>
          </a:xfrm>
          <a:prstGeom prst="rect">
            <a:avLst/>
          </a:prstGeom>
        </p:spPr>
      </p:pic>
      <p:sp>
        <p:nvSpPr>
          <p:cNvPr id="30" name="圓角矩形 29"/>
          <p:cNvSpPr/>
          <p:nvPr/>
        </p:nvSpPr>
        <p:spPr>
          <a:xfrm>
            <a:off x="6286409" y="1263385"/>
            <a:ext cx="2322664" cy="587694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5411" tIns="47707" rIns="95411" bIns="47707" anchor="ctr"/>
          <a:lstStyle/>
          <a:p>
            <a:pPr algn="ctr" defTabSz="1219170">
              <a:defRPr/>
            </a:pPr>
            <a:r>
              <a:rPr lang="zh-TW" altLang="en-US" b="1" dirty="0">
                <a:solidFill>
                  <a:srgbClr val="00FFFF"/>
                </a:solidFill>
                <a:effectLst>
                  <a:glow rad="127000">
                    <a:prstClr val="black"/>
                  </a:glow>
                </a:effectLst>
                <a:latin typeface="Microsoft YaHei" pitchFamily="34" charset="-122"/>
                <a:ea typeface="Microsoft YaHei" pitchFamily="34" charset="-122"/>
              </a:rPr>
              <a:t>模擬分析</a:t>
            </a:r>
            <a:r>
              <a:rPr lang="en-US" altLang="zh-TW" sz="1600" b="1" dirty="0">
                <a:solidFill>
                  <a:schemeClr val="bg1"/>
                </a:solidFill>
                <a:effectLst>
                  <a:glow rad="127000">
                    <a:prstClr val="black"/>
                  </a:glow>
                </a:effectLst>
                <a:latin typeface="Microsoft YaHei" pitchFamily="34" charset="-122"/>
                <a:ea typeface="Microsoft YaHei" pitchFamily="34" charset="-122"/>
              </a:rPr>
              <a:t>(</a:t>
            </a:r>
            <a:r>
              <a:rPr lang="en-US" altLang="zh-TW" sz="1600" b="1" dirty="0" err="1">
                <a:solidFill>
                  <a:schemeClr val="bg1"/>
                </a:solidFill>
                <a:effectLst>
                  <a:glow rad="127000">
                    <a:prstClr val="black"/>
                  </a:glow>
                </a:effectLst>
                <a:latin typeface="Microsoft YaHei" pitchFamily="34" charset="-122"/>
                <a:ea typeface="Microsoft YaHei" pitchFamily="34" charset="-122"/>
              </a:rPr>
              <a:t>Warpage</a:t>
            </a:r>
            <a:r>
              <a:rPr lang="en-US" altLang="zh-TW" sz="1600" b="1" dirty="0">
                <a:solidFill>
                  <a:schemeClr val="bg1"/>
                </a:solidFill>
                <a:effectLst>
                  <a:glow rad="127000">
                    <a:prstClr val="black"/>
                  </a:glow>
                </a:effectLst>
                <a:latin typeface="Microsoft YaHei" pitchFamily="34" charset="-122"/>
                <a:ea typeface="Microsoft YaHei" pitchFamily="34" charset="-122"/>
              </a:rPr>
              <a:t>/Stress)</a:t>
            </a:r>
            <a:endParaRPr lang="zh-TW" altLang="en-US" sz="1600" b="1" dirty="0">
              <a:solidFill>
                <a:schemeClr val="bg1"/>
              </a:solidFill>
              <a:effectLst>
                <a:glow rad="127000">
                  <a:prstClr val="black"/>
                </a:glow>
              </a:effectLst>
              <a:latin typeface="Microsoft YaHei" pitchFamily="34" charset="-122"/>
              <a:ea typeface="Microsoft YaHei" pitchFamily="34" charset="-122"/>
            </a:endParaRPr>
          </a:p>
        </p:txBody>
      </p:sp>
      <p:sp>
        <p:nvSpPr>
          <p:cNvPr id="31" name="圓角矩形 30"/>
          <p:cNvSpPr/>
          <p:nvPr/>
        </p:nvSpPr>
        <p:spPr>
          <a:xfrm>
            <a:off x="6309338" y="3835433"/>
            <a:ext cx="2322664" cy="587694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5411" tIns="47707" rIns="95411" bIns="47707" anchor="ctr"/>
          <a:lstStyle/>
          <a:p>
            <a:pPr algn="ctr" defTabSz="1219170">
              <a:defRPr/>
            </a:pPr>
            <a:r>
              <a:rPr lang="zh-TW" altLang="en-US" b="1" dirty="0">
                <a:solidFill>
                  <a:srgbClr val="00FFFF"/>
                </a:solidFill>
                <a:effectLst>
                  <a:glow rad="127000">
                    <a:prstClr val="black"/>
                  </a:glow>
                </a:effectLst>
                <a:latin typeface="Microsoft YaHei" pitchFamily="34" charset="-122"/>
                <a:ea typeface="Microsoft YaHei" pitchFamily="34" charset="-122"/>
              </a:rPr>
              <a:t>模擬分析</a:t>
            </a:r>
            <a:r>
              <a:rPr lang="en-US" altLang="zh-TW" sz="1600" b="1" dirty="0">
                <a:solidFill>
                  <a:schemeClr val="bg1"/>
                </a:solidFill>
                <a:effectLst>
                  <a:glow rad="127000">
                    <a:prstClr val="black"/>
                  </a:glow>
                </a:effectLst>
                <a:latin typeface="Microsoft YaHei" pitchFamily="34" charset="-122"/>
                <a:ea typeface="Microsoft YaHei" pitchFamily="34" charset="-122"/>
              </a:rPr>
              <a:t>(</a:t>
            </a:r>
            <a:r>
              <a:rPr lang="en-US" altLang="zh-TW" sz="1600" b="1" dirty="0" err="1">
                <a:solidFill>
                  <a:schemeClr val="bg1"/>
                </a:solidFill>
                <a:effectLst>
                  <a:glow rad="127000">
                    <a:prstClr val="black"/>
                  </a:glow>
                </a:effectLst>
                <a:latin typeface="Microsoft YaHei" pitchFamily="34" charset="-122"/>
                <a:ea typeface="Microsoft YaHei" pitchFamily="34" charset="-122"/>
              </a:rPr>
              <a:t>Warpage</a:t>
            </a:r>
            <a:r>
              <a:rPr lang="en-US" altLang="zh-TW" sz="1600" b="1" dirty="0">
                <a:solidFill>
                  <a:schemeClr val="bg1"/>
                </a:solidFill>
                <a:effectLst>
                  <a:glow rad="127000">
                    <a:prstClr val="black"/>
                  </a:glow>
                </a:effectLst>
                <a:latin typeface="Microsoft YaHei" pitchFamily="34" charset="-122"/>
                <a:ea typeface="Microsoft YaHei" pitchFamily="34" charset="-122"/>
              </a:rPr>
              <a:t>/Stress)</a:t>
            </a:r>
            <a:endParaRPr lang="zh-TW" altLang="en-US" sz="1600" b="1" dirty="0">
              <a:solidFill>
                <a:schemeClr val="bg1"/>
              </a:solidFill>
              <a:effectLst>
                <a:glow rad="127000">
                  <a:prstClr val="black"/>
                </a:glow>
              </a:effectLst>
              <a:latin typeface="Microsoft YaHei" pitchFamily="34" charset="-122"/>
              <a:ea typeface="Microsoft YaHei" pitchFamily="34" charset="-122"/>
            </a:endParaRPr>
          </a:p>
        </p:txBody>
      </p:sp>
      <p:pic>
        <p:nvPicPr>
          <p:cNvPr id="32" name="圖片 31"/>
          <p:cNvPicPr/>
          <p:nvPr/>
        </p:nvPicPr>
        <p:blipFill>
          <a:blip r:embed="rId5"/>
          <a:stretch>
            <a:fillRect/>
          </a:stretch>
        </p:blipFill>
        <p:spPr>
          <a:xfrm>
            <a:off x="3355762" y="4740735"/>
            <a:ext cx="2310870" cy="122451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33" name="Picture 7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3458" y="4740735"/>
            <a:ext cx="2322665" cy="12245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00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" name="圖片 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5762" y="2236166"/>
            <a:ext cx="2322664" cy="12245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" name="Picture 7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3458" y="2236166"/>
            <a:ext cx="2322665" cy="12245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00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" name="圖片 3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69094" y="6212903"/>
            <a:ext cx="2238687" cy="485843"/>
          </a:xfrm>
          <a:prstGeom prst="rect">
            <a:avLst/>
          </a:prstGeom>
        </p:spPr>
      </p:pic>
      <p:sp>
        <p:nvSpPr>
          <p:cNvPr id="39" name="矩形 38"/>
          <p:cNvSpPr/>
          <p:nvPr/>
        </p:nvSpPr>
        <p:spPr>
          <a:xfrm>
            <a:off x="158393" y="914900"/>
            <a:ext cx="12024220" cy="2642532"/>
          </a:xfrm>
          <a:prstGeom prst="rect">
            <a:avLst/>
          </a:prstGeom>
          <a:solidFill>
            <a:schemeClr val="bg1"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8000923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文字方塊 22">
            <a:extLst>
              <a:ext uri="{FF2B5EF4-FFF2-40B4-BE49-F238E27FC236}">
                <a16:creationId xmlns:a16="http://schemas.microsoft.com/office/drawing/2014/main" id="{22B61683-783D-C91E-EC43-AC0F396F6A4A}"/>
              </a:ext>
            </a:extLst>
          </p:cNvPr>
          <p:cNvSpPr txBox="1"/>
          <p:nvPr/>
        </p:nvSpPr>
        <p:spPr>
          <a:xfrm>
            <a:off x="314840" y="203049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0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/>
                <a:sym typeface="Times New Roman"/>
              </a:rPr>
              <a:t>研究背景</a:t>
            </a:r>
            <a:endParaRPr lang="zh-TW" altLang="en-US" sz="4000" dirty="0"/>
          </a:p>
        </p:txBody>
      </p:sp>
      <p:grpSp>
        <p:nvGrpSpPr>
          <p:cNvPr id="4" name="群組 3"/>
          <p:cNvGrpSpPr/>
          <p:nvPr/>
        </p:nvGrpSpPr>
        <p:grpSpPr>
          <a:xfrm>
            <a:off x="9222950" y="2236421"/>
            <a:ext cx="2498606" cy="1224255"/>
            <a:chOff x="8200746" y="2098083"/>
            <a:chExt cx="3878779" cy="1593913"/>
          </a:xfrm>
        </p:grpSpPr>
        <p:pic>
          <p:nvPicPr>
            <p:cNvPr id="37902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00746" y="2098083"/>
              <a:ext cx="3878779" cy="15939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7899" name="文字方塊 9"/>
            <p:cNvSpPr txBox="1">
              <a:spLocks noChangeArrowheads="1"/>
            </p:cNvSpPr>
            <p:nvPr/>
          </p:nvSpPr>
          <p:spPr bwMode="auto">
            <a:xfrm>
              <a:off x="8918828" y="2098083"/>
              <a:ext cx="2420486" cy="3658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5411" tIns="47707" rIns="95411" bIns="47707">
              <a:spAutoFit/>
            </a:bodyPr>
            <a:lstStyle>
              <a:lvl1pPr algn="l" eaLnBrk="0" hangingPunct="0">
                <a:spcBef>
                  <a:spcPct val="20000"/>
                </a:spcBef>
                <a:buClr>
                  <a:srgbClr val="800000"/>
                </a:buClr>
                <a:buSzPct val="50000"/>
                <a:buFont typeface="Wingdings" pitchFamily="2" charset="2"/>
                <a:buChar char="£"/>
                <a:defRPr kumimoji="1" sz="3200" b="1">
                  <a:solidFill>
                    <a:srgbClr val="333333"/>
                  </a:solidFill>
                  <a:latin typeface="Calibri" pitchFamily="34" charset="0"/>
                  <a:ea typeface="微軟正黑體" pitchFamily="34" charset="-120"/>
                  <a:cs typeface="Calibri" pitchFamily="34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rgbClr val="800000"/>
                </a:buClr>
                <a:buSzPct val="50000"/>
                <a:buFont typeface="Wingdings" pitchFamily="2" charset="2"/>
                <a:buChar char="l"/>
                <a:defRPr kumimoji="1" sz="2600" b="1">
                  <a:solidFill>
                    <a:srgbClr val="4D4D4D"/>
                  </a:solidFill>
                  <a:latin typeface="Calibri" pitchFamily="34" charset="0"/>
                  <a:ea typeface="微軟正黑體" pitchFamily="34" charset="-120"/>
                  <a:cs typeface="Calibri" pitchFamily="34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rgbClr val="800000"/>
                </a:buClr>
                <a:buSzPct val="50000"/>
                <a:buFont typeface="Wingdings" pitchFamily="2" charset="2"/>
                <a:buChar char="u"/>
                <a:defRPr kumimoji="1" sz="2200">
                  <a:solidFill>
                    <a:srgbClr val="4D4D4D"/>
                  </a:solidFill>
                  <a:latin typeface="Calibri" pitchFamily="34" charset="0"/>
                  <a:ea typeface="微軟正黑體" pitchFamily="34" charset="-120"/>
                  <a:cs typeface="Calibri" pitchFamily="34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Clr>
                  <a:srgbClr val="800000"/>
                </a:buClr>
                <a:buSzPct val="100000"/>
                <a:buFont typeface="Calibri" pitchFamily="34" charset="0"/>
                <a:buChar char="»"/>
                <a:defRPr kumimoji="1" sz="2000">
                  <a:solidFill>
                    <a:srgbClr val="4D4D4D"/>
                  </a:solidFill>
                  <a:latin typeface="Calibri" pitchFamily="34" charset="0"/>
                  <a:ea typeface="微軟正黑體" pitchFamily="34" charset="-120"/>
                  <a:cs typeface="Calibri" pitchFamily="34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Clr>
                  <a:srgbClr val="800000"/>
                </a:buClr>
                <a:buFont typeface="Arial" pitchFamily="34" charset="0"/>
                <a:defRPr kumimoji="1" sz="2000">
                  <a:solidFill>
                    <a:srgbClr val="4D4D4D"/>
                  </a:solidFill>
                  <a:latin typeface="Calibri" pitchFamily="34" charset="0"/>
                  <a:ea typeface="微軟正黑體" pitchFamily="34" charset="-120"/>
                  <a:cs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00000"/>
                </a:buClr>
                <a:buFont typeface="Arial" pitchFamily="34" charset="0"/>
                <a:defRPr kumimoji="1" sz="2000">
                  <a:solidFill>
                    <a:srgbClr val="4D4D4D"/>
                  </a:solidFill>
                  <a:latin typeface="Calibri" pitchFamily="34" charset="0"/>
                  <a:ea typeface="微軟正黑體" pitchFamily="34" charset="-120"/>
                  <a:cs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00000"/>
                </a:buClr>
                <a:buFont typeface="Arial" pitchFamily="34" charset="0"/>
                <a:defRPr kumimoji="1" sz="2000">
                  <a:solidFill>
                    <a:srgbClr val="4D4D4D"/>
                  </a:solidFill>
                  <a:latin typeface="Calibri" pitchFamily="34" charset="0"/>
                  <a:ea typeface="微軟正黑體" pitchFamily="34" charset="-120"/>
                  <a:cs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00000"/>
                </a:buClr>
                <a:buFont typeface="Arial" pitchFamily="34" charset="0"/>
                <a:defRPr kumimoji="1" sz="2000">
                  <a:solidFill>
                    <a:srgbClr val="4D4D4D"/>
                  </a:solidFill>
                  <a:latin typeface="Calibri" pitchFamily="34" charset="0"/>
                  <a:ea typeface="微軟正黑體" pitchFamily="34" charset="-120"/>
                  <a:cs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00000"/>
                </a:buClr>
                <a:buFont typeface="Arial" pitchFamily="34" charset="0"/>
                <a:defRPr kumimoji="1" sz="2000">
                  <a:solidFill>
                    <a:srgbClr val="4D4D4D"/>
                  </a:solidFill>
                  <a:latin typeface="Calibri" pitchFamily="34" charset="0"/>
                  <a:ea typeface="微軟正黑體" pitchFamily="34" charset="-120"/>
                  <a:cs typeface="Calibri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1200" dirty="0">
                  <a:solidFill>
                    <a:srgbClr val="000000"/>
                  </a:solidFill>
                  <a:ea typeface="新細明體" pitchFamily="18" charset="-120"/>
                </a:rPr>
                <a:t>Warpage Verification</a:t>
              </a:r>
              <a:endParaRPr lang="zh-TW" altLang="en-US" sz="1200" dirty="0">
                <a:solidFill>
                  <a:srgbClr val="000000"/>
                </a:solidFill>
                <a:ea typeface="新細明體" pitchFamily="18" charset="-120"/>
              </a:endParaRPr>
            </a:p>
          </p:txBody>
        </p:sp>
      </p:grpSp>
      <p:sp>
        <p:nvSpPr>
          <p:cNvPr id="34" name="等於 33">
            <a:extLst>
              <a:ext uri="{FF2B5EF4-FFF2-40B4-BE49-F238E27FC236}">
                <a16:creationId xmlns:a16="http://schemas.microsoft.com/office/drawing/2014/main" id="{D0B9EC1D-E966-4142-A050-20DF52521E0F}"/>
              </a:ext>
            </a:extLst>
          </p:cNvPr>
          <p:cNvSpPr/>
          <p:nvPr/>
        </p:nvSpPr>
        <p:spPr>
          <a:xfrm>
            <a:off x="8723552" y="1375433"/>
            <a:ext cx="407848" cy="363596"/>
          </a:xfrm>
          <a:prstGeom prst="mathEqual">
            <a:avLst/>
          </a:prstGeom>
          <a:solidFill>
            <a:srgbClr val="00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zh-TW" altLang="en-US" sz="2400">
              <a:solidFill>
                <a:srgbClr val="00FFFF"/>
              </a:solidFill>
              <a:latin typeface="Calibri"/>
              <a:ea typeface="微軟正黑體"/>
            </a:endParaRPr>
          </a:p>
        </p:txBody>
      </p:sp>
      <p:sp>
        <p:nvSpPr>
          <p:cNvPr id="35" name="加號 34">
            <a:extLst>
              <a:ext uri="{FF2B5EF4-FFF2-40B4-BE49-F238E27FC236}">
                <a16:creationId xmlns:a16="http://schemas.microsoft.com/office/drawing/2014/main" id="{19ACC7AF-1D2E-4BDE-9A88-AC2DE1C65B03}"/>
              </a:ext>
            </a:extLst>
          </p:cNvPr>
          <p:cNvSpPr/>
          <p:nvPr/>
        </p:nvSpPr>
        <p:spPr>
          <a:xfrm>
            <a:off x="2850466" y="1369115"/>
            <a:ext cx="384922" cy="376233"/>
          </a:xfrm>
          <a:prstGeom prst="mathPlus">
            <a:avLst/>
          </a:prstGeom>
          <a:solidFill>
            <a:srgbClr val="00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zh-TW" altLang="en-US" sz="2400">
              <a:solidFill>
                <a:prstClr val="white"/>
              </a:solidFill>
              <a:latin typeface="Calibri"/>
              <a:ea typeface="微軟正黑體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325" y="2236167"/>
            <a:ext cx="2322661" cy="1224510"/>
          </a:xfrm>
          <a:prstGeom prst="rect">
            <a:avLst/>
          </a:prstGeom>
        </p:spPr>
      </p:pic>
      <p:sp>
        <p:nvSpPr>
          <p:cNvPr id="47" name="圓角矩形 46"/>
          <p:cNvSpPr/>
          <p:nvPr/>
        </p:nvSpPr>
        <p:spPr>
          <a:xfrm>
            <a:off x="3344132" y="1263385"/>
            <a:ext cx="2442875" cy="587694"/>
          </a:xfrm>
          <a:prstGeom prst="roundRect">
            <a:avLst/>
          </a:prstGeom>
          <a:solidFill>
            <a:srgbClr val="00206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5411" tIns="47707" rIns="95411" bIns="47707" anchor="ctr"/>
          <a:lstStyle/>
          <a:p>
            <a:pPr algn="ctr" defTabSz="1219170">
              <a:defRPr/>
            </a:pPr>
            <a:r>
              <a:rPr lang="en-US" altLang="zh-TW" b="1" dirty="0" smtClean="0">
                <a:solidFill>
                  <a:srgbClr val="00FFFF"/>
                </a:solidFill>
                <a:effectLst>
                  <a:glow rad="127000">
                    <a:prstClr val="black"/>
                  </a:glow>
                </a:effectLst>
                <a:latin typeface="Microsoft YaHei" pitchFamily="34" charset="-122"/>
                <a:ea typeface="Microsoft YaHei" pitchFamily="34" charset="-122"/>
              </a:rPr>
              <a:t>JMP</a:t>
            </a:r>
            <a:r>
              <a:rPr lang="zh-TW" altLang="en-US" b="1" dirty="0" smtClean="0">
                <a:solidFill>
                  <a:srgbClr val="00FFFF"/>
                </a:solidFill>
                <a:effectLst>
                  <a:glow rad="127000">
                    <a:prstClr val="black"/>
                  </a:glow>
                </a:effectLst>
                <a:latin typeface="Microsoft YaHei" pitchFamily="34" charset="-122"/>
                <a:ea typeface="Microsoft YaHei" pitchFamily="34" charset="-122"/>
              </a:rPr>
              <a:t>統計分析</a:t>
            </a:r>
            <a:endParaRPr lang="zh-TW" altLang="en-US" b="1" dirty="0">
              <a:solidFill>
                <a:srgbClr val="00FFFF"/>
              </a:solidFill>
              <a:effectLst>
                <a:glow rad="127000">
                  <a:prstClr val="black"/>
                </a:glow>
              </a:effectLst>
              <a:latin typeface="Microsoft YaHei" pitchFamily="34" charset="-122"/>
              <a:ea typeface="Microsoft YaHei" pitchFamily="34" charset="-122"/>
            </a:endParaRPr>
          </a:p>
          <a:p>
            <a:pPr algn="ctr" defTabSz="1219170">
              <a:defRPr/>
            </a:pPr>
            <a:r>
              <a:rPr lang="en-US" altLang="zh-TW" sz="1400" b="1" dirty="0">
                <a:solidFill>
                  <a:schemeClr val="bg1"/>
                </a:solidFill>
                <a:effectLst>
                  <a:glow rad="127000">
                    <a:prstClr val="black"/>
                  </a:glow>
                </a:effectLst>
                <a:latin typeface="Microsoft YaHei" pitchFamily="34" charset="-122"/>
                <a:ea typeface="Microsoft YaHei" pitchFamily="34" charset="-122"/>
              </a:rPr>
              <a:t>(</a:t>
            </a:r>
            <a:r>
              <a:rPr lang="zh-TW" altLang="en-US" sz="1400" b="1" dirty="0">
                <a:solidFill>
                  <a:schemeClr val="bg1"/>
                </a:solidFill>
                <a:effectLst>
                  <a:glow rad="127000">
                    <a:prstClr val="black"/>
                  </a:glow>
                </a:effectLst>
                <a:latin typeface="Microsoft YaHei" pitchFamily="34" charset="-122"/>
                <a:ea typeface="Microsoft YaHei" pitchFamily="34" charset="-122"/>
              </a:rPr>
              <a:t>最佳因子</a:t>
            </a:r>
            <a:r>
              <a:rPr lang="en-US" altLang="zh-TW" sz="1400" b="1" dirty="0">
                <a:solidFill>
                  <a:schemeClr val="bg1"/>
                </a:solidFill>
                <a:effectLst>
                  <a:glow rad="127000">
                    <a:prstClr val="black"/>
                  </a:glow>
                </a:effectLst>
                <a:latin typeface="Microsoft YaHei" pitchFamily="34" charset="-122"/>
                <a:ea typeface="Microsoft YaHei" pitchFamily="34" charset="-122"/>
              </a:rPr>
              <a:t>optimal factor)</a:t>
            </a:r>
          </a:p>
        </p:txBody>
      </p:sp>
      <p:sp>
        <p:nvSpPr>
          <p:cNvPr id="48" name="圓角矩形 47"/>
          <p:cNvSpPr/>
          <p:nvPr/>
        </p:nvSpPr>
        <p:spPr>
          <a:xfrm>
            <a:off x="9222950" y="1263385"/>
            <a:ext cx="2498606" cy="587694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5411" tIns="47707" rIns="95411" bIns="47707" anchor="ctr"/>
          <a:lstStyle/>
          <a:p>
            <a:pPr algn="ctr">
              <a:defRPr/>
            </a:pPr>
            <a:r>
              <a:rPr lang="zh-TW" altLang="en-US" sz="2000" b="1" dirty="0">
                <a:solidFill>
                  <a:srgbClr val="00FFFF"/>
                </a:solidFill>
                <a:effectLst>
                  <a:glow rad="127000">
                    <a:prstClr val="black"/>
                  </a:glow>
                </a:effectLst>
                <a:latin typeface="Microsoft YaHei" pitchFamily="34" charset="-122"/>
                <a:ea typeface="Microsoft YaHei" pitchFamily="34" charset="-122"/>
              </a:rPr>
              <a:t>最佳結構</a:t>
            </a:r>
            <a:endParaRPr lang="en-US" altLang="zh-TW" sz="2000" b="1" dirty="0">
              <a:solidFill>
                <a:srgbClr val="00FFFF"/>
              </a:solidFill>
              <a:effectLst>
                <a:glow rad="127000">
                  <a:prstClr val="black"/>
                </a:glow>
              </a:effectLst>
              <a:latin typeface="Microsoft YaHei" pitchFamily="34" charset="-122"/>
              <a:ea typeface="Microsoft YaHei" pitchFamily="34" charset="-122"/>
            </a:endParaRPr>
          </a:p>
          <a:p>
            <a:pPr algn="ctr">
              <a:defRPr/>
            </a:pPr>
            <a:r>
              <a:rPr lang="en-US" altLang="zh-TW" b="1" dirty="0">
                <a:solidFill>
                  <a:schemeClr val="bg1"/>
                </a:solidFill>
                <a:effectLst>
                  <a:glow rad="127000">
                    <a:prstClr val="black"/>
                  </a:glow>
                </a:effectLst>
                <a:latin typeface="Microsoft YaHei" pitchFamily="34" charset="-122"/>
                <a:ea typeface="Microsoft YaHei" pitchFamily="34" charset="-122"/>
              </a:rPr>
              <a:t>(optimal structure)</a:t>
            </a:r>
          </a:p>
        </p:txBody>
      </p:sp>
      <p:sp>
        <p:nvSpPr>
          <p:cNvPr id="49" name="圓角矩形 48"/>
          <p:cNvSpPr/>
          <p:nvPr/>
        </p:nvSpPr>
        <p:spPr>
          <a:xfrm>
            <a:off x="413325" y="1263385"/>
            <a:ext cx="2322664" cy="587694"/>
          </a:xfrm>
          <a:prstGeom prst="roundRect">
            <a:avLst/>
          </a:prstGeom>
          <a:solidFill>
            <a:srgbClr val="00206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5411" tIns="47707" rIns="95411" bIns="47707" anchor="ctr"/>
          <a:lstStyle/>
          <a:p>
            <a:pPr algn="ctr" defTabSz="1219170">
              <a:defRPr/>
            </a:pPr>
            <a:r>
              <a:rPr lang="zh-TW" altLang="en-US" b="1" dirty="0" smtClean="0">
                <a:solidFill>
                  <a:srgbClr val="00FFFF"/>
                </a:solidFill>
                <a:effectLst>
                  <a:glow rad="127000">
                    <a:prstClr val="black"/>
                  </a:glow>
                </a:effectLst>
                <a:latin typeface="Microsoft YaHei" pitchFamily="34" charset="-122"/>
                <a:ea typeface="Microsoft YaHei" pitchFamily="34" charset="-122"/>
              </a:rPr>
              <a:t>全因子模擬建模</a:t>
            </a:r>
            <a:endParaRPr lang="zh-TW" altLang="en-US" sz="1600" b="1" dirty="0">
              <a:solidFill>
                <a:schemeClr val="bg1"/>
              </a:solidFill>
              <a:effectLst>
                <a:glow rad="127000">
                  <a:prstClr val="black"/>
                </a:glow>
              </a:effectLst>
              <a:latin typeface="Microsoft YaHei" pitchFamily="34" charset="-122"/>
              <a:ea typeface="Microsoft YaHei" pitchFamily="34" charset="-122"/>
            </a:endParaRPr>
          </a:p>
        </p:txBody>
      </p:sp>
      <p:sp>
        <p:nvSpPr>
          <p:cNvPr id="52" name="加號 51">
            <a:extLst>
              <a:ext uri="{FF2B5EF4-FFF2-40B4-BE49-F238E27FC236}">
                <a16:creationId xmlns:a16="http://schemas.microsoft.com/office/drawing/2014/main" id="{19ACC7AF-1D2E-4BDE-9A88-AC2DE1C65B03}"/>
              </a:ext>
            </a:extLst>
          </p:cNvPr>
          <p:cNvSpPr/>
          <p:nvPr/>
        </p:nvSpPr>
        <p:spPr>
          <a:xfrm>
            <a:off x="5821403" y="1369115"/>
            <a:ext cx="384922" cy="376233"/>
          </a:xfrm>
          <a:prstGeom prst="mathPlus">
            <a:avLst/>
          </a:prstGeom>
          <a:solidFill>
            <a:srgbClr val="00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zh-TW" altLang="en-US" sz="2400">
              <a:solidFill>
                <a:prstClr val="white"/>
              </a:solidFill>
              <a:latin typeface="Calibri"/>
              <a:ea typeface="微軟正黑體"/>
            </a:endParaRPr>
          </a:p>
        </p:txBody>
      </p:sp>
      <p:sp>
        <p:nvSpPr>
          <p:cNvPr id="55" name="等於 54">
            <a:extLst>
              <a:ext uri="{FF2B5EF4-FFF2-40B4-BE49-F238E27FC236}">
                <a16:creationId xmlns:a16="http://schemas.microsoft.com/office/drawing/2014/main" id="{D0B9EC1D-E966-4142-A050-20DF52521E0F}"/>
              </a:ext>
            </a:extLst>
          </p:cNvPr>
          <p:cNvSpPr/>
          <p:nvPr/>
        </p:nvSpPr>
        <p:spPr>
          <a:xfrm>
            <a:off x="8723552" y="3947481"/>
            <a:ext cx="407848" cy="363596"/>
          </a:xfrm>
          <a:prstGeom prst="mathEqual">
            <a:avLst/>
          </a:prstGeom>
          <a:solidFill>
            <a:srgbClr val="00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zh-TW" altLang="en-US" sz="2400">
              <a:solidFill>
                <a:srgbClr val="00FFFF"/>
              </a:solidFill>
              <a:latin typeface="Calibri"/>
              <a:ea typeface="微軟正黑體"/>
            </a:endParaRPr>
          </a:p>
        </p:txBody>
      </p:sp>
      <p:sp>
        <p:nvSpPr>
          <p:cNvPr id="56" name="加號 55">
            <a:extLst>
              <a:ext uri="{FF2B5EF4-FFF2-40B4-BE49-F238E27FC236}">
                <a16:creationId xmlns:a16="http://schemas.microsoft.com/office/drawing/2014/main" id="{19ACC7AF-1D2E-4BDE-9A88-AC2DE1C65B03}"/>
              </a:ext>
            </a:extLst>
          </p:cNvPr>
          <p:cNvSpPr/>
          <p:nvPr/>
        </p:nvSpPr>
        <p:spPr>
          <a:xfrm>
            <a:off x="2850466" y="3941163"/>
            <a:ext cx="384922" cy="376233"/>
          </a:xfrm>
          <a:prstGeom prst="mathPlus">
            <a:avLst/>
          </a:prstGeom>
          <a:solidFill>
            <a:srgbClr val="00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zh-TW" altLang="en-US" sz="2400">
              <a:solidFill>
                <a:prstClr val="white"/>
              </a:solidFill>
              <a:latin typeface="Calibri"/>
              <a:ea typeface="微軟正黑體"/>
            </a:endParaRPr>
          </a:p>
        </p:txBody>
      </p:sp>
      <p:sp>
        <p:nvSpPr>
          <p:cNvPr id="57" name="圓角矩形 56"/>
          <p:cNvSpPr/>
          <p:nvPr/>
        </p:nvSpPr>
        <p:spPr>
          <a:xfrm>
            <a:off x="3338070" y="3835433"/>
            <a:ext cx="2448937" cy="587694"/>
          </a:xfrm>
          <a:prstGeom prst="roundRect">
            <a:avLst/>
          </a:prstGeom>
          <a:solidFill>
            <a:srgbClr val="6464F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5411" tIns="47707" rIns="95411" bIns="47707" anchor="ctr"/>
          <a:lstStyle/>
          <a:p>
            <a:pPr algn="ctr" defTabSz="1219170">
              <a:defRPr/>
            </a:pPr>
            <a:r>
              <a:rPr lang="en-US" altLang="zh-TW" b="1" dirty="0" smtClean="0">
                <a:solidFill>
                  <a:srgbClr val="00FFFF"/>
                </a:solidFill>
                <a:effectLst>
                  <a:glow rad="127000">
                    <a:prstClr val="black"/>
                  </a:glow>
                </a:effectLst>
                <a:latin typeface="Microsoft YaHei" pitchFamily="34" charset="-122"/>
                <a:ea typeface="Microsoft YaHei" pitchFamily="34" charset="-122"/>
              </a:rPr>
              <a:t>AI</a:t>
            </a:r>
            <a:r>
              <a:rPr lang="zh-TW" altLang="en-US" b="1" dirty="0" smtClean="0">
                <a:solidFill>
                  <a:srgbClr val="00FFFF"/>
                </a:solidFill>
                <a:effectLst>
                  <a:glow rad="127000">
                    <a:prstClr val="black"/>
                  </a:glow>
                </a:effectLst>
                <a:latin typeface="Microsoft YaHei" pitchFamily="34" charset="-122"/>
                <a:ea typeface="Microsoft YaHei" pitchFamily="34" charset="-122"/>
              </a:rPr>
              <a:t>特徵重要度分析</a:t>
            </a:r>
            <a:endParaRPr lang="zh-TW" altLang="en-US" b="1" dirty="0">
              <a:solidFill>
                <a:srgbClr val="00FFFF"/>
              </a:solidFill>
              <a:effectLst>
                <a:glow rad="127000">
                  <a:prstClr val="black"/>
                </a:glow>
              </a:effectLst>
              <a:latin typeface="Microsoft YaHei" pitchFamily="34" charset="-122"/>
              <a:ea typeface="Microsoft YaHei" pitchFamily="34" charset="-122"/>
            </a:endParaRPr>
          </a:p>
          <a:p>
            <a:pPr algn="ctr" defTabSz="1219170">
              <a:defRPr/>
            </a:pPr>
            <a:r>
              <a:rPr lang="en-US" altLang="zh-TW" sz="1400" b="1" dirty="0">
                <a:solidFill>
                  <a:schemeClr val="bg1"/>
                </a:solidFill>
                <a:effectLst>
                  <a:glow rad="127000">
                    <a:prstClr val="black"/>
                  </a:glow>
                </a:effectLst>
                <a:latin typeface="Microsoft YaHei" pitchFamily="34" charset="-122"/>
                <a:ea typeface="Microsoft YaHei" pitchFamily="34" charset="-122"/>
              </a:rPr>
              <a:t>(</a:t>
            </a:r>
            <a:r>
              <a:rPr lang="zh-TW" altLang="en-US" sz="1400" b="1" dirty="0">
                <a:solidFill>
                  <a:schemeClr val="bg1"/>
                </a:solidFill>
                <a:effectLst>
                  <a:glow rad="127000">
                    <a:prstClr val="black"/>
                  </a:glow>
                </a:effectLst>
                <a:latin typeface="Microsoft YaHei" pitchFamily="34" charset="-122"/>
                <a:ea typeface="Microsoft YaHei" pitchFamily="34" charset="-122"/>
              </a:rPr>
              <a:t>最佳因子</a:t>
            </a:r>
            <a:r>
              <a:rPr lang="en-US" altLang="zh-TW" sz="1400" b="1" dirty="0">
                <a:solidFill>
                  <a:schemeClr val="bg1"/>
                </a:solidFill>
                <a:effectLst>
                  <a:glow rad="127000">
                    <a:prstClr val="black"/>
                  </a:glow>
                </a:effectLst>
                <a:latin typeface="Microsoft YaHei" pitchFamily="34" charset="-122"/>
                <a:ea typeface="Microsoft YaHei" pitchFamily="34" charset="-122"/>
              </a:rPr>
              <a:t>optimal factor)</a:t>
            </a:r>
          </a:p>
        </p:txBody>
      </p:sp>
      <p:sp>
        <p:nvSpPr>
          <p:cNvPr id="58" name="圓角矩形 57"/>
          <p:cNvSpPr/>
          <p:nvPr/>
        </p:nvSpPr>
        <p:spPr>
          <a:xfrm>
            <a:off x="9222950" y="3835433"/>
            <a:ext cx="2498606" cy="587694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5411" tIns="47707" rIns="95411" bIns="47707" anchor="ctr"/>
          <a:lstStyle/>
          <a:p>
            <a:pPr algn="ctr">
              <a:defRPr/>
            </a:pPr>
            <a:r>
              <a:rPr lang="zh-TW" altLang="en-US" sz="2000" b="1" dirty="0">
                <a:solidFill>
                  <a:srgbClr val="00FFFF"/>
                </a:solidFill>
                <a:effectLst>
                  <a:glow rad="127000">
                    <a:prstClr val="black"/>
                  </a:glow>
                </a:effectLst>
                <a:latin typeface="Microsoft YaHei" pitchFamily="34" charset="-122"/>
                <a:ea typeface="Microsoft YaHei" pitchFamily="34" charset="-122"/>
              </a:rPr>
              <a:t>最佳結構</a:t>
            </a:r>
            <a:endParaRPr lang="en-US" altLang="zh-TW" sz="2000" b="1" dirty="0">
              <a:solidFill>
                <a:srgbClr val="00FFFF"/>
              </a:solidFill>
              <a:effectLst>
                <a:glow rad="127000">
                  <a:prstClr val="black"/>
                </a:glow>
              </a:effectLst>
              <a:latin typeface="Microsoft YaHei" pitchFamily="34" charset="-122"/>
              <a:ea typeface="Microsoft YaHei" pitchFamily="34" charset="-122"/>
            </a:endParaRPr>
          </a:p>
          <a:p>
            <a:pPr algn="ctr">
              <a:defRPr/>
            </a:pPr>
            <a:r>
              <a:rPr lang="en-US" altLang="zh-TW" b="1" dirty="0">
                <a:solidFill>
                  <a:schemeClr val="bg1"/>
                </a:solidFill>
                <a:effectLst>
                  <a:glow rad="127000">
                    <a:prstClr val="black"/>
                  </a:glow>
                </a:effectLst>
                <a:latin typeface="Microsoft YaHei" pitchFamily="34" charset="-122"/>
                <a:ea typeface="Microsoft YaHei" pitchFamily="34" charset="-122"/>
              </a:rPr>
              <a:t>(optimal structure)</a:t>
            </a:r>
          </a:p>
        </p:txBody>
      </p:sp>
      <p:sp>
        <p:nvSpPr>
          <p:cNvPr id="59" name="圓角矩形 58"/>
          <p:cNvSpPr/>
          <p:nvPr/>
        </p:nvSpPr>
        <p:spPr>
          <a:xfrm>
            <a:off x="413325" y="3835433"/>
            <a:ext cx="2322664" cy="587694"/>
          </a:xfrm>
          <a:prstGeom prst="roundRect">
            <a:avLst/>
          </a:prstGeom>
          <a:solidFill>
            <a:srgbClr val="6464F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5411" tIns="47707" rIns="95411" bIns="47707" anchor="ctr"/>
          <a:lstStyle/>
          <a:p>
            <a:pPr algn="ctr" defTabSz="1219170">
              <a:defRPr/>
            </a:pPr>
            <a:r>
              <a:rPr lang="zh-TW" altLang="en-US" b="1" dirty="0">
                <a:solidFill>
                  <a:srgbClr val="00FFFF"/>
                </a:solidFill>
                <a:effectLst>
                  <a:glow rad="127000">
                    <a:prstClr val="black"/>
                  </a:glow>
                </a:effectLst>
                <a:latin typeface="Microsoft YaHei" pitchFamily="34" charset="-122"/>
                <a:ea typeface="Microsoft YaHei" pitchFamily="34" charset="-122"/>
              </a:rPr>
              <a:t>低</a:t>
            </a:r>
            <a:r>
              <a:rPr lang="zh-TW" altLang="en-US" b="1" dirty="0" smtClean="0">
                <a:solidFill>
                  <a:srgbClr val="00FFFF"/>
                </a:solidFill>
                <a:effectLst>
                  <a:glow rad="127000">
                    <a:prstClr val="black"/>
                  </a:glow>
                </a:effectLst>
                <a:latin typeface="Microsoft YaHei" pitchFamily="34" charset="-122"/>
                <a:ea typeface="Microsoft YaHei" pitchFamily="34" charset="-122"/>
              </a:rPr>
              <a:t>組數模擬建模</a:t>
            </a:r>
            <a:endParaRPr lang="zh-TW" altLang="en-US" sz="1600" b="1" dirty="0">
              <a:solidFill>
                <a:schemeClr val="bg1"/>
              </a:solidFill>
              <a:effectLst>
                <a:glow rad="127000">
                  <a:prstClr val="black"/>
                </a:glow>
              </a:effectLst>
              <a:latin typeface="Microsoft YaHei" pitchFamily="34" charset="-122"/>
              <a:ea typeface="Microsoft YaHei" pitchFamily="34" charset="-122"/>
            </a:endParaRPr>
          </a:p>
        </p:txBody>
      </p:sp>
      <p:sp>
        <p:nvSpPr>
          <p:cNvPr id="60" name="加號 59">
            <a:extLst>
              <a:ext uri="{FF2B5EF4-FFF2-40B4-BE49-F238E27FC236}">
                <a16:creationId xmlns:a16="http://schemas.microsoft.com/office/drawing/2014/main" id="{19ACC7AF-1D2E-4BDE-9A88-AC2DE1C65B03}"/>
              </a:ext>
            </a:extLst>
          </p:cNvPr>
          <p:cNvSpPr/>
          <p:nvPr/>
        </p:nvSpPr>
        <p:spPr>
          <a:xfrm>
            <a:off x="5821403" y="3941163"/>
            <a:ext cx="384922" cy="376233"/>
          </a:xfrm>
          <a:prstGeom prst="mathPlus">
            <a:avLst/>
          </a:prstGeom>
          <a:solidFill>
            <a:srgbClr val="00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zh-TW" altLang="en-US" sz="2400">
              <a:solidFill>
                <a:prstClr val="white"/>
              </a:solidFill>
              <a:latin typeface="Calibri"/>
              <a:ea typeface="微軟正黑體"/>
            </a:endParaRPr>
          </a:p>
        </p:txBody>
      </p:sp>
      <p:grpSp>
        <p:nvGrpSpPr>
          <p:cNvPr id="61" name="群組 60"/>
          <p:cNvGrpSpPr/>
          <p:nvPr/>
        </p:nvGrpSpPr>
        <p:grpSpPr>
          <a:xfrm>
            <a:off x="9222950" y="4740990"/>
            <a:ext cx="2498606" cy="1224255"/>
            <a:chOff x="8200746" y="2098083"/>
            <a:chExt cx="3878779" cy="1593913"/>
          </a:xfrm>
        </p:grpSpPr>
        <p:pic>
          <p:nvPicPr>
            <p:cNvPr id="62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00746" y="2098083"/>
              <a:ext cx="3878779" cy="15939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3" name="文字方塊 9"/>
            <p:cNvSpPr txBox="1">
              <a:spLocks noChangeArrowheads="1"/>
            </p:cNvSpPr>
            <p:nvPr/>
          </p:nvSpPr>
          <p:spPr bwMode="auto">
            <a:xfrm>
              <a:off x="8918828" y="2098083"/>
              <a:ext cx="2420486" cy="3658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5411" tIns="47707" rIns="95411" bIns="47707">
              <a:spAutoFit/>
            </a:bodyPr>
            <a:lstStyle>
              <a:lvl1pPr algn="l" eaLnBrk="0" hangingPunct="0">
                <a:spcBef>
                  <a:spcPct val="20000"/>
                </a:spcBef>
                <a:buClr>
                  <a:srgbClr val="800000"/>
                </a:buClr>
                <a:buSzPct val="50000"/>
                <a:buFont typeface="Wingdings" pitchFamily="2" charset="2"/>
                <a:buChar char="£"/>
                <a:defRPr kumimoji="1" sz="3200" b="1">
                  <a:solidFill>
                    <a:srgbClr val="333333"/>
                  </a:solidFill>
                  <a:latin typeface="Calibri" pitchFamily="34" charset="0"/>
                  <a:ea typeface="微軟正黑體" pitchFamily="34" charset="-120"/>
                  <a:cs typeface="Calibri" pitchFamily="34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rgbClr val="800000"/>
                </a:buClr>
                <a:buSzPct val="50000"/>
                <a:buFont typeface="Wingdings" pitchFamily="2" charset="2"/>
                <a:buChar char="l"/>
                <a:defRPr kumimoji="1" sz="2600" b="1">
                  <a:solidFill>
                    <a:srgbClr val="4D4D4D"/>
                  </a:solidFill>
                  <a:latin typeface="Calibri" pitchFamily="34" charset="0"/>
                  <a:ea typeface="微軟正黑體" pitchFamily="34" charset="-120"/>
                  <a:cs typeface="Calibri" pitchFamily="34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rgbClr val="800000"/>
                </a:buClr>
                <a:buSzPct val="50000"/>
                <a:buFont typeface="Wingdings" pitchFamily="2" charset="2"/>
                <a:buChar char="u"/>
                <a:defRPr kumimoji="1" sz="2200">
                  <a:solidFill>
                    <a:srgbClr val="4D4D4D"/>
                  </a:solidFill>
                  <a:latin typeface="Calibri" pitchFamily="34" charset="0"/>
                  <a:ea typeface="微軟正黑體" pitchFamily="34" charset="-120"/>
                  <a:cs typeface="Calibri" pitchFamily="34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Clr>
                  <a:srgbClr val="800000"/>
                </a:buClr>
                <a:buSzPct val="100000"/>
                <a:buFont typeface="Calibri" pitchFamily="34" charset="0"/>
                <a:buChar char="»"/>
                <a:defRPr kumimoji="1" sz="2000">
                  <a:solidFill>
                    <a:srgbClr val="4D4D4D"/>
                  </a:solidFill>
                  <a:latin typeface="Calibri" pitchFamily="34" charset="0"/>
                  <a:ea typeface="微軟正黑體" pitchFamily="34" charset="-120"/>
                  <a:cs typeface="Calibri" pitchFamily="34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Clr>
                  <a:srgbClr val="800000"/>
                </a:buClr>
                <a:buFont typeface="Arial" pitchFamily="34" charset="0"/>
                <a:defRPr kumimoji="1" sz="2000">
                  <a:solidFill>
                    <a:srgbClr val="4D4D4D"/>
                  </a:solidFill>
                  <a:latin typeface="Calibri" pitchFamily="34" charset="0"/>
                  <a:ea typeface="微軟正黑體" pitchFamily="34" charset="-120"/>
                  <a:cs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00000"/>
                </a:buClr>
                <a:buFont typeface="Arial" pitchFamily="34" charset="0"/>
                <a:defRPr kumimoji="1" sz="2000">
                  <a:solidFill>
                    <a:srgbClr val="4D4D4D"/>
                  </a:solidFill>
                  <a:latin typeface="Calibri" pitchFamily="34" charset="0"/>
                  <a:ea typeface="微軟正黑體" pitchFamily="34" charset="-120"/>
                  <a:cs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00000"/>
                </a:buClr>
                <a:buFont typeface="Arial" pitchFamily="34" charset="0"/>
                <a:defRPr kumimoji="1" sz="2000">
                  <a:solidFill>
                    <a:srgbClr val="4D4D4D"/>
                  </a:solidFill>
                  <a:latin typeface="Calibri" pitchFamily="34" charset="0"/>
                  <a:ea typeface="微軟正黑體" pitchFamily="34" charset="-120"/>
                  <a:cs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00000"/>
                </a:buClr>
                <a:buFont typeface="Arial" pitchFamily="34" charset="0"/>
                <a:defRPr kumimoji="1" sz="2000">
                  <a:solidFill>
                    <a:srgbClr val="4D4D4D"/>
                  </a:solidFill>
                  <a:latin typeface="Calibri" pitchFamily="34" charset="0"/>
                  <a:ea typeface="微軟正黑體" pitchFamily="34" charset="-120"/>
                  <a:cs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00000"/>
                </a:buClr>
                <a:buFont typeface="Arial" pitchFamily="34" charset="0"/>
                <a:defRPr kumimoji="1" sz="2000">
                  <a:solidFill>
                    <a:srgbClr val="4D4D4D"/>
                  </a:solidFill>
                  <a:latin typeface="Calibri" pitchFamily="34" charset="0"/>
                  <a:ea typeface="微軟正黑體" pitchFamily="34" charset="-120"/>
                  <a:cs typeface="Calibri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1200" dirty="0">
                  <a:solidFill>
                    <a:srgbClr val="000000"/>
                  </a:solidFill>
                  <a:ea typeface="新細明體" pitchFamily="18" charset="-120"/>
                </a:rPr>
                <a:t>Warpage Verification</a:t>
              </a:r>
              <a:endParaRPr lang="zh-TW" altLang="en-US" sz="1200" dirty="0">
                <a:solidFill>
                  <a:srgbClr val="000000"/>
                </a:solidFill>
                <a:ea typeface="新細明體" pitchFamily="18" charset="-120"/>
              </a:endParaRPr>
            </a:p>
          </p:txBody>
        </p:sp>
      </p:grpSp>
      <p:pic>
        <p:nvPicPr>
          <p:cNvPr id="11" name="圖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325" y="4740735"/>
            <a:ext cx="2322661" cy="1224510"/>
          </a:xfrm>
          <a:prstGeom prst="rect">
            <a:avLst/>
          </a:prstGeom>
        </p:spPr>
      </p:pic>
      <p:sp>
        <p:nvSpPr>
          <p:cNvPr id="30" name="圓角矩形 29"/>
          <p:cNvSpPr/>
          <p:nvPr/>
        </p:nvSpPr>
        <p:spPr>
          <a:xfrm>
            <a:off x="6286409" y="1263385"/>
            <a:ext cx="2322664" cy="587694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5411" tIns="47707" rIns="95411" bIns="47707" anchor="ctr"/>
          <a:lstStyle/>
          <a:p>
            <a:pPr algn="ctr" defTabSz="1219170">
              <a:defRPr/>
            </a:pPr>
            <a:r>
              <a:rPr lang="zh-TW" altLang="en-US" b="1" dirty="0">
                <a:solidFill>
                  <a:srgbClr val="00FFFF"/>
                </a:solidFill>
                <a:effectLst>
                  <a:glow rad="127000">
                    <a:prstClr val="black"/>
                  </a:glow>
                </a:effectLst>
                <a:latin typeface="Microsoft YaHei" pitchFamily="34" charset="-122"/>
                <a:ea typeface="Microsoft YaHei" pitchFamily="34" charset="-122"/>
              </a:rPr>
              <a:t>模擬分析</a:t>
            </a:r>
            <a:r>
              <a:rPr lang="en-US" altLang="zh-TW" sz="1600" b="1" dirty="0">
                <a:solidFill>
                  <a:schemeClr val="bg1"/>
                </a:solidFill>
                <a:effectLst>
                  <a:glow rad="127000">
                    <a:prstClr val="black"/>
                  </a:glow>
                </a:effectLst>
                <a:latin typeface="Microsoft YaHei" pitchFamily="34" charset="-122"/>
                <a:ea typeface="Microsoft YaHei" pitchFamily="34" charset="-122"/>
              </a:rPr>
              <a:t>(</a:t>
            </a:r>
            <a:r>
              <a:rPr lang="en-US" altLang="zh-TW" sz="1600" b="1" dirty="0" err="1">
                <a:solidFill>
                  <a:schemeClr val="bg1"/>
                </a:solidFill>
                <a:effectLst>
                  <a:glow rad="127000">
                    <a:prstClr val="black"/>
                  </a:glow>
                </a:effectLst>
                <a:latin typeface="Microsoft YaHei" pitchFamily="34" charset="-122"/>
                <a:ea typeface="Microsoft YaHei" pitchFamily="34" charset="-122"/>
              </a:rPr>
              <a:t>Warpage</a:t>
            </a:r>
            <a:r>
              <a:rPr lang="en-US" altLang="zh-TW" sz="1600" b="1" dirty="0">
                <a:solidFill>
                  <a:schemeClr val="bg1"/>
                </a:solidFill>
                <a:effectLst>
                  <a:glow rad="127000">
                    <a:prstClr val="black"/>
                  </a:glow>
                </a:effectLst>
                <a:latin typeface="Microsoft YaHei" pitchFamily="34" charset="-122"/>
                <a:ea typeface="Microsoft YaHei" pitchFamily="34" charset="-122"/>
              </a:rPr>
              <a:t>/Stress)</a:t>
            </a:r>
            <a:endParaRPr lang="zh-TW" altLang="en-US" sz="1600" b="1" dirty="0">
              <a:solidFill>
                <a:schemeClr val="bg1"/>
              </a:solidFill>
              <a:effectLst>
                <a:glow rad="127000">
                  <a:prstClr val="black"/>
                </a:glow>
              </a:effectLst>
              <a:latin typeface="Microsoft YaHei" pitchFamily="34" charset="-122"/>
              <a:ea typeface="Microsoft YaHei" pitchFamily="34" charset="-122"/>
            </a:endParaRPr>
          </a:p>
        </p:txBody>
      </p:sp>
      <p:sp>
        <p:nvSpPr>
          <p:cNvPr id="31" name="圓角矩形 30"/>
          <p:cNvSpPr/>
          <p:nvPr/>
        </p:nvSpPr>
        <p:spPr>
          <a:xfrm>
            <a:off x="6309338" y="3835433"/>
            <a:ext cx="2322664" cy="587694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5411" tIns="47707" rIns="95411" bIns="47707" anchor="ctr"/>
          <a:lstStyle/>
          <a:p>
            <a:pPr algn="ctr" defTabSz="1219170">
              <a:defRPr/>
            </a:pPr>
            <a:r>
              <a:rPr lang="zh-TW" altLang="en-US" b="1" dirty="0">
                <a:solidFill>
                  <a:srgbClr val="00FFFF"/>
                </a:solidFill>
                <a:effectLst>
                  <a:glow rad="127000">
                    <a:prstClr val="black"/>
                  </a:glow>
                </a:effectLst>
                <a:latin typeface="Microsoft YaHei" pitchFamily="34" charset="-122"/>
                <a:ea typeface="Microsoft YaHei" pitchFamily="34" charset="-122"/>
              </a:rPr>
              <a:t>模擬分析</a:t>
            </a:r>
            <a:r>
              <a:rPr lang="en-US" altLang="zh-TW" sz="1600" b="1" dirty="0">
                <a:solidFill>
                  <a:schemeClr val="bg1"/>
                </a:solidFill>
                <a:effectLst>
                  <a:glow rad="127000">
                    <a:prstClr val="black"/>
                  </a:glow>
                </a:effectLst>
                <a:latin typeface="Microsoft YaHei" pitchFamily="34" charset="-122"/>
                <a:ea typeface="Microsoft YaHei" pitchFamily="34" charset="-122"/>
              </a:rPr>
              <a:t>(</a:t>
            </a:r>
            <a:r>
              <a:rPr lang="en-US" altLang="zh-TW" sz="1600" b="1" dirty="0" err="1">
                <a:solidFill>
                  <a:schemeClr val="bg1"/>
                </a:solidFill>
                <a:effectLst>
                  <a:glow rad="127000">
                    <a:prstClr val="black"/>
                  </a:glow>
                </a:effectLst>
                <a:latin typeface="Microsoft YaHei" pitchFamily="34" charset="-122"/>
                <a:ea typeface="Microsoft YaHei" pitchFamily="34" charset="-122"/>
              </a:rPr>
              <a:t>Warpage</a:t>
            </a:r>
            <a:r>
              <a:rPr lang="en-US" altLang="zh-TW" sz="1600" b="1" dirty="0">
                <a:solidFill>
                  <a:schemeClr val="bg1"/>
                </a:solidFill>
                <a:effectLst>
                  <a:glow rad="127000">
                    <a:prstClr val="black"/>
                  </a:glow>
                </a:effectLst>
                <a:latin typeface="Microsoft YaHei" pitchFamily="34" charset="-122"/>
                <a:ea typeface="Microsoft YaHei" pitchFamily="34" charset="-122"/>
              </a:rPr>
              <a:t>/Stress)</a:t>
            </a:r>
            <a:endParaRPr lang="zh-TW" altLang="en-US" sz="1600" b="1" dirty="0">
              <a:solidFill>
                <a:schemeClr val="bg1"/>
              </a:solidFill>
              <a:effectLst>
                <a:glow rad="127000">
                  <a:prstClr val="black"/>
                </a:glow>
              </a:effectLst>
              <a:latin typeface="Microsoft YaHei" pitchFamily="34" charset="-122"/>
              <a:ea typeface="Microsoft YaHei" pitchFamily="34" charset="-122"/>
            </a:endParaRPr>
          </a:p>
        </p:txBody>
      </p:sp>
      <p:pic>
        <p:nvPicPr>
          <p:cNvPr id="32" name="圖片 31"/>
          <p:cNvPicPr/>
          <p:nvPr/>
        </p:nvPicPr>
        <p:blipFill>
          <a:blip r:embed="rId5"/>
          <a:stretch>
            <a:fillRect/>
          </a:stretch>
        </p:blipFill>
        <p:spPr>
          <a:xfrm>
            <a:off x="3355762" y="4740735"/>
            <a:ext cx="2310870" cy="122451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33" name="Picture 7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3458" y="4740735"/>
            <a:ext cx="2322665" cy="12245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00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" name="圖片 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5762" y="2236166"/>
            <a:ext cx="2322664" cy="12245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" name="Picture 7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3458" y="2236166"/>
            <a:ext cx="2322665" cy="12245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00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" name="圖片 3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69094" y="6212903"/>
            <a:ext cx="2238687" cy="485843"/>
          </a:xfrm>
          <a:prstGeom prst="rect">
            <a:avLst/>
          </a:prstGeom>
        </p:spPr>
      </p:pic>
      <p:sp>
        <p:nvSpPr>
          <p:cNvPr id="39" name="矩形 38"/>
          <p:cNvSpPr/>
          <p:nvPr/>
        </p:nvSpPr>
        <p:spPr>
          <a:xfrm>
            <a:off x="158393" y="914900"/>
            <a:ext cx="12024220" cy="2642532"/>
          </a:xfrm>
          <a:prstGeom prst="rect">
            <a:avLst/>
          </a:prstGeom>
          <a:solidFill>
            <a:schemeClr val="bg1"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矩形 39"/>
          <p:cNvSpPr/>
          <p:nvPr/>
        </p:nvSpPr>
        <p:spPr>
          <a:xfrm>
            <a:off x="167780" y="3632434"/>
            <a:ext cx="5664734" cy="2472532"/>
          </a:xfrm>
          <a:prstGeom prst="rect">
            <a:avLst/>
          </a:prstGeom>
          <a:noFill/>
          <a:ln>
            <a:solidFill>
              <a:srgbClr val="6464F2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22B61683-783D-C91E-EC43-AC0F396F6A4A}"/>
              </a:ext>
            </a:extLst>
          </p:cNvPr>
          <p:cNvSpPr txBox="1"/>
          <p:nvPr/>
        </p:nvSpPr>
        <p:spPr>
          <a:xfrm>
            <a:off x="3546875" y="6192469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>
                <a:solidFill>
                  <a:srgbClr val="6464F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/>
                <a:sym typeface="Times New Roman"/>
              </a:rPr>
              <a:t>縮短評估時程</a:t>
            </a:r>
          </a:p>
        </p:txBody>
      </p:sp>
    </p:spTree>
    <p:extLst>
      <p:ext uri="{BB962C8B-B14F-4D97-AF65-F5344CB8AC3E}">
        <p14:creationId xmlns:p14="http://schemas.microsoft.com/office/powerpoint/2010/main" val="3293428509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圖片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9094" y="6212903"/>
            <a:ext cx="2238687" cy="485843"/>
          </a:xfrm>
          <a:prstGeom prst="rect">
            <a:avLst/>
          </a:prstGeom>
        </p:spPr>
      </p:pic>
      <p:sp>
        <p:nvSpPr>
          <p:cNvPr id="19" name="Google Shape;640;p20">
            <a:extLst>
              <a:ext uri="{FF2B5EF4-FFF2-40B4-BE49-F238E27FC236}">
                <a16:creationId xmlns:a16="http://schemas.microsoft.com/office/drawing/2014/main" id="{E984A257-A456-7002-5E19-DAEB8782CDBD}"/>
              </a:ext>
            </a:extLst>
          </p:cNvPr>
          <p:cNvSpPr txBox="1"/>
          <p:nvPr/>
        </p:nvSpPr>
        <p:spPr>
          <a:xfrm>
            <a:off x="4098079" y="590551"/>
            <a:ext cx="3995842" cy="476566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91425" tIns="45700" rIns="91425" bIns="45700" anchor="ctr" anchorCtr="0">
            <a:noAutofit/>
          </a:bodyPr>
          <a:lstStyle/>
          <a:p>
            <a:pPr lvl="0" algn="ctr"/>
            <a:r>
              <a:rPr lang="zh-TW" altLang="en-US" sz="5600" b="1" dirty="0">
                <a:solidFill>
                  <a:schemeClr val="accent5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/>
                <a:sym typeface="Times New Roman"/>
              </a:rPr>
              <a:t>目錄</a:t>
            </a:r>
            <a:endParaRPr lang="en-US" altLang="zh-TW" sz="5600" b="1" dirty="0">
              <a:solidFill>
                <a:schemeClr val="accent5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/>
              <a:sym typeface="Times New Roman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2400" b="1" dirty="0">
                <a:solidFill>
                  <a:schemeClr val="accent5">
                    <a:lumMod val="75000"/>
                  </a:schemeClr>
                </a:solidFill>
                <a:ea typeface="Microsoft YaHei" panose="020B0503020204020204" pitchFamily="34" charset="-122"/>
                <a:cs typeface="Times New Roman"/>
                <a:sym typeface="Times New Roman"/>
              </a:rPr>
              <a:t>CONTENTS</a:t>
            </a:r>
            <a:endParaRPr sz="2400" b="1" dirty="0">
              <a:solidFill>
                <a:schemeClr val="accent5">
                  <a:lumMod val="75000"/>
                </a:schemeClr>
              </a:solidFill>
              <a:ea typeface="Microsoft YaHei" panose="020B0503020204020204" pitchFamily="34" charset="-122"/>
              <a:cs typeface="Times New Roman"/>
              <a:sym typeface="Times New Roman"/>
            </a:endParaRPr>
          </a:p>
        </p:txBody>
      </p:sp>
      <p:sp>
        <p:nvSpPr>
          <p:cNvPr id="21" name="甜甜圈 20"/>
          <p:cNvSpPr>
            <a:spLocks noChangeAspect="1"/>
          </p:cNvSpPr>
          <p:nvPr/>
        </p:nvSpPr>
        <p:spPr>
          <a:xfrm>
            <a:off x="492164" y="3605468"/>
            <a:ext cx="1620000" cy="1620000"/>
          </a:xfrm>
          <a:prstGeom prst="donut">
            <a:avLst>
              <a:gd name="adj" fmla="val 19031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2" name="Google Shape;640;p20">
            <a:extLst>
              <a:ext uri="{FF2B5EF4-FFF2-40B4-BE49-F238E27FC236}">
                <a16:creationId xmlns:a16="http://schemas.microsoft.com/office/drawing/2014/main" id="{E984A257-A456-7002-5E19-DAEB8782CDBD}"/>
              </a:ext>
            </a:extLst>
          </p:cNvPr>
          <p:cNvSpPr txBox="1"/>
          <p:nvPr/>
        </p:nvSpPr>
        <p:spPr>
          <a:xfrm>
            <a:off x="665565" y="4175237"/>
            <a:ext cx="1273198" cy="476566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5400" b="1" dirty="0">
                <a:solidFill>
                  <a:srgbClr val="DFDFDF"/>
                </a:solidFill>
                <a:ea typeface="Microsoft YaHei" panose="020B0503020204020204" pitchFamily="34" charset="-122"/>
                <a:cs typeface="Times New Roman"/>
                <a:sym typeface="Times New Roman"/>
              </a:rPr>
              <a:t>01</a:t>
            </a:r>
          </a:p>
        </p:txBody>
      </p:sp>
      <p:sp>
        <p:nvSpPr>
          <p:cNvPr id="39" name="甜甜圈 38"/>
          <p:cNvSpPr>
            <a:spLocks noChangeAspect="1"/>
          </p:cNvSpPr>
          <p:nvPr/>
        </p:nvSpPr>
        <p:spPr>
          <a:xfrm>
            <a:off x="2889082" y="3605468"/>
            <a:ext cx="1620000" cy="1620000"/>
          </a:xfrm>
          <a:prstGeom prst="donut">
            <a:avLst>
              <a:gd name="adj" fmla="val 19031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DFDFDF"/>
              </a:solidFill>
            </a:endParaRPr>
          </a:p>
        </p:txBody>
      </p:sp>
      <p:sp>
        <p:nvSpPr>
          <p:cNvPr id="40" name="Google Shape;640;p20">
            <a:extLst>
              <a:ext uri="{FF2B5EF4-FFF2-40B4-BE49-F238E27FC236}">
                <a16:creationId xmlns:a16="http://schemas.microsoft.com/office/drawing/2014/main" id="{E984A257-A456-7002-5E19-DAEB8782CDBD}"/>
              </a:ext>
            </a:extLst>
          </p:cNvPr>
          <p:cNvSpPr txBox="1"/>
          <p:nvPr/>
        </p:nvSpPr>
        <p:spPr>
          <a:xfrm>
            <a:off x="3062483" y="4175237"/>
            <a:ext cx="1273198" cy="476566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5400" b="1" dirty="0">
                <a:solidFill>
                  <a:schemeClr val="accent5">
                    <a:lumMod val="75000"/>
                  </a:schemeClr>
                </a:solidFill>
                <a:ea typeface="Microsoft YaHei" panose="020B0503020204020204" pitchFamily="34" charset="-122"/>
                <a:cs typeface="Times New Roman"/>
                <a:sym typeface="Times New Roman"/>
              </a:rPr>
              <a:t>02</a:t>
            </a:r>
          </a:p>
        </p:txBody>
      </p:sp>
      <p:sp>
        <p:nvSpPr>
          <p:cNvPr id="41" name="Google Shape;640;p20">
            <a:extLst>
              <a:ext uri="{FF2B5EF4-FFF2-40B4-BE49-F238E27FC236}">
                <a16:creationId xmlns:a16="http://schemas.microsoft.com/office/drawing/2014/main" id="{E984A257-A456-7002-5E19-DAEB8782CDBD}"/>
              </a:ext>
            </a:extLst>
          </p:cNvPr>
          <p:cNvSpPr txBox="1"/>
          <p:nvPr/>
        </p:nvSpPr>
        <p:spPr>
          <a:xfrm>
            <a:off x="2928797" y="5556954"/>
            <a:ext cx="1540570" cy="476566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91425" tIns="45700" rIns="91425" bIns="45700" anchor="ctr" anchorCtr="0">
            <a:noAutofit/>
          </a:bodyPr>
          <a:lstStyle/>
          <a:p>
            <a:pPr algn="ctr">
              <a:spcBef>
                <a:spcPts val="600"/>
              </a:spcBef>
            </a:pPr>
            <a:r>
              <a:rPr lang="zh-TW" altLang="en-US" sz="28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/>
                <a:sym typeface="Times New Roman"/>
              </a:rPr>
              <a:t>文獻回顧</a:t>
            </a:r>
            <a:endParaRPr lang="en-US" altLang="zh-TW" sz="2800" b="1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/>
              <a:sym typeface="Times New Roman"/>
            </a:endParaRPr>
          </a:p>
          <a:p>
            <a:pPr lvl="0" algn="ctr">
              <a:spcBef>
                <a:spcPts val="600"/>
              </a:spcBef>
            </a:pPr>
            <a:r>
              <a:rPr lang="en-US" altLang="zh-TW" b="1" dirty="0">
                <a:solidFill>
                  <a:srgbClr val="7D7D7D"/>
                </a:solidFill>
                <a:ea typeface="Microsoft YaHei" panose="020B0503020204020204" pitchFamily="34" charset="-122"/>
                <a:cs typeface="Times New Roman"/>
                <a:sym typeface="Times New Roman"/>
              </a:rPr>
              <a:t>Literature Review</a:t>
            </a:r>
          </a:p>
        </p:txBody>
      </p:sp>
      <p:sp>
        <p:nvSpPr>
          <p:cNvPr id="43" name="甜甜圈 42"/>
          <p:cNvSpPr>
            <a:spLocks noChangeAspect="1"/>
          </p:cNvSpPr>
          <p:nvPr/>
        </p:nvSpPr>
        <p:spPr>
          <a:xfrm>
            <a:off x="5286000" y="3605468"/>
            <a:ext cx="1620000" cy="1620000"/>
          </a:xfrm>
          <a:prstGeom prst="donut">
            <a:avLst>
              <a:gd name="adj" fmla="val 19031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DFDFDF"/>
              </a:solidFill>
            </a:endParaRPr>
          </a:p>
        </p:txBody>
      </p:sp>
      <p:sp>
        <p:nvSpPr>
          <p:cNvPr id="44" name="Google Shape;640;p20">
            <a:extLst>
              <a:ext uri="{FF2B5EF4-FFF2-40B4-BE49-F238E27FC236}">
                <a16:creationId xmlns:a16="http://schemas.microsoft.com/office/drawing/2014/main" id="{E984A257-A456-7002-5E19-DAEB8782CDBD}"/>
              </a:ext>
            </a:extLst>
          </p:cNvPr>
          <p:cNvSpPr txBox="1"/>
          <p:nvPr/>
        </p:nvSpPr>
        <p:spPr>
          <a:xfrm>
            <a:off x="5459401" y="4175237"/>
            <a:ext cx="1273198" cy="476566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5400" b="1" dirty="0">
                <a:solidFill>
                  <a:srgbClr val="DFDFDF"/>
                </a:solidFill>
                <a:ea typeface="Microsoft YaHei" panose="020B0503020204020204" pitchFamily="34" charset="-122"/>
                <a:cs typeface="Times New Roman"/>
                <a:sym typeface="Times New Roman"/>
              </a:rPr>
              <a:t>03</a:t>
            </a:r>
          </a:p>
        </p:txBody>
      </p:sp>
      <p:sp>
        <p:nvSpPr>
          <p:cNvPr id="47" name="甜甜圈 46"/>
          <p:cNvSpPr>
            <a:spLocks noChangeAspect="1"/>
          </p:cNvSpPr>
          <p:nvPr/>
        </p:nvSpPr>
        <p:spPr>
          <a:xfrm>
            <a:off x="7682918" y="3605468"/>
            <a:ext cx="1620000" cy="1620000"/>
          </a:xfrm>
          <a:prstGeom prst="donut">
            <a:avLst>
              <a:gd name="adj" fmla="val 19031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DFDFDF"/>
              </a:solidFill>
            </a:endParaRPr>
          </a:p>
        </p:txBody>
      </p:sp>
      <p:sp>
        <p:nvSpPr>
          <p:cNvPr id="48" name="Google Shape;640;p20">
            <a:extLst>
              <a:ext uri="{FF2B5EF4-FFF2-40B4-BE49-F238E27FC236}">
                <a16:creationId xmlns:a16="http://schemas.microsoft.com/office/drawing/2014/main" id="{E984A257-A456-7002-5E19-DAEB8782CDBD}"/>
              </a:ext>
            </a:extLst>
          </p:cNvPr>
          <p:cNvSpPr txBox="1"/>
          <p:nvPr/>
        </p:nvSpPr>
        <p:spPr>
          <a:xfrm>
            <a:off x="7856319" y="4175237"/>
            <a:ext cx="1273198" cy="476566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5400" b="1" dirty="0">
                <a:solidFill>
                  <a:srgbClr val="DFDFDF"/>
                </a:solidFill>
                <a:ea typeface="Microsoft YaHei" panose="020B0503020204020204" pitchFamily="34" charset="-122"/>
                <a:cs typeface="Times New Roman"/>
                <a:sym typeface="Times New Roman"/>
              </a:rPr>
              <a:t>04</a:t>
            </a:r>
          </a:p>
        </p:txBody>
      </p:sp>
      <p:sp>
        <p:nvSpPr>
          <p:cNvPr id="55" name="甜甜圈 54"/>
          <p:cNvSpPr>
            <a:spLocks noChangeAspect="1"/>
          </p:cNvSpPr>
          <p:nvPr/>
        </p:nvSpPr>
        <p:spPr>
          <a:xfrm>
            <a:off x="10079836" y="3605468"/>
            <a:ext cx="1620000" cy="1620000"/>
          </a:xfrm>
          <a:prstGeom prst="donut">
            <a:avLst>
              <a:gd name="adj" fmla="val 19031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DFDFDF"/>
              </a:solidFill>
            </a:endParaRPr>
          </a:p>
        </p:txBody>
      </p:sp>
      <p:sp>
        <p:nvSpPr>
          <p:cNvPr id="56" name="Google Shape;640;p20">
            <a:extLst>
              <a:ext uri="{FF2B5EF4-FFF2-40B4-BE49-F238E27FC236}">
                <a16:creationId xmlns:a16="http://schemas.microsoft.com/office/drawing/2014/main" id="{E984A257-A456-7002-5E19-DAEB8782CDBD}"/>
              </a:ext>
            </a:extLst>
          </p:cNvPr>
          <p:cNvSpPr txBox="1"/>
          <p:nvPr/>
        </p:nvSpPr>
        <p:spPr>
          <a:xfrm>
            <a:off x="10253237" y="4175237"/>
            <a:ext cx="1273198" cy="476566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5400" b="1" dirty="0">
                <a:solidFill>
                  <a:srgbClr val="DFDFDF"/>
                </a:solidFill>
                <a:ea typeface="Microsoft YaHei" panose="020B0503020204020204" pitchFamily="34" charset="-122"/>
                <a:cs typeface="Times New Roman"/>
                <a:sym typeface="Times New Roman"/>
              </a:rPr>
              <a:t>05</a:t>
            </a:r>
          </a:p>
        </p:txBody>
      </p:sp>
      <p:sp>
        <p:nvSpPr>
          <p:cNvPr id="20" name="Google Shape;640;p20">
            <a:extLst>
              <a:ext uri="{FF2B5EF4-FFF2-40B4-BE49-F238E27FC236}">
                <a16:creationId xmlns:a16="http://schemas.microsoft.com/office/drawing/2014/main" id="{E984A257-A456-7002-5E19-DAEB8782CDBD}"/>
              </a:ext>
            </a:extLst>
          </p:cNvPr>
          <p:cNvSpPr txBox="1"/>
          <p:nvPr/>
        </p:nvSpPr>
        <p:spPr>
          <a:xfrm>
            <a:off x="5325715" y="5556954"/>
            <a:ext cx="1540570" cy="476566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zh-TW" altLang="en-US" sz="2800" b="1" dirty="0" smtClean="0">
                <a:solidFill>
                  <a:srgbClr val="E0E0E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/>
                <a:sym typeface="Times New Roman"/>
              </a:rPr>
              <a:t>實驗設計</a:t>
            </a:r>
            <a:endParaRPr lang="en-US" altLang="zh-TW" sz="2800" b="1" dirty="0">
              <a:solidFill>
                <a:srgbClr val="E0E0E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/>
              <a:sym typeface="Times New Roman"/>
            </a:endParaRPr>
          </a:p>
          <a:p>
            <a:pPr marL="0" marR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altLang="zh-TW" b="1" dirty="0">
                <a:solidFill>
                  <a:srgbClr val="E0E0E0"/>
                </a:solidFill>
                <a:ea typeface="Microsoft YaHei" panose="020B0503020204020204" pitchFamily="34" charset="-122"/>
                <a:cs typeface="Times New Roman"/>
                <a:sym typeface="Times New Roman"/>
              </a:rPr>
              <a:t>EXPERIMENT</a:t>
            </a:r>
            <a:endParaRPr sz="1600" b="1" dirty="0">
              <a:solidFill>
                <a:srgbClr val="E0E0E0"/>
              </a:solidFill>
              <a:ea typeface="Microsoft YaHei" panose="020B0503020204020204" pitchFamily="34" charset="-122"/>
              <a:cs typeface="Times New Roman"/>
              <a:sym typeface="Times New Roman"/>
            </a:endParaRPr>
          </a:p>
        </p:txBody>
      </p:sp>
      <p:sp>
        <p:nvSpPr>
          <p:cNvPr id="23" name="Google Shape;640;p20">
            <a:extLst>
              <a:ext uri="{FF2B5EF4-FFF2-40B4-BE49-F238E27FC236}">
                <a16:creationId xmlns:a16="http://schemas.microsoft.com/office/drawing/2014/main" id="{E984A257-A456-7002-5E19-DAEB8782CDBD}"/>
              </a:ext>
            </a:extLst>
          </p:cNvPr>
          <p:cNvSpPr txBox="1"/>
          <p:nvPr/>
        </p:nvSpPr>
        <p:spPr>
          <a:xfrm>
            <a:off x="7722633" y="5556954"/>
            <a:ext cx="1540570" cy="476566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zh-TW" altLang="en-US" sz="2800" b="1" dirty="0" smtClean="0">
                <a:solidFill>
                  <a:srgbClr val="E0E0E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/>
                <a:sym typeface="Times New Roman"/>
              </a:rPr>
              <a:t>實驗結果</a:t>
            </a:r>
            <a:endParaRPr lang="en-US" altLang="zh-TW" sz="2800" b="1" dirty="0">
              <a:solidFill>
                <a:srgbClr val="E0E0E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/>
              <a:sym typeface="Times New Roman"/>
            </a:endParaRPr>
          </a:p>
          <a:p>
            <a:pPr marL="0" marR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altLang="zh-TW" b="1" dirty="0">
                <a:solidFill>
                  <a:srgbClr val="E0E0E0"/>
                </a:solidFill>
                <a:ea typeface="Microsoft YaHei" panose="020B0503020204020204" pitchFamily="34" charset="-122"/>
                <a:cs typeface="Times New Roman"/>
                <a:sym typeface="Times New Roman"/>
              </a:rPr>
              <a:t>RESULT</a:t>
            </a:r>
            <a:r>
              <a:rPr lang="zh-TW" altLang="en-US" b="1" dirty="0">
                <a:solidFill>
                  <a:srgbClr val="E0E0E0"/>
                </a:solidFill>
                <a:ea typeface="Microsoft YaHei" panose="020B0503020204020204" pitchFamily="34" charset="-122"/>
                <a:cs typeface="Times New Roman"/>
                <a:sym typeface="Times New Roman"/>
              </a:rPr>
              <a:t> </a:t>
            </a:r>
            <a:r>
              <a:rPr lang="en-US" altLang="zh-TW" b="1" dirty="0">
                <a:solidFill>
                  <a:srgbClr val="E0E0E0"/>
                </a:solidFill>
                <a:ea typeface="Microsoft YaHei" panose="020B0503020204020204" pitchFamily="34" charset="-122"/>
                <a:cs typeface="Times New Roman"/>
                <a:sym typeface="Times New Roman"/>
              </a:rPr>
              <a:t>&amp;</a:t>
            </a:r>
            <a:r>
              <a:rPr lang="zh-TW" altLang="en-US" b="1" dirty="0">
                <a:solidFill>
                  <a:srgbClr val="E0E0E0"/>
                </a:solidFill>
                <a:ea typeface="Microsoft YaHei" panose="020B0503020204020204" pitchFamily="34" charset="-122"/>
                <a:cs typeface="Times New Roman"/>
                <a:sym typeface="Times New Roman"/>
              </a:rPr>
              <a:t> </a:t>
            </a:r>
            <a:r>
              <a:rPr lang="en-US" altLang="zh-TW" b="1" dirty="0">
                <a:solidFill>
                  <a:srgbClr val="E0E0E0"/>
                </a:solidFill>
                <a:ea typeface="Microsoft YaHei" panose="020B0503020204020204" pitchFamily="34" charset="-122"/>
                <a:cs typeface="Times New Roman"/>
                <a:sym typeface="Times New Roman"/>
              </a:rPr>
              <a:t>DISCUSSION</a:t>
            </a:r>
            <a:endParaRPr sz="1600" b="1" dirty="0">
              <a:solidFill>
                <a:srgbClr val="E0E0E0"/>
              </a:solidFill>
              <a:ea typeface="Microsoft YaHei" panose="020B0503020204020204" pitchFamily="34" charset="-122"/>
              <a:cs typeface="Times New Roman"/>
              <a:sym typeface="Times New Roman"/>
            </a:endParaRPr>
          </a:p>
        </p:txBody>
      </p:sp>
      <p:sp>
        <p:nvSpPr>
          <p:cNvPr id="24" name="Google Shape;640;p20">
            <a:extLst>
              <a:ext uri="{FF2B5EF4-FFF2-40B4-BE49-F238E27FC236}">
                <a16:creationId xmlns:a16="http://schemas.microsoft.com/office/drawing/2014/main" id="{E984A257-A456-7002-5E19-DAEB8782CDBD}"/>
              </a:ext>
            </a:extLst>
          </p:cNvPr>
          <p:cNvSpPr txBox="1"/>
          <p:nvPr/>
        </p:nvSpPr>
        <p:spPr>
          <a:xfrm>
            <a:off x="10119551" y="5556954"/>
            <a:ext cx="1540570" cy="476566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zh-TW" altLang="en-US" sz="2800" b="1" dirty="0">
                <a:solidFill>
                  <a:srgbClr val="E0E0E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/>
                <a:sym typeface="Times New Roman"/>
              </a:rPr>
              <a:t>結論</a:t>
            </a:r>
            <a:endParaRPr lang="en-US" altLang="zh-TW" sz="2800" b="1" dirty="0">
              <a:solidFill>
                <a:srgbClr val="E0E0E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/>
              <a:sym typeface="Times New Roman"/>
            </a:endParaRPr>
          </a:p>
          <a:p>
            <a:pPr marL="0" marR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altLang="zh-TW" b="1" dirty="0">
                <a:solidFill>
                  <a:srgbClr val="E0E0E0"/>
                </a:solidFill>
                <a:ea typeface="Microsoft YaHei" panose="020B0503020204020204" pitchFamily="34" charset="-122"/>
                <a:cs typeface="Times New Roman"/>
                <a:sym typeface="Times New Roman"/>
              </a:rPr>
              <a:t>CONCLUSION</a:t>
            </a:r>
            <a:endParaRPr sz="1600" b="1" dirty="0">
              <a:solidFill>
                <a:srgbClr val="E0E0E0"/>
              </a:solidFill>
              <a:ea typeface="Microsoft YaHei" panose="020B0503020204020204" pitchFamily="34" charset="-122"/>
              <a:cs typeface="Times New Roman"/>
              <a:sym typeface="Times New Roman"/>
            </a:endParaRPr>
          </a:p>
        </p:txBody>
      </p:sp>
      <p:sp>
        <p:nvSpPr>
          <p:cNvPr id="26" name="Google Shape;640;p20">
            <a:extLst>
              <a:ext uri="{FF2B5EF4-FFF2-40B4-BE49-F238E27FC236}">
                <a16:creationId xmlns:a16="http://schemas.microsoft.com/office/drawing/2014/main" id="{E984A257-A456-7002-5E19-DAEB8782CDBD}"/>
              </a:ext>
            </a:extLst>
          </p:cNvPr>
          <p:cNvSpPr txBox="1"/>
          <p:nvPr/>
        </p:nvSpPr>
        <p:spPr>
          <a:xfrm>
            <a:off x="531879" y="5556954"/>
            <a:ext cx="1540570" cy="476566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zh-TW" altLang="en-US" sz="2800" b="1" dirty="0">
                <a:solidFill>
                  <a:srgbClr val="DFDFD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/>
                <a:sym typeface="Times New Roman"/>
              </a:rPr>
              <a:t>簡介</a:t>
            </a:r>
            <a:endParaRPr lang="en-US" altLang="zh-TW" sz="2800" b="1" dirty="0">
              <a:solidFill>
                <a:srgbClr val="DFDFDF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/>
              <a:sym typeface="Times New Roman"/>
            </a:endParaRPr>
          </a:p>
          <a:p>
            <a:pPr marL="0" marR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altLang="zh-TW" b="1" dirty="0">
                <a:solidFill>
                  <a:srgbClr val="DFDFDF"/>
                </a:solidFill>
                <a:ea typeface="Microsoft YaHei" panose="020B0503020204020204" pitchFamily="34" charset="-122"/>
                <a:cs typeface="Times New Roman"/>
                <a:sym typeface="Times New Roman"/>
              </a:rPr>
              <a:t>INTRODUCTION</a:t>
            </a:r>
            <a:endParaRPr sz="1600" b="1" dirty="0">
              <a:solidFill>
                <a:srgbClr val="DFDFDF"/>
              </a:solidFill>
              <a:ea typeface="Microsoft YaHei" panose="020B0503020204020204" pitchFamily="34" charset="-122"/>
              <a:cs typeface="Times New Roman"/>
              <a:sym typeface="Times New Roman"/>
            </a:endParaRPr>
          </a:p>
        </p:txBody>
      </p:sp>
      <p:sp>
        <p:nvSpPr>
          <p:cNvPr id="25" name="拱形 24"/>
          <p:cNvSpPr/>
          <p:nvPr/>
        </p:nvSpPr>
        <p:spPr>
          <a:xfrm rot="10800000">
            <a:off x="3117993" y="-2922155"/>
            <a:ext cx="5956013" cy="5844310"/>
          </a:xfrm>
          <a:prstGeom prst="blockArc">
            <a:avLst>
              <a:gd name="adj1" fmla="val 10782419"/>
              <a:gd name="adj2" fmla="val 33998"/>
              <a:gd name="adj3" fmla="val 19936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4867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圖片 3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9094" y="6212903"/>
            <a:ext cx="2238687" cy="485843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22B61683-783D-C91E-EC43-AC0F396F6A4A}"/>
              </a:ext>
            </a:extLst>
          </p:cNvPr>
          <p:cNvSpPr txBox="1"/>
          <p:nvPr/>
        </p:nvSpPr>
        <p:spPr>
          <a:xfrm>
            <a:off x="314840" y="203049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000" b="1" dirty="0" smtClean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/>
                <a:sym typeface="Times New Roman"/>
              </a:rPr>
              <a:t>文獻回顧</a:t>
            </a:r>
            <a:endParaRPr lang="zh-TW" altLang="en-US" sz="4000" dirty="0"/>
          </a:p>
        </p:txBody>
      </p:sp>
      <p:cxnSp>
        <p:nvCxnSpPr>
          <p:cNvPr id="58" name="直線接點 57">
            <a:extLst>
              <a:ext uri="{FF2B5EF4-FFF2-40B4-BE49-F238E27FC236}">
                <a16:creationId xmlns:a16="http://schemas.microsoft.com/office/drawing/2014/main" id="{DE358877-65D7-40E2-8B32-6D1A7939AF09}"/>
              </a:ext>
            </a:extLst>
          </p:cNvPr>
          <p:cNvCxnSpPr>
            <a:cxnSpLocks/>
          </p:cNvCxnSpPr>
          <p:nvPr/>
        </p:nvCxnSpPr>
        <p:spPr>
          <a:xfrm flipV="1">
            <a:off x="6794251" y="2285894"/>
            <a:ext cx="837643" cy="117623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文字方塊 59"/>
          <p:cNvSpPr txBox="1"/>
          <p:nvPr/>
        </p:nvSpPr>
        <p:spPr>
          <a:xfrm>
            <a:off x="2816099" y="1946413"/>
            <a:ext cx="50331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 smtClean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RF </a:t>
            </a:r>
            <a:r>
              <a:rPr lang="zh-TW" altLang="en-US" sz="24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與 </a:t>
            </a:r>
            <a:r>
              <a:rPr lang="en-US" altLang="zh-TW" sz="2400" b="1" dirty="0" smtClean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XGB</a:t>
            </a:r>
            <a:r>
              <a:rPr lang="zh-TW" altLang="en-US" sz="2400" b="1" dirty="0" smtClean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在</a:t>
            </a:r>
            <a:r>
              <a:rPr lang="zh-TW" altLang="en-US" sz="24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翹</a:t>
            </a:r>
            <a:r>
              <a:rPr lang="zh-TW" altLang="en-US" sz="2400" b="1" dirty="0" smtClean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曲</a:t>
            </a:r>
            <a:r>
              <a:rPr lang="zh-TW" altLang="en-US" sz="24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預測</a:t>
            </a:r>
            <a:r>
              <a:rPr lang="zh-TW" altLang="en-US" sz="2400" b="1" dirty="0" smtClean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中展現準確性</a:t>
            </a:r>
            <a:endParaRPr lang="zh-TW" altLang="en-US" sz="2400" b="1" dirty="0">
              <a:solidFill>
                <a:srgbClr val="00206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1" name="文字方塊 60"/>
          <p:cNvSpPr txBox="1"/>
          <p:nvPr/>
        </p:nvSpPr>
        <p:spPr>
          <a:xfrm>
            <a:off x="2822402" y="3788325"/>
            <a:ext cx="62215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b="1">
                <a:solidFill>
                  <a:srgbClr val="646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en-US" altLang="zh-TW" sz="2400" dirty="0">
                <a:solidFill>
                  <a:srgbClr val="002060"/>
                </a:solidFill>
                <a:effectLst/>
              </a:rPr>
              <a:t>ANN </a:t>
            </a:r>
            <a:r>
              <a:rPr lang="zh-TW" altLang="en-US" sz="2400" dirty="0">
                <a:solidFill>
                  <a:srgbClr val="002060"/>
                </a:solidFill>
                <a:effectLst/>
              </a:rPr>
              <a:t>混合建</a:t>
            </a:r>
            <a:r>
              <a:rPr lang="zh-TW" altLang="en-US" sz="2400" dirty="0" smtClean="0">
                <a:solidFill>
                  <a:srgbClr val="002060"/>
                </a:solidFill>
                <a:effectLst/>
              </a:rPr>
              <a:t>模縮短</a:t>
            </a:r>
            <a:r>
              <a:rPr lang="zh-TW" altLang="en-US" sz="2400" dirty="0">
                <a:solidFill>
                  <a:srgbClr val="002060"/>
                </a:solidFill>
                <a:effectLst/>
              </a:rPr>
              <a:t>開發周期，提升計算效能</a:t>
            </a:r>
          </a:p>
        </p:txBody>
      </p:sp>
      <p:sp>
        <p:nvSpPr>
          <p:cNvPr id="62" name="文字方塊 61"/>
          <p:cNvSpPr txBox="1"/>
          <p:nvPr/>
        </p:nvSpPr>
        <p:spPr>
          <a:xfrm>
            <a:off x="2822402" y="2867369"/>
            <a:ext cx="97754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2400" b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en-US" altLang="zh-TW" dirty="0" smtClean="0">
                <a:effectLst/>
              </a:rPr>
              <a:t>CNN </a:t>
            </a:r>
            <a:r>
              <a:rPr lang="zh-TW" altLang="en-US" dirty="0" smtClean="0">
                <a:effectLst/>
              </a:rPr>
              <a:t>從 </a:t>
            </a:r>
            <a:r>
              <a:rPr lang="en-US" altLang="zh-TW" dirty="0">
                <a:effectLst/>
              </a:rPr>
              <a:t>FEM </a:t>
            </a:r>
            <a:r>
              <a:rPr lang="zh-TW" altLang="en-US" dirty="0" smtClean="0">
                <a:effectLst/>
              </a:rPr>
              <a:t>生成的數據中捕捉</a:t>
            </a:r>
            <a:r>
              <a:rPr lang="zh-TW" altLang="en-US" dirty="0">
                <a:effectLst/>
              </a:rPr>
              <a:t>設計參數與翹曲行為</a:t>
            </a:r>
            <a:r>
              <a:rPr lang="zh-TW" altLang="en-US" dirty="0" smtClean="0">
                <a:effectLst/>
              </a:rPr>
              <a:t>間的</a:t>
            </a:r>
            <a:r>
              <a:rPr lang="zh-TW" altLang="en-US" dirty="0">
                <a:effectLst/>
              </a:rPr>
              <a:t>非線性關係</a:t>
            </a:r>
          </a:p>
        </p:txBody>
      </p:sp>
      <p:sp>
        <p:nvSpPr>
          <p:cNvPr id="63" name="文字方塊 62"/>
          <p:cNvSpPr txBox="1"/>
          <p:nvPr/>
        </p:nvSpPr>
        <p:spPr>
          <a:xfrm>
            <a:off x="2822402" y="4709282"/>
            <a:ext cx="5809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2400" b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en-US" altLang="zh-TW" dirty="0">
                <a:effectLst/>
              </a:rPr>
              <a:t>AI </a:t>
            </a:r>
            <a:r>
              <a:rPr lang="zh-TW" altLang="en-US" dirty="0">
                <a:effectLst/>
              </a:rPr>
              <a:t>在翹曲預測中展現高度適應性與實用性</a:t>
            </a:r>
          </a:p>
        </p:txBody>
      </p:sp>
      <p:sp>
        <p:nvSpPr>
          <p:cNvPr id="22" name="六边形 18">
            <a:extLst>
              <a:ext uri="{FF2B5EF4-FFF2-40B4-BE49-F238E27FC236}">
                <a16:creationId xmlns:a16="http://schemas.microsoft.com/office/drawing/2014/main" id="{889D522C-6415-45C6-AD43-791BB4D6D30A}"/>
              </a:ext>
            </a:extLst>
          </p:cNvPr>
          <p:cNvSpPr/>
          <p:nvPr/>
        </p:nvSpPr>
        <p:spPr>
          <a:xfrm rot="16200000">
            <a:off x="1154015" y="1728858"/>
            <a:ext cx="1523765" cy="1434131"/>
          </a:xfrm>
          <a:prstGeom prst="hexagon">
            <a:avLst/>
          </a:prstGeom>
          <a:solidFill>
            <a:srgbClr val="FFC000"/>
          </a:solidFill>
          <a:ln w="15875"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</p:txBody>
      </p:sp>
      <p:sp>
        <p:nvSpPr>
          <p:cNvPr id="23" name="六边形 20">
            <a:extLst>
              <a:ext uri="{FF2B5EF4-FFF2-40B4-BE49-F238E27FC236}">
                <a16:creationId xmlns:a16="http://schemas.microsoft.com/office/drawing/2014/main" id="{FE2FFC2A-07C0-4466-A0FA-F7E371041821}"/>
              </a:ext>
            </a:extLst>
          </p:cNvPr>
          <p:cNvSpPr/>
          <p:nvPr/>
        </p:nvSpPr>
        <p:spPr>
          <a:xfrm rot="16200000">
            <a:off x="379901" y="2997635"/>
            <a:ext cx="1523765" cy="1434131"/>
          </a:xfrm>
          <a:prstGeom prst="hexagon">
            <a:avLst/>
          </a:prstGeom>
          <a:solidFill>
            <a:srgbClr val="4472C4"/>
          </a:solidFill>
          <a:ln w="15875"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prstClr val="white"/>
              </a:solidFill>
              <a:latin typeface="微软雅黑"/>
              <a:ea typeface="微软雅黑"/>
              <a:cs typeface="+mn-ea"/>
              <a:sym typeface="+mn-lt"/>
            </a:endParaRPr>
          </a:p>
        </p:txBody>
      </p:sp>
      <p:sp>
        <p:nvSpPr>
          <p:cNvPr id="24" name="六边形 22">
            <a:extLst>
              <a:ext uri="{FF2B5EF4-FFF2-40B4-BE49-F238E27FC236}">
                <a16:creationId xmlns:a16="http://schemas.microsoft.com/office/drawing/2014/main" id="{C40352D9-B2C4-4E96-BC25-26A98096FB0A}"/>
              </a:ext>
            </a:extLst>
          </p:cNvPr>
          <p:cNvSpPr/>
          <p:nvPr/>
        </p:nvSpPr>
        <p:spPr>
          <a:xfrm rot="16200000">
            <a:off x="1144769" y="4258867"/>
            <a:ext cx="1523765" cy="1434131"/>
          </a:xfrm>
          <a:prstGeom prst="hexagon">
            <a:avLst/>
          </a:prstGeom>
          <a:solidFill>
            <a:srgbClr val="00CC00"/>
          </a:solidFill>
          <a:ln w="15875"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prstClr val="white"/>
              </a:solidFill>
              <a:latin typeface="微软雅黑"/>
              <a:ea typeface="微软雅黑"/>
              <a:cs typeface="+mn-ea"/>
              <a:sym typeface="+mn-lt"/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48B33925-3959-4083-99C7-0772420CD0C5}"/>
              </a:ext>
            </a:extLst>
          </p:cNvPr>
          <p:cNvSpPr/>
          <p:nvPr/>
        </p:nvSpPr>
        <p:spPr>
          <a:xfrm>
            <a:off x="121471" y="2969393"/>
            <a:ext cx="336520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219170"/>
            <a:r>
              <a:rPr lang="en-US" altLang="zh-TW" sz="3200" b="1" spc="-40" dirty="0" smtClean="0">
                <a:solidFill>
                  <a:prstClr val="white"/>
                </a:solidFill>
                <a:effectLst>
                  <a:glow rad="127000">
                    <a:prstClr val="black"/>
                  </a:glo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AI</a:t>
            </a:r>
            <a:endParaRPr lang="en-US" altLang="zh-TW" sz="3200" b="1" spc="-40" dirty="0">
              <a:solidFill>
                <a:prstClr val="white"/>
              </a:solidFill>
              <a:effectLst>
                <a:glow rad="127000">
                  <a:prstClr val="black"/>
                </a:glow>
              </a:effectLs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 defTabSz="1219170"/>
            <a:r>
              <a:rPr lang="zh-TW" altLang="en-US" sz="3200" b="1" spc="-40" dirty="0" smtClean="0">
                <a:solidFill>
                  <a:prstClr val="white"/>
                </a:solidFill>
                <a:effectLst>
                  <a:glow rad="127000">
                    <a:prstClr val="black"/>
                  </a:glo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預測翹曲</a:t>
            </a:r>
            <a:endParaRPr lang="en-US" altLang="zh-TW" sz="3200" b="1" spc="-40" dirty="0">
              <a:solidFill>
                <a:prstClr val="white"/>
              </a:solidFill>
              <a:effectLst>
                <a:glow rad="127000">
                  <a:prstClr val="black"/>
                </a:glow>
              </a:effectLs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84" name="Graphic 35">
            <a:extLst>
              <a:ext uri="{FF2B5EF4-FFF2-40B4-BE49-F238E27FC236}">
                <a16:creationId xmlns:a16="http://schemas.microsoft.com/office/drawing/2014/main" id="{C9EAF05C-483B-44D1-AC9A-382253E65A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477841" y="4546203"/>
            <a:ext cx="938187" cy="859458"/>
          </a:xfrm>
          <a:prstGeom prst="rect">
            <a:avLst/>
          </a:prstGeom>
        </p:spPr>
      </p:pic>
      <p:grpSp>
        <p:nvGrpSpPr>
          <p:cNvPr id="87" name="群組 86"/>
          <p:cNvGrpSpPr/>
          <p:nvPr/>
        </p:nvGrpSpPr>
        <p:grpSpPr>
          <a:xfrm>
            <a:off x="1527664" y="2056864"/>
            <a:ext cx="712293" cy="701589"/>
            <a:chOff x="15663670" y="2282629"/>
            <a:chExt cx="712293" cy="701589"/>
          </a:xfrm>
        </p:grpSpPr>
        <p:grpSp>
          <p:nvGrpSpPr>
            <p:cNvPr id="88" name="群組 87"/>
            <p:cNvGrpSpPr/>
            <p:nvPr/>
          </p:nvGrpSpPr>
          <p:grpSpPr>
            <a:xfrm rot="978801">
              <a:off x="15663670" y="2282629"/>
              <a:ext cx="712293" cy="701589"/>
              <a:chOff x="361903" y="2073277"/>
              <a:chExt cx="558727" cy="525463"/>
            </a:xfrm>
            <a:solidFill>
              <a:schemeClr val="bg1"/>
            </a:solidFill>
          </p:grpSpPr>
          <p:sp>
            <p:nvSpPr>
              <p:cNvPr id="107" name="Freeform 51"/>
              <p:cNvSpPr>
                <a:spLocks noEditPoints="1"/>
              </p:cNvSpPr>
              <p:nvPr/>
            </p:nvSpPr>
            <p:spPr bwMode="auto">
              <a:xfrm>
                <a:off x="655552" y="2073277"/>
                <a:ext cx="265078" cy="247650"/>
              </a:xfrm>
              <a:custGeom>
                <a:avLst/>
                <a:gdLst>
                  <a:gd name="T0" fmla="*/ 90 w 91"/>
                  <a:gd name="T1" fmla="*/ 85 h 85"/>
                  <a:gd name="T2" fmla="*/ 67 w 91"/>
                  <a:gd name="T3" fmla="*/ 85 h 85"/>
                  <a:gd name="T4" fmla="*/ 67 w 91"/>
                  <a:gd name="T5" fmla="*/ 85 h 85"/>
                  <a:gd name="T6" fmla="*/ 1 w 91"/>
                  <a:gd name="T7" fmla="*/ 24 h 85"/>
                  <a:gd name="T8" fmla="*/ 0 w 91"/>
                  <a:gd name="T9" fmla="*/ 24 h 85"/>
                  <a:gd name="T10" fmla="*/ 0 w 91"/>
                  <a:gd name="T11" fmla="*/ 1 h 85"/>
                  <a:gd name="T12" fmla="*/ 1 w 91"/>
                  <a:gd name="T13" fmla="*/ 0 h 85"/>
                  <a:gd name="T14" fmla="*/ 91 w 91"/>
                  <a:gd name="T15" fmla="*/ 85 h 85"/>
                  <a:gd name="T16" fmla="*/ 90 w 91"/>
                  <a:gd name="T17" fmla="*/ 85 h 85"/>
                  <a:gd name="T18" fmla="*/ 90 w 91"/>
                  <a:gd name="T19" fmla="*/ 85 h 85"/>
                  <a:gd name="T20" fmla="*/ 68 w 91"/>
                  <a:gd name="T21" fmla="*/ 84 h 85"/>
                  <a:gd name="T22" fmla="*/ 90 w 91"/>
                  <a:gd name="T23" fmla="*/ 84 h 85"/>
                  <a:gd name="T24" fmla="*/ 1 w 91"/>
                  <a:gd name="T25" fmla="*/ 1 h 85"/>
                  <a:gd name="T26" fmla="*/ 1 w 91"/>
                  <a:gd name="T27" fmla="*/ 23 h 85"/>
                  <a:gd name="T28" fmla="*/ 46 w 91"/>
                  <a:gd name="T29" fmla="*/ 41 h 85"/>
                  <a:gd name="T30" fmla="*/ 68 w 91"/>
                  <a:gd name="T31" fmla="*/ 84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91" h="85">
                    <a:moveTo>
                      <a:pt x="90" y="85"/>
                    </a:moveTo>
                    <a:cubicBezTo>
                      <a:pt x="67" y="85"/>
                      <a:pt x="67" y="85"/>
                      <a:pt x="67" y="85"/>
                    </a:cubicBezTo>
                    <a:cubicBezTo>
                      <a:pt x="67" y="85"/>
                      <a:pt x="67" y="85"/>
                      <a:pt x="67" y="85"/>
                    </a:cubicBezTo>
                    <a:cubicBezTo>
                      <a:pt x="64" y="51"/>
                      <a:pt x="35" y="24"/>
                      <a:pt x="1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0"/>
                      <a:pt x="1" y="0"/>
                    </a:cubicBezTo>
                    <a:cubicBezTo>
                      <a:pt x="48" y="0"/>
                      <a:pt x="88" y="37"/>
                      <a:pt x="91" y="85"/>
                    </a:cubicBezTo>
                    <a:cubicBezTo>
                      <a:pt x="91" y="85"/>
                      <a:pt x="91" y="85"/>
                      <a:pt x="90" y="85"/>
                    </a:cubicBezTo>
                    <a:cubicBezTo>
                      <a:pt x="90" y="85"/>
                      <a:pt x="90" y="85"/>
                      <a:pt x="90" y="85"/>
                    </a:cubicBezTo>
                    <a:close/>
                    <a:moveTo>
                      <a:pt x="68" y="84"/>
                    </a:moveTo>
                    <a:cubicBezTo>
                      <a:pt x="90" y="84"/>
                      <a:pt x="90" y="84"/>
                      <a:pt x="90" y="84"/>
                    </a:cubicBezTo>
                    <a:cubicBezTo>
                      <a:pt x="86" y="38"/>
                      <a:pt x="48" y="2"/>
                      <a:pt x="1" y="1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18" y="23"/>
                      <a:pt x="34" y="30"/>
                      <a:pt x="46" y="41"/>
                    </a:cubicBezTo>
                    <a:cubicBezTo>
                      <a:pt x="59" y="52"/>
                      <a:pt x="66" y="68"/>
                      <a:pt x="68" y="84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itchFamily="34" charset="0"/>
                  <a:ea typeface="Microsoft YaHei" pitchFamily="34" charset="-122"/>
                  <a:cs typeface="+mn-cs"/>
                </a:endParaRPr>
              </a:p>
            </p:txBody>
          </p:sp>
          <p:sp>
            <p:nvSpPr>
              <p:cNvPr id="108" name="Freeform 52"/>
              <p:cNvSpPr>
                <a:spLocks/>
              </p:cNvSpPr>
              <p:nvPr/>
            </p:nvSpPr>
            <p:spPr bwMode="auto">
              <a:xfrm>
                <a:off x="361903" y="2278064"/>
                <a:ext cx="293649" cy="320675"/>
              </a:xfrm>
              <a:custGeom>
                <a:avLst/>
                <a:gdLst>
                  <a:gd name="T0" fmla="*/ 101 w 101"/>
                  <a:gd name="T1" fmla="*/ 87 h 110"/>
                  <a:gd name="T2" fmla="*/ 35 w 101"/>
                  <a:gd name="T3" fmla="*/ 25 h 110"/>
                  <a:gd name="T4" fmla="*/ 49 w 101"/>
                  <a:gd name="T5" fmla="*/ 25 h 110"/>
                  <a:gd name="T6" fmla="*/ 25 w 101"/>
                  <a:gd name="T7" fmla="*/ 0 h 110"/>
                  <a:gd name="T8" fmla="*/ 0 w 101"/>
                  <a:gd name="T9" fmla="*/ 25 h 110"/>
                  <a:gd name="T10" fmla="*/ 12 w 101"/>
                  <a:gd name="T11" fmla="*/ 25 h 110"/>
                  <a:gd name="T12" fmla="*/ 101 w 101"/>
                  <a:gd name="T13" fmla="*/ 110 h 110"/>
                  <a:gd name="T14" fmla="*/ 101 w 101"/>
                  <a:gd name="T15" fmla="*/ 87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1" h="110">
                    <a:moveTo>
                      <a:pt x="101" y="87"/>
                    </a:moveTo>
                    <a:cubicBezTo>
                      <a:pt x="66" y="87"/>
                      <a:pt x="37" y="60"/>
                      <a:pt x="35" y="25"/>
                    </a:cubicBezTo>
                    <a:cubicBezTo>
                      <a:pt x="49" y="25"/>
                      <a:pt x="49" y="25"/>
                      <a:pt x="49" y="25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12" y="25"/>
                      <a:pt x="12" y="25"/>
                      <a:pt x="12" y="25"/>
                    </a:cubicBezTo>
                    <a:cubicBezTo>
                      <a:pt x="15" y="72"/>
                      <a:pt x="54" y="110"/>
                      <a:pt x="101" y="110"/>
                    </a:cubicBezTo>
                    <a:lnTo>
                      <a:pt x="101" y="87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itchFamily="34" charset="0"/>
                  <a:ea typeface="Microsoft YaHei" pitchFamily="34" charset="-122"/>
                  <a:cs typeface="+mn-cs"/>
                </a:endParaRPr>
              </a:p>
            </p:txBody>
          </p:sp>
          <p:sp>
            <p:nvSpPr>
              <p:cNvPr id="109" name="Freeform 55"/>
              <p:cNvSpPr>
                <a:spLocks noEditPoints="1"/>
              </p:cNvSpPr>
              <p:nvPr/>
            </p:nvSpPr>
            <p:spPr bwMode="auto">
              <a:xfrm>
                <a:off x="688885" y="2352677"/>
                <a:ext cx="231745" cy="246063"/>
              </a:xfrm>
              <a:custGeom>
                <a:avLst/>
                <a:gdLst>
                  <a:gd name="T0" fmla="*/ 1 w 80"/>
                  <a:gd name="T1" fmla="*/ 84 h 84"/>
                  <a:gd name="T2" fmla="*/ 1 w 80"/>
                  <a:gd name="T3" fmla="*/ 84 h 84"/>
                  <a:gd name="T4" fmla="*/ 0 w 80"/>
                  <a:gd name="T5" fmla="*/ 83 h 84"/>
                  <a:gd name="T6" fmla="*/ 0 w 80"/>
                  <a:gd name="T7" fmla="*/ 60 h 84"/>
                  <a:gd name="T8" fmla="*/ 1 w 80"/>
                  <a:gd name="T9" fmla="*/ 60 h 84"/>
                  <a:gd name="T10" fmla="*/ 56 w 80"/>
                  <a:gd name="T11" fmla="*/ 0 h 84"/>
                  <a:gd name="T12" fmla="*/ 56 w 80"/>
                  <a:gd name="T13" fmla="*/ 0 h 84"/>
                  <a:gd name="T14" fmla="*/ 79 w 80"/>
                  <a:gd name="T15" fmla="*/ 0 h 84"/>
                  <a:gd name="T16" fmla="*/ 79 w 80"/>
                  <a:gd name="T17" fmla="*/ 0 h 84"/>
                  <a:gd name="T18" fmla="*/ 80 w 80"/>
                  <a:gd name="T19" fmla="*/ 0 h 84"/>
                  <a:gd name="T20" fmla="*/ 1 w 80"/>
                  <a:gd name="T21" fmla="*/ 84 h 84"/>
                  <a:gd name="T22" fmla="*/ 1 w 80"/>
                  <a:gd name="T23" fmla="*/ 84 h 84"/>
                  <a:gd name="T24" fmla="*/ 1 w 80"/>
                  <a:gd name="T25" fmla="*/ 61 h 84"/>
                  <a:gd name="T26" fmla="*/ 1 w 80"/>
                  <a:gd name="T27" fmla="*/ 83 h 84"/>
                  <a:gd name="T28" fmla="*/ 79 w 80"/>
                  <a:gd name="T29" fmla="*/ 1 h 84"/>
                  <a:gd name="T30" fmla="*/ 57 w 80"/>
                  <a:gd name="T31" fmla="*/ 1 h 84"/>
                  <a:gd name="T32" fmla="*/ 1 w 80"/>
                  <a:gd name="T33" fmla="*/ 61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80" h="84">
                    <a:moveTo>
                      <a:pt x="1" y="84"/>
                    </a:moveTo>
                    <a:cubicBezTo>
                      <a:pt x="1" y="84"/>
                      <a:pt x="1" y="84"/>
                      <a:pt x="1" y="84"/>
                    </a:cubicBezTo>
                    <a:cubicBezTo>
                      <a:pt x="0" y="84"/>
                      <a:pt x="0" y="83"/>
                      <a:pt x="0" y="83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0" y="60"/>
                      <a:pt x="1" y="60"/>
                      <a:pt x="1" y="60"/>
                    </a:cubicBezTo>
                    <a:cubicBezTo>
                      <a:pt x="31" y="55"/>
                      <a:pt x="53" y="30"/>
                      <a:pt x="56" y="0"/>
                    </a:cubicBezTo>
                    <a:cubicBezTo>
                      <a:pt x="56" y="0"/>
                      <a:pt x="56" y="0"/>
                      <a:pt x="56" y="0"/>
                    </a:cubicBezTo>
                    <a:cubicBezTo>
                      <a:pt x="79" y="0"/>
                      <a:pt x="79" y="0"/>
                      <a:pt x="79" y="0"/>
                    </a:cubicBezTo>
                    <a:cubicBezTo>
                      <a:pt x="79" y="0"/>
                      <a:pt x="79" y="0"/>
                      <a:pt x="79" y="0"/>
                    </a:cubicBezTo>
                    <a:cubicBezTo>
                      <a:pt x="80" y="0"/>
                      <a:pt x="80" y="0"/>
                      <a:pt x="80" y="0"/>
                    </a:cubicBezTo>
                    <a:cubicBezTo>
                      <a:pt x="77" y="43"/>
                      <a:pt x="44" y="78"/>
                      <a:pt x="1" y="84"/>
                    </a:cubicBezTo>
                    <a:cubicBezTo>
                      <a:pt x="1" y="84"/>
                      <a:pt x="1" y="84"/>
                      <a:pt x="1" y="84"/>
                    </a:cubicBezTo>
                    <a:close/>
                    <a:moveTo>
                      <a:pt x="1" y="61"/>
                    </a:moveTo>
                    <a:cubicBezTo>
                      <a:pt x="1" y="83"/>
                      <a:pt x="1" y="83"/>
                      <a:pt x="1" y="83"/>
                    </a:cubicBezTo>
                    <a:cubicBezTo>
                      <a:pt x="43" y="77"/>
                      <a:pt x="76" y="43"/>
                      <a:pt x="79" y="1"/>
                    </a:cubicBezTo>
                    <a:cubicBezTo>
                      <a:pt x="57" y="1"/>
                      <a:pt x="57" y="1"/>
                      <a:pt x="57" y="1"/>
                    </a:cubicBezTo>
                    <a:cubicBezTo>
                      <a:pt x="54" y="31"/>
                      <a:pt x="31" y="55"/>
                      <a:pt x="1" y="61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itchFamily="34" charset="0"/>
                  <a:ea typeface="Microsoft YaHei" pitchFamily="34" charset="-122"/>
                  <a:cs typeface="+mn-cs"/>
                </a:endParaRPr>
              </a:p>
            </p:txBody>
          </p:sp>
        </p:grpSp>
        <p:grpSp>
          <p:nvGrpSpPr>
            <p:cNvPr id="89" name="群組 88"/>
            <p:cNvGrpSpPr/>
            <p:nvPr/>
          </p:nvGrpSpPr>
          <p:grpSpPr>
            <a:xfrm rot="7077888">
              <a:off x="15878308" y="2466479"/>
              <a:ext cx="250397" cy="331911"/>
              <a:chOff x="2748104" y="1905078"/>
              <a:chExt cx="223218" cy="299696"/>
            </a:xfrm>
          </p:grpSpPr>
          <p:sp>
            <p:nvSpPr>
              <p:cNvPr id="90" name="Freeform 120"/>
              <p:cNvSpPr>
                <a:spLocks/>
              </p:cNvSpPr>
              <p:nvPr/>
            </p:nvSpPr>
            <p:spPr bwMode="auto">
              <a:xfrm rot="3851185">
                <a:off x="2749913" y="1942209"/>
                <a:ext cx="34797" cy="38415"/>
              </a:xfrm>
              <a:custGeom>
                <a:avLst/>
                <a:gdLst>
                  <a:gd name="T0" fmla="*/ 1 w 25"/>
                  <a:gd name="T1" fmla="*/ 34 h 34"/>
                  <a:gd name="T2" fmla="*/ 24 w 25"/>
                  <a:gd name="T3" fmla="*/ 34 h 34"/>
                  <a:gd name="T4" fmla="*/ 25 w 25"/>
                  <a:gd name="T5" fmla="*/ 33 h 34"/>
                  <a:gd name="T6" fmla="*/ 25 w 25"/>
                  <a:gd name="T7" fmla="*/ 1 h 34"/>
                  <a:gd name="T8" fmla="*/ 24 w 25"/>
                  <a:gd name="T9" fmla="*/ 0 h 34"/>
                  <a:gd name="T10" fmla="*/ 1 w 25"/>
                  <a:gd name="T11" fmla="*/ 0 h 34"/>
                  <a:gd name="T12" fmla="*/ 0 w 25"/>
                  <a:gd name="T13" fmla="*/ 1 h 34"/>
                  <a:gd name="T14" fmla="*/ 0 w 25"/>
                  <a:gd name="T15" fmla="*/ 33 h 34"/>
                  <a:gd name="T16" fmla="*/ 1 w 25"/>
                  <a:gd name="T17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34">
                    <a:moveTo>
                      <a:pt x="1" y="34"/>
                    </a:moveTo>
                    <a:cubicBezTo>
                      <a:pt x="24" y="34"/>
                      <a:pt x="24" y="34"/>
                      <a:pt x="24" y="34"/>
                    </a:cubicBezTo>
                    <a:cubicBezTo>
                      <a:pt x="24" y="34"/>
                      <a:pt x="25" y="34"/>
                      <a:pt x="25" y="33"/>
                    </a:cubicBezTo>
                    <a:cubicBezTo>
                      <a:pt x="25" y="1"/>
                      <a:pt x="25" y="1"/>
                      <a:pt x="25" y="1"/>
                    </a:cubicBezTo>
                    <a:cubicBezTo>
                      <a:pt x="25" y="1"/>
                      <a:pt x="24" y="0"/>
                      <a:pt x="24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1"/>
                      <a:pt x="0" y="1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0" y="34"/>
                      <a:pt x="1" y="34"/>
                      <a:pt x="1" y="34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itchFamily="34" charset="0"/>
                  <a:ea typeface="Microsoft YaHei" pitchFamily="34" charset="-122"/>
                  <a:cs typeface="+mn-cs"/>
                </a:endParaRPr>
              </a:p>
            </p:txBody>
          </p:sp>
          <p:sp>
            <p:nvSpPr>
              <p:cNvPr id="91" name="Freeform 121"/>
              <p:cNvSpPr>
                <a:spLocks/>
              </p:cNvSpPr>
              <p:nvPr/>
            </p:nvSpPr>
            <p:spPr bwMode="auto">
              <a:xfrm rot="3851185">
                <a:off x="2790163" y="1923369"/>
                <a:ext cx="34797" cy="37156"/>
              </a:xfrm>
              <a:custGeom>
                <a:avLst/>
                <a:gdLst>
                  <a:gd name="T0" fmla="*/ 1 w 25"/>
                  <a:gd name="T1" fmla="*/ 33 h 33"/>
                  <a:gd name="T2" fmla="*/ 24 w 25"/>
                  <a:gd name="T3" fmla="*/ 33 h 33"/>
                  <a:gd name="T4" fmla="*/ 25 w 25"/>
                  <a:gd name="T5" fmla="*/ 32 h 33"/>
                  <a:gd name="T6" fmla="*/ 25 w 25"/>
                  <a:gd name="T7" fmla="*/ 1 h 33"/>
                  <a:gd name="T8" fmla="*/ 24 w 25"/>
                  <a:gd name="T9" fmla="*/ 0 h 33"/>
                  <a:gd name="T10" fmla="*/ 1 w 25"/>
                  <a:gd name="T11" fmla="*/ 0 h 33"/>
                  <a:gd name="T12" fmla="*/ 0 w 25"/>
                  <a:gd name="T13" fmla="*/ 1 h 33"/>
                  <a:gd name="T14" fmla="*/ 0 w 25"/>
                  <a:gd name="T15" fmla="*/ 32 h 33"/>
                  <a:gd name="T16" fmla="*/ 1 w 25"/>
                  <a:gd name="T17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33">
                    <a:moveTo>
                      <a:pt x="1" y="33"/>
                    </a:moveTo>
                    <a:cubicBezTo>
                      <a:pt x="24" y="33"/>
                      <a:pt x="24" y="33"/>
                      <a:pt x="24" y="33"/>
                    </a:cubicBezTo>
                    <a:cubicBezTo>
                      <a:pt x="24" y="33"/>
                      <a:pt x="25" y="33"/>
                      <a:pt x="25" y="32"/>
                    </a:cubicBezTo>
                    <a:cubicBezTo>
                      <a:pt x="25" y="1"/>
                      <a:pt x="25" y="1"/>
                      <a:pt x="25" y="1"/>
                    </a:cubicBezTo>
                    <a:cubicBezTo>
                      <a:pt x="25" y="0"/>
                      <a:pt x="24" y="0"/>
                      <a:pt x="24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1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0" y="33"/>
                      <a:pt x="1" y="33"/>
                      <a:pt x="1" y="33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itchFamily="34" charset="0"/>
                  <a:ea typeface="Microsoft YaHei" pitchFamily="34" charset="-122"/>
                  <a:cs typeface="+mn-cs"/>
                </a:endParaRPr>
              </a:p>
            </p:txBody>
          </p:sp>
          <p:sp>
            <p:nvSpPr>
              <p:cNvPr id="92" name="Freeform 122"/>
              <p:cNvSpPr>
                <a:spLocks/>
              </p:cNvSpPr>
              <p:nvPr/>
            </p:nvSpPr>
            <p:spPr bwMode="auto">
              <a:xfrm rot="3851185">
                <a:off x="2830414" y="1903899"/>
                <a:ext cx="34797" cy="37156"/>
              </a:xfrm>
              <a:custGeom>
                <a:avLst/>
                <a:gdLst>
                  <a:gd name="T0" fmla="*/ 1 w 25"/>
                  <a:gd name="T1" fmla="*/ 33 h 33"/>
                  <a:gd name="T2" fmla="*/ 24 w 25"/>
                  <a:gd name="T3" fmla="*/ 33 h 33"/>
                  <a:gd name="T4" fmla="*/ 25 w 25"/>
                  <a:gd name="T5" fmla="*/ 32 h 33"/>
                  <a:gd name="T6" fmla="*/ 25 w 25"/>
                  <a:gd name="T7" fmla="*/ 1 h 33"/>
                  <a:gd name="T8" fmla="*/ 24 w 25"/>
                  <a:gd name="T9" fmla="*/ 0 h 33"/>
                  <a:gd name="T10" fmla="*/ 1 w 25"/>
                  <a:gd name="T11" fmla="*/ 0 h 33"/>
                  <a:gd name="T12" fmla="*/ 0 w 25"/>
                  <a:gd name="T13" fmla="*/ 1 h 33"/>
                  <a:gd name="T14" fmla="*/ 0 w 25"/>
                  <a:gd name="T15" fmla="*/ 32 h 33"/>
                  <a:gd name="T16" fmla="*/ 1 w 25"/>
                  <a:gd name="T17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33">
                    <a:moveTo>
                      <a:pt x="1" y="33"/>
                    </a:moveTo>
                    <a:cubicBezTo>
                      <a:pt x="24" y="33"/>
                      <a:pt x="24" y="33"/>
                      <a:pt x="24" y="33"/>
                    </a:cubicBezTo>
                    <a:cubicBezTo>
                      <a:pt x="24" y="33"/>
                      <a:pt x="25" y="33"/>
                      <a:pt x="25" y="32"/>
                    </a:cubicBezTo>
                    <a:cubicBezTo>
                      <a:pt x="25" y="1"/>
                      <a:pt x="25" y="1"/>
                      <a:pt x="25" y="1"/>
                    </a:cubicBezTo>
                    <a:cubicBezTo>
                      <a:pt x="25" y="0"/>
                      <a:pt x="24" y="0"/>
                      <a:pt x="24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1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0" y="33"/>
                      <a:pt x="1" y="33"/>
                      <a:pt x="1" y="33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itchFamily="34" charset="0"/>
                  <a:ea typeface="Microsoft YaHei" pitchFamily="34" charset="-122"/>
                  <a:cs typeface="+mn-cs"/>
                </a:endParaRPr>
              </a:p>
            </p:txBody>
          </p:sp>
          <p:sp>
            <p:nvSpPr>
              <p:cNvPr id="93" name="Freeform 123"/>
              <p:cNvSpPr>
                <a:spLocks/>
              </p:cNvSpPr>
              <p:nvPr/>
            </p:nvSpPr>
            <p:spPr bwMode="auto">
              <a:xfrm rot="3851185">
                <a:off x="2773919" y="1990240"/>
                <a:ext cx="33251" cy="38415"/>
              </a:xfrm>
              <a:custGeom>
                <a:avLst/>
                <a:gdLst>
                  <a:gd name="T0" fmla="*/ 1 w 24"/>
                  <a:gd name="T1" fmla="*/ 34 h 34"/>
                  <a:gd name="T2" fmla="*/ 23 w 24"/>
                  <a:gd name="T3" fmla="*/ 34 h 34"/>
                  <a:gd name="T4" fmla="*/ 24 w 24"/>
                  <a:gd name="T5" fmla="*/ 33 h 34"/>
                  <a:gd name="T6" fmla="*/ 24 w 24"/>
                  <a:gd name="T7" fmla="*/ 1 h 34"/>
                  <a:gd name="T8" fmla="*/ 23 w 24"/>
                  <a:gd name="T9" fmla="*/ 0 h 34"/>
                  <a:gd name="T10" fmla="*/ 1 w 24"/>
                  <a:gd name="T11" fmla="*/ 0 h 34"/>
                  <a:gd name="T12" fmla="*/ 0 w 24"/>
                  <a:gd name="T13" fmla="*/ 1 h 34"/>
                  <a:gd name="T14" fmla="*/ 0 w 24"/>
                  <a:gd name="T15" fmla="*/ 33 h 34"/>
                  <a:gd name="T16" fmla="*/ 1 w 24"/>
                  <a:gd name="T17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" h="34">
                    <a:moveTo>
                      <a:pt x="1" y="34"/>
                    </a:moveTo>
                    <a:cubicBezTo>
                      <a:pt x="23" y="34"/>
                      <a:pt x="23" y="34"/>
                      <a:pt x="23" y="34"/>
                    </a:cubicBezTo>
                    <a:cubicBezTo>
                      <a:pt x="23" y="34"/>
                      <a:pt x="24" y="34"/>
                      <a:pt x="24" y="33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24" y="1"/>
                      <a:pt x="23" y="0"/>
                      <a:pt x="23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0" y="34"/>
                      <a:pt x="0" y="34"/>
                      <a:pt x="1" y="34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itchFamily="34" charset="0"/>
                  <a:ea typeface="Microsoft YaHei" pitchFamily="34" charset="-122"/>
                  <a:cs typeface="+mn-cs"/>
                </a:endParaRPr>
              </a:p>
            </p:txBody>
          </p:sp>
          <p:sp>
            <p:nvSpPr>
              <p:cNvPr id="94" name="Freeform 124"/>
              <p:cNvSpPr>
                <a:spLocks/>
              </p:cNvSpPr>
              <p:nvPr/>
            </p:nvSpPr>
            <p:spPr bwMode="auto">
              <a:xfrm rot="3851185">
                <a:off x="2814170" y="1971400"/>
                <a:ext cx="33251" cy="37156"/>
              </a:xfrm>
              <a:custGeom>
                <a:avLst/>
                <a:gdLst>
                  <a:gd name="T0" fmla="*/ 1 w 24"/>
                  <a:gd name="T1" fmla="*/ 33 h 33"/>
                  <a:gd name="T2" fmla="*/ 23 w 24"/>
                  <a:gd name="T3" fmla="*/ 33 h 33"/>
                  <a:gd name="T4" fmla="*/ 24 w 24"/>
                  <a:gd name="T5" fmla="*/ 32 h 33"/>
                  <a:gd name="T6" fmla="*/ 24 w 24"/>
                  <a:gd name="T7" fmla="*/ 1 h 33"/>
                  <a:gd name="T8" fmla="*/ 23 w 24"/>
                  <a:gd name="T9" fmla="*/ 0 h 33"/>
                  <a:gd name="T10" fmla="*/ 1 w 24"/>
                  <a:gd name="T11" fmla="*/ 0 h 33"/>
                  <a:gd name="T12" fmla="*/ 0 w 24"/>
                  <a:gd name="T13" fmla="*/ 1 h 33"/>
                  <a:gd name="T14" fmla="*/ 0 w 24"/>
                  <a:gd name="T15" fmla="*/ 32 h 33"/>
                  <a:gd name="T16" fmla="*/ 1 w 24"/>
                  <a:gd name="T17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" h="33">
                    <a:moveTo>
                      <a:pt x="1" y="33"/>
                    </a:moveTo>
                    <a:cubicBezTo>
                      <a:pt x="23" y="33"/>
                      <a:pt x="23" y="33"/>
                      <a:pt x="23" y="33"/>
                    </a:cubicBezTo>
                    <a:cubicBezTo>
                      <a:pt x="23" y="33"/>
                      <a:pt x="24" y="33"/>
                      <a:pt x="24" y="32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24" y="0"/>
                      <a:pt x="23" y="0"/>
                      <a:pt x="23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0" y="33"/>
                      <a:pt x="0" y="33"/>
                      <a:pt x="1" y="33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itchFamily="34" charset="0"/>
                  <a:ea typeface="Microsoft YaHei" pitchFamily="34" charset="-122"/>
                  <a:cs typeface="+mn-cs"/>
                </a:endParaRPr>
              </a:p>
            </p:txBody>
          </p:sp>
          <p:sp>
            <p:nvSpPr>
              <p:cNvPr id="95" name="Freeform 125"/>
              <p:cNvSpPr>
                <a:spLocks/>
              </p:cNvSpPr>
              <p:nvPr/>
            </p:nvSpPr>
            <p:spPr bwMode="auto">
              <a:xfrm rot="3851185">
                <a:off x="2854421" y="1951930"/>
                <a:ext cx="33251" cy="37156"/>
              </a:xfrm>
              <a:custGeom>
                <a:avLst/>
                <a:gdLst>
                  <a:gd name="T0" fmla="*/ 1 w 24"/>
                  <a:gd name="T1" fmla="*/ 33 h 33"/>
                  <a:gd name="T2" fmla="*/ 23 w 24"/>
                  <a:gd name="T3" fmla="*/ 33 h 33"/>
                  <a:gd name="T4" fmla="*/ 24 w 24"/>
                  <a:gd name="T5" fmla="*/ 32 h 33"/>
                  <a:gd name="T6" fmla="*/ 24 w 24"/>
                  <a:gd name="T7" fmla="*/ 1 h 33"/>
                  <a:gd name="T8" fmla="*/ 23 w 24"/>
                  <a:gd name="T9" fmla="*/ 0 h 33"/>
                  <a:gd name="T10" fmla="*/ 1 w 24"/>
                  <a:gd name="T11" fmla="*/ 0 h 33"/>
                  <a:gd name="T12" fmla="*/ 0 w 24"/>
                  <a:gd name="T13" fmla="*/ 1 h 33"/>
                  <a:gd name="T14" fmla="*/ 0 w 24"/>
                  <a:gd name="T15" fmla="*/ 32 h 33"/>
                  <a:gd name="T16" fmla="*/ 1 w 24"/>
                  <a:gd name="T17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" h="33">
                    <a:moveTo>
                      <a:pt x="1" y="33"/>
                    </a:moveTo>
                    <a:cubicBezTo>
                      <a:pt x="23" y="33"/>
                      <a:pt x="23" y="33"/>
                      <a:pt x="23" y="33"/>
                    </a:cubicBezTo>
                    <a:cubicBezTo>
                      <a:pt x="23" y="33"/>
                      <a:pt x="24" y="33"/>
                      <a:pt x="24" y="32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24" y="0"/>
                      <a:pt x="23" y="0"/>
                      <a:pt x="23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0" y="33"/>
                      <a:pt x="0" y="33"/>
                      <a:pt x="1" y="33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itchFamily="34" charset="0"/>
                  <a:ea typeface="Microsoft YaHei" pitchFamily="34" charset="-122"/>
                  <a:cs typeface="+mn-cs"/>
                </a:endParaRPr>
              </a:p>
            </p:txBody>
          </p:sp>
          <p:sp>
            <p:nvSpPr>
              <p:cNvPr id="96" name="Freeform 126"/>
              <p:cNvSpPr>
                <a:spLocks/>
              </p:cNvSpPr>
              <p:nvPr/>
            </p:nvSpPr>
            <p:spPr bwMode="auto">
              <a:xfrm rot="3851185">
                <a:off x="2894672" y="1931831"/>
                <a:ext cx="33251" cy="38415"/>
              </a:xfrm>
              <a:custGeom>
                <a:avLst/>
                <a:gdLst>
                  <a:gd name="T0" fmla="*/ 1 w 24"/>
                  <a:gd name="T1" fmla="*/ 34 h 34"/>
                  <a:gd name="T2" fmla="*/ 23 w 24"/>
                  <a:gd name="T3" fmla="*/ 34 h 34"/>
                  <a:gd name="T4" fmla="*/ 24 w 24"/>
                  <a:gd name="T5" fmla="*/ 33 h 34"/>
                  <a:gd name="T6" fmla="*/ 24 w 24"/>
                  <a:gd name="T7" fmla="*/ 1 h 34"/>
                  <a:gd name="T8" fmla="*/ 23 w 24"/>
                  <a:gd name="T9" fmla="*/ 0 h 34"/>
                  <a:gd name="T10" fmla="*/ 1 w 24"/>
                  <a:gd name="T11" fmla="*/ 0 h 34"/>
                  <a:gd name="T12" fmla="*/ 0 w 24"/>
                  <a:gd name="T13" fmla="*/ 1 h 34"/>
                  <a:gd name="T14" fmla="*/ 0 w 24"/>
                  <a:gd name="T15" fmla="*/ 33 h 34"/>
                  <a:gd name="T16" fmla="*/ 1 w 24"/>
                  <a:gd name="T17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" h="34">
                    <a:moveTo>
                      <a:pt x="1" y="34"/>
                    </a:moveTo>
                    <a:cubicBezTo>
                      <a:pt x="23" y="34"/>
                      <a:pt x="23" y="34"/>
                      <a:pt x="23" y="34"/>
                    </a:cubicBezTo>
                    <a:cubicBezTo>
                      <a:pt x="23" y="34"/>
                      <a:pt x="24" y="33"/>
                      <a:pt x="24" y="33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24" y="1"/>
                      <a:pt x="23" y="0"/>
                      <a:pt x="23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0" y="33"/>
                      <a:pt x="0" y="34"/>
                      <a:pt x="1" y="34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itchFamily="34" charset="0"/>
                  <a:ea typeface="Microsoft YaHei" pitchFamily="34" charset="-122"/>
                  <a:cs typeface="+mn-cs"/>
                </a:endParaRPr>
              </a:p>
            </p:txBody>
          </p:sp>
          <p:sp>
            <p:nvSpPr>
              <p:cNvPr id="97" name="Freeform 127"/>
              <p:cNvSpPr>
                <a:spLocks/>
              </p:cNvSpPr>
              <p:nvPr/>
            </p:nvSpPr>
            <p:spPr bwMode="auto">
              <a:xfrm rot="3851185">
                <a:off x="2795033" y="2035488"/>
                <a:ext cx="34797" cy="38415"/>
              </a:xfrm>
              <a:custGeom>
                <a:avLst/>
                <a:gdLst>
                  <a:gd name="T0" fmla="*/ 1 w 25"/>
                  <a:gd name="T1" fmla="*/ 34 h 34"/>
                  <a:gd name="T2" fmla="*/ 24 w 25"/>
                  <a:gd name="T3" fmla="*/ 34 h 34"/>
                  <a:gd name="T4" fmla="*/ 25 w 25"/>
                  <a:gd name="T5" fmla="*/ 33 h 34"/>
                  <a:gd name="T6" fmla="*/ 25 w 25"/>
                  <a:gd name="T7" fmla="*/ 1 h 34"/>
                  <a:gd name="T8" fmla="*/ 24 w 25"/>
                  <a:gd name="T9" fmla="*/ 0 h 34"/>
                  <a:gd name="T10" fmla="*/ 1 w 25"/>
                  <a:gd name="T11" fmla="*/ 0 h 34"/>
                  <a:gd name="T12" fmla="*/ 0 w 25"/>
                  <a:gd name="T13" fmla="*/ 1 h 34"/>
                  <a:gd name="T14" fmla="*/ 0 w 25"/>
                  <a:gd name="T15" fmla="*/ 33 h 34"/>
                  <a:gd name="T16" fmla="*/ 1 w 25"/>
                  <a:gd name="T17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34">
                    <a:moveTo>
                      <a:pt x="1" y="34"/>
                    </a:moveTo>
                    <a:cubicBezTo>
                      <a:pt x="24" y="34"/>
                      <a:pt x="24" y="34"/>
                      <a:pt x="24" y="34"/>
                    </a:cubicBezTo>
                    <a:cubicBezTo>
                      <a:pt x="24" y="34"/>
                      <a:pt x="25" y="34"/>
                      <a:pt x="25" y="33"/>
                    </a:cubicBezTo>
                    <a:cubicBezTo>
                      <a:pt x="25" y="1"/>
                      <a:pt x="25" y="1"/>
                      <a:pt x="25" y="1"/>
                    </a:cubicBezTo>
                    <a:cubicBezTo>
                      <a:pt x="25" y="1"/>
                      <a:pt x="24" y="0"/>
                      <a:pt x="24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1"/>
                      <a:pt x="0" y="1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0" y="34"/>
                      <a:pt x="1" y="34"/>
                      <a:pt x="1" y="34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itchFamily="34" charset="0"/>
                  <a:ea typeface="Microsoft YaHei" pitchFamily="34" charset="-122"/>
                  <a:cs typeface="+mn-cs"/>
                </a:endParaRPr>
              </a:p>
            </p:txBody>
          </p:sp>
          <p:sp>
            <p:nvSpPr>
              <p:cNvPr id="98" name="Freeform 128"/>
              <p:cNvSpPr>
                <a:spLocks/>
              </p:cNvSpPr>
              <p:nvPr/>
            </p:nvSpPr>
            <p:spPr bwMode="auto">
              <a:xfrm rot="3851185">
                <a:off x="2835282" y="2016645"/>
                <a:ext cx="34797" cy="37156"/>
              </a:xfrm>
              <a:custGeom>
                <a:avLst/>
                <a:gdLst>
                  <a:gd name="T0" fmla="*/ 1 w 25"/>
                  <a:gd name="T1" fmla="*/ 33 h 33"/>
                  <a:gd name="T2" fmla="*/ 24 w 25"/>
                  <a:gd name="T3" fmla="*/ 33 h 33"/>
                  <a:gd name="T4" fmla="*/ 25 w 25"/>
                  <a:gd name="T5" fmla="*/ 32 h 33"/>
                  <a:gd name="T6" fmla="*/ 25 w 25"/>
                  <a:gd name="T7" fmla="*/ 1 h 33"/>
                  <a:gd name="T8" fmla="*/ 24 w 25"/>
                  <a:gd name="T9" fmla="*/ 0 h 33"/>
                  <a:gd name="T10" fmla="*/ 1 w 25"/>
                  <a:gd name="T11" fmla="*/ 0 h 33"/>
                  <a:gd name="T12" fmla="*/ 0 w 25"/>
                  <a:gd name="T13" fmla="*/ 1 h 33"/>
                  <a:gd name="T14" fmla="*/ 0 w 25"/>
                  <a:gd name="T15" fmla="*/ 32 h 33"/>
                  <a:gd name="T16" fmla="*/ 1 w 25"/>
                  <a:gd name="T17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33">
                    <a:moveTo>
                      <a:pt x="1" y="33"/>
                    </a:moveTo>
                    <a:cubicBezTo>
                      <a:pt x="24" y="33"/>
                      <a:pt x="24" y="33"/>
                      <a:pt x="24" y="33"/>
                    </a:cubicBezTo>
                    <a:cubicBezTo>
                      <a:pt x="24" y="33"/>
                      <a:pt x="25" y="33"/>
                      <a:pt x="25" y="32"/>
                    </a:cubicBezTo>
                    <a:cubicBezTo>
                      <a:pt x="25" y="1"/>
                      <a:pt x="25" y="1"/>
                      <a:pt x="25" y="1"/>
                    </a:cubicBezTo>
                    <a:cubicBezTo>
                      <a:pt x="25" y="0"/>
                      <a:pt x="24" y="0"/>
                      <a:pt x="24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1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0" y="33"/>
                      <a:pt x="1" y="33"/>
                      <a:pt x="1" y="33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itchFamily="34" charset="0"/>
                  <a:ea typeface="Microsoft YaHei" pitchFamily="34" charset="-122"/>
                  <a:cs typeface="+mn-cs"/>
                </a:endParaRPr>
              </a:p>
            </p:txBody>
          </p:sp>
          <p:sp>
            <p:nvSpPr>
              <p:cNvPr id="99" name="Freeform 129"/>
              <p:cNvSpPr>
                <a:spLocks/>
              </p:cNvSpPr>
              <p:nvPr/>
            </p:nvSpPr>
            <p:spPr bwMode="auto">
              <a:xfrm rot="3851185">
                <a:off x="2875535" y="1997178"/>
                <a:ext cx="34797" cy="37156"/>
              </a:xfrm>
              <a:custGeom>
                <a:avLst/>
                <a:gdLst>
                  <a:gd name="T0" fmla="*/ 1 w 25"/>
                  <a:gd name="T1" fmla="*/ 33 h 33"/>
                  <a:gd name="T2" fmla="*/ 24 w 25"/>
                  <a:gd name="T3" fmla="*/ 33 h 33"/>
                  <a:gd name="T4" fmla="*/ 25 w 25"/>
                  <a:gd name="T5" fmla="*/ 32 h 33"/>
                  <a:gd name="T6" fmla="*/ 25 w 25"/>
                  <a:gd name="T7" fmla="*/ 1 h 33"/>
                  <a:gd name="T8" fmla="*/ 24 w 25"/>
                  <a:gd name="T9" fmla="*/ 0 h 33"/>
                  <a:gd name="T10" fmla="*/ 1 w 25"/>
                  <a:gd name="T11" fmla="*/ 0 h 33"/>
                  <a:gd name="T12" fmla="*/ 0 w 25"/>
                  <a:gd name="T13" fmla="*/ 1 h 33"/>
                  <a:gd name="T14" fmla="*/ 0 w 25"/>
                  <a:gd name="T15" fmla="*/ 32 h 33"/>
                  <a:gd name="T16" fmla="*/ 1 w 25"/>
                  <a:gd name="T17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33">
                    <a:moveTo>
                      <a:pt x="1" y="33"/>
                    </a:moveTo>
                    <a:cubicBezTo>
                      <a:pt x="24" y="33"/>
                      <a:pt x="24" y="33"/>
                      <a:pt x="24" y="33"/>
                    </a:cubicBezTo>
                    <a:cubicBezTo>
                      <a:pt x="24" y="33"/>
                      <a:pt x="25" y="33"/>
                      <a:pt x="25" y="32"/>
                    </a:cubicBezTo>
                    <a:cubicBezTo>
                      <a:pt x="25" y="1"/>
                      <a:pt x="25" y="1"/>
                      <a:pt x="25" y="1"/>
                    </a:cubicBezTo>
                    <a:cubicBezTo>
                      <a:pt x="25" y="0"/>
                      <a:pt x="24" y="0"/>
                      <a:pt x="24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1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0" y="33"/>
                      <a:pt x="1" y="33"/>
                      <a:pt x="1" y="33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itchFamily="34" charset="0"/>
                  <a:ea typeface="Microsoft YaHei" pitchFamily="34" charset="-122"/>
                  <a:cs typeface="+mn-cs"/>
                </a:endParaRPr>
              </a:p>
            </p:txBody>
          </p:sp>
          <p:sp>
            <p:nvSpPr>
              <p:cNvPr id="100" name="Freeform 130"/>
              <p:cNvSpPr>
                <a:spLocks/>
              </p:cNvSpPr>
              <p:nvPr/>
            </p:nvSpPr>
            <p:spPr bwMode="auto">
              <a:xfrm rot="3851185">
                <a:off x="2915785" y="1977078"/>
                <a:ext cx="34797" cy="38415"/>
              </a:xfrm>
              <a:custGeom>
                <a:avLst/>
                <a:gdLst>
                  <a:gd name="T0" fmla="*/ 1 w 25"/>
                  <a:gd name="T1" fmla="*/ 34 h 34"/>
                  <a:gd name="T2" fmla="*/ 24 w 25"/>
                  <a:gd name="T3" fmla="*/ 34 h 34"/>
                  <a:gd name="T4" fmla="*/ 25 w 25"/>
                  <a:gd name="T5" fmla="*/ 33 h 34"/>
                  <a:gd name="T6" fmla="*/ 25 w 25"/>
                  <a:gd name="T7" fmla="*/ 1 h 34"/>
                  <a:gd name="T8" fmla="*/ 24 w 25"/>
                  <a:gd name="T9" fmla="*/ 0 h 34"/>
                  <a:gd name="T10" fmla="*/ 1 w 25"/>
                  <a:gd name="T11" fmla="*/ 0 h 34"/>
                  <a:gd name="T12" fmla="*/ 0 w 25"/>
                  <a:gd name="T13" fmla="*/ 1 h 34"/>
                  <a:gd name="T14" fmla="*/ 0 w 25"/>
                  <a:gd name="T15" fmla="*/ 33 h 34"/>
                  <a:gd name="T16" fmla="*/ 1 w 25"/>
                  <a:gd name="T17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34">
                    <a:moveTo>
                      <a:pt x="1" y="34"/>
                    </a:moveTo>
                    <a:cubicBezTo>
                      <a:pt x="24" y="34"/>
                      <a:pt x="24" y="34"/>
                      <a:pt x="24" y="34"/>
                    </a:cubicBezTo>
                    <a:cubicBezTo>
                      <a:pt x="24" y="34"/>
                      <a:pt x="25" y="33"/>
                      <a:pt x="25" y="33"/>
                    </a:cubicBezTo>
                    <a:cubicBezTo>
                      <a:pt x="25" y="1"/>
                      <a:pt x="25" y="1"/>
                      <a:pt x="25" y="1"/>
                    </a:cubicBezTo>
                    <a:cubicBezTo>
                      <a:pt x="25" y="1"/>
                      <a:pt x="24" y="0"/>
                      <a:pt x="24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1"/>
                      <a:pt x="0" y="1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0" y="33"/>
                      <a:pt x="1" y="34"/>
                      <a:pt x="1" y="34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itchFamily="34" charset="0"/>
                  <a:ea typeface="Microsoft YaHei" pitchFamily="34" charset="-122"/>
                  <a:cs typeface="+mn-cs"/>
                </a:endParaRPr>
              </a:p>
            </p:txBody>
          </p:sp>
          <p:sp>
            <p:nvSpPr>
              <p:cNvPr id="101" name="Freeform 131"/>
              <p:cNvSpPr>
                <a:spLocks/>
              </p:cNvSpPr>
              <p:nvPr/>
            </p:nvSpPr>
            <p:spPr bwMode="auto">
              <a:xfrm rot="3851185">
                <a:off x="2817693" y="2080735"/>
                <a:ext cx="33251" cy="38415"/>
              </a:xfrm>
              <a:custGeom>
                <a:avLst/>
                <a:gdLst>
                  <a:gd name="T0" fmla="*/ 1 w 24"/>
                  <a:gd name="T1" fmla="*/ 34 h 34"/>
                  <a:gd name="T2" fmla="*/ 23 w 24"/>
                  <a:gd name="T3" fmla="*/ 34 h 34"/>
                  <a:gd name="T4" fmla="*/ 24 w 24"/>
                  <a:gd name="T5" fmla="*/ 33 h 34"/>
                  <a:gd name="T6" fmla="*/ 24 w 24"/>
                  <a:gd name="T7" fmla="*/ 1 h 34"/>
                  <a:gd name="T8" fmla="*/ 23 w 24"/>
                  <a:gd name="T9" fmla="*/ 0 h 34"/>
                  <a:gd name="T10" fmla="*/ 1 w 24"/>
                  <a:gd name="T11" fmla="*/ 0 h 34"/>
                  <a:gd name="T12" fmla="*/ 0 w 24"/>
                  <a:gd name="T13" fmla="*/ 1 h 34"/>
                  <a:gd name="T14" fmla="*/ 0 w 24"/>
                  <a:gd name="T15" fmla="*/ 33 h 34"/>
                  <a:gd name="T16" fmla="*/ 1 w 24"/>
                  <a:gd name="T17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" h="34">
                    <a:moveTo>
                      <a:pt x="1" y="34"/>
                    </a:moveTo>
                    <a:cubicBezTo>
                      <a:pt x="23" y="34"/>
                      <a:pt x="23" y="34"/>
                      <a:pt x="23" y="34"/>
                    </a:cubicBezTo>
                    <a:cubicBezTo>
                      <a:pt x="24" y="34"/>
                      <a:pt x="24" y="34"/>
                      <a:pt x="24" y="33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24" y="1"/>
                      <a:pt x="24" y="0"/>
                      <a:pt x="23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1"/>
                      <a:pt x="0" y="1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0" y="34"/>
                      <a:pt x="1" y="34"/>
                      <a:pt x="1" y="34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itchFamily="34" charset="0"/>
                  <a:ea typeface="Microsoft YaHei" pitchFamily="34" charset="-122"/>
                  <a:cs typeface="+mn-cs"/>
                </a:endParaRPr>
              </a:p>
            </p:txBody>
          </p:sp>
          <p:sp>
            <p:nvSpPr>
              <p:cNvPr id="102" name="Freeform 132"/>
              <p:cNvSpPr>
                <a:spLocks/>
              </p:cNvSpPr>
              <p:nvPr/>
            </p:nvSpPr>
            <p:spPr bwMode="auto">
              <a:xfrm rot="3851185">
                <a:off x="2857943" y="2061895"/>
                <a:ext cx="33251" cy="37156"/>
              </a:xfrm>
              <a:custGeom>
                <a:avLst/>
                <a:gdLst>
                  <a:gd name="T0" fmla="*/ 1 w 24"/>
                  <a:gd name="T1" fmla="*/ 33 h 33"/>
                  <a:gd name="T2" fmla="*/ 23 w 24"/>
                  <a:gd name="T3" fmla="*/ 33 h 33"/>
                  <a:gd name="T4" fmla="*/ 24 w 24"/>
                  <a:gd name="T5" fmla="*/ 32 h 33"/>
                  <a:gd name="T6" fmla="*/ 24 w 24"/>
                  <a:gd name="T7" fmla="*/ 1 h 33"/>
                  <a:gd name="T8" fmla="*/ 23 w 24"/>
                  <a:gd name="T9" fmla="*/ 0 h 33"/>
                  <a:gd name="T10" fmla="*/ 1 w 24"/>
                  <a:gd name="T11" fmla="*/ 0 h 33"/>
                  <a:gd name="T12" fmla="*/ 0 w 24"/>
                  <a:gd name="T13" fmla="*/ 1 h 33"/>
                  <a:gd name="T14" fmla="*/ 0 w 24"/>
                  <a:gd name="T15" fmla="*/ 32 h 33"/>
                  <a:gd name="T16" fmla="*/ 1 w 24"/>
                  <a:gd name="T17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" h="33">
                    <a:moveTo>
                      <a:pt x="1" y="33"/>
                    </a:moveTo>
                    <a:cubicBezTo>
                      <a:pt x="23" y="33"/>
                      <a:pt x="23" y="33"/>
                      <a:pt x="23" y="33"/>
                    </a:cubicBezTo>
                    <a:cubicBezTo>
                      <a:pt x="24" y="33"/>
                      <a:pt x="24" y="33"/>
                      <a:pt x="24" y="32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24" y="0"/>
                      <a:pt x="24" y="0"/>
                      <a:pt x="23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1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0" y="33"/>
                      <a:pt x="1" y="33"/>
                      <a:pt x="1" y="33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itchFamily="34" charset="0"/>
                  <a:ea typeface="Microsoft YaHei" pitchFamily="34" charset="-122"/>
                  <a:cs typeface="+mn-cs"/>
                </a:endParaRPr>
              </a:p>
            </p:txBody>
          </p:sp>
          <p:sp>
            <p:nvSpPr>
              <p:cNvPr id="103" name="Freeform 133"/>
              <p:cNvSpPr>
                <a:spLocks/>
              </p:cNvSpPr>
              <p:nvPr/>
            </p:nvSpPr>
            <p:spPr bwMode="auto">
              <a:xfrm rot="3851185">
                <a:off x="2898194" y="2042425"/>
                <a:ext cx="33251" cy="37156"/>
              </a:xfrm>
              <a:custGeom>
                <a:avLst/>
                <a:gdLst>
                  <a:gd name="T0" fmla="*/ 1 w 24"/>
                  <a:gd name="T1" fmla="*/ 33 h 33"/>
                  <a:gd name="T2" fmla="*/ 23 w 24"/>
                  <a:gd name="T3" fmla="*/ 33 h 33"/>
                  <a:gd name="T4" fmla="*/ 24 w 24"/>
                  <a:gd name="T5" fmla="*/ 32 h 33"/>
                  <a:gd name="T6" fmla="*/ 24 w 24"/>
                  <a:gd name="T7" fmla="*/ 1 h 33"/>
                  <a:gd name="T8" fmla="*/ 23 w 24"/>
                  <a:gd name="T9" fmla="*/ 0 h 33"/>
                  <a:gd name="T10" fmla="*/ 1 w 24"/>
                  <a:gd name="T11" fmla="*/ 0 h 33"/>
                  <a:gd name="T12" fmla="*/ 0 w 24"/>
                  <a:gd name="T13" fmla="*/ 1 h 33"/>
                  <a:gd name="T14" fmla="*/ 0 w 24"/>
                  <a:gd name="T15" fmla="*/ 32 h 33"/>
                  <a:gd name="T16" fmla="*/ 1 w 24"/>
                  <a:gd name="T17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" h="33">
                    <a:moveTo>
                      <a:pt x="1" y="33"/>
                    </a:moveTo>
                    <a:cubicBezTo>
                      <a:pt x="23" y="33"/>
                      <a:pt x="23" y="33"/>
                      <a:pt x="23" y="33"/>
                    </a:cubicBezTo>
                    <a:cubicBezTo>
                      <a:pt x="24" y="33"/>
                      <a:pt x="24" y="33"/>
                      <a:pt x="24" y="32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24" y="0"/>
                      <a:pt x="24" y="0"/>
                      <a:pt x="23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1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0" y="33"/>
                      <a:pt x="1" y="33"/>
                      <a:pt x="1" y="33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itchFamily="34" charset="0"/>
                  <a:ea typeface="Microsoft YaHei" pitchFamily="34" charset="-122"/>
                  <a:cs typeface="+mn-cs"/>
                </a:endParaRPr>
              </a:p>
            </p:txBody>
          </p:sp>
          <p:sp>
            <p:nvSpPr>
              <p:cNvPr id="104" name="Freeform 134"/>
              <p:cNvSpPr>
                <a:spLocks/>
              </p:cNvSpPr>
              <p:nvPr/>
            </p:nvSpPr>
            <p:spPr bwMode="auto">
              <a:xfrm rot="3851185">
                <a:off x="2839916" y="2126679"/>
                <a:ext cx="33251" cy="38415"/>
              </a:xfrm>
              <a:custGeom>
                <a:avLst/>
                <a:gdLst>
                  <a:gd name="T0" fmla="*/ 1 w 24"/>
                  <a:gd name="T1" fmla="*/ 34 h 34"/>
                  <a:gd name="T2" fmla="*/ 23 w 24"/>
                  <a:gd name="T3" fmla="*/ 34 h 34"/>
                  <a:gd name="T4" fmla="*/ 24 w 24"/>
                  <a:gd name="T5" fmla="*/ 33 h 34"/>
                  <a:gd name="T6" fmla="*/ 24 w 24"/>
                  <a:gd name="T7" fmla="*/ 1 h 34"/>
                  <a:gd name="T8" fmla="*/ 23 w 24"/>
                  <a:gd name="T9" fmla="*/ 0 h 34"/>
                  <a:gd name="T10" fmla="*/ 1 w 24"/>
                  <a:gd name="T11" fmla="*/ 0 h 34"/>
                  <a:gd name="T12" fmla="*/ 0 w 24"/>
                  <a:gd name="T13" fmla="*/ 1 h 34"/>
                  <a:gd name="T14" fmla="*/ 0 w 24"/>
                  <a:gd name="T15" fmla="*/ 33 h 34"/>
                  <a:gd name="T16" fmla="*/ 1 w 24"/>
                  <a:gd name="T17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" h="34">
                    <a:moveTo>
                      <a:pt x="1" y="34"/>
                    </a:moveTo>
                    <a:cubicBezTo>
                      <a:pt x="23" y="34"/>
                      <a:pt x="23" y="34"/>
                      <a:pt x="23" y="34"/>
                    </a:cubicBezTo>
                    <a:cubicBezTo>
                      <a:pt x="24" y="34"/>
                      <a:pt x="24" y="34"/>
                      <a:pt x="24" y="33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24" y="1"/>
                      <a:pt x="24" y="0"/>
                      <a:pt x="23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1"/>
                      <a:pt x="0" y="1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0" y="34"/>
                      <a:pt x="1" y="34"/>
                      <a:pt x="1" y="34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itchFamily="34" charset="0"/>
                  <a:ea typeface="Microsoft YaHei" pitchFamily="34" charset="-122"/>
                  <a:cs typeface="+mn-cs"/>
                </a:endParaRPr>
              </a:p>
            </p:txBody>
          </p:sp>
          <p:sp>
            <p:nvSpPr>
              <p:cNvPr id="105" name="Freeform 135"/>
              <p:cNvSpPr>
                <a:spLocks/>
              </p:cNvSpPr>
              <p:nvPr/>
            </p:nvSpPr>
            <p:spPr bwMode="auto">
              <a:xfrm rot="3851185">
                <a:off x="2935489" y="1912087"/>
                <a:ext cx="33251" cy="38415"/>
              </a:xfrm>
              <a:custGeom>
                <a:avLst/>
                <a:gdLst>
                  <a:gd name="T0" fmla="*/ 1 w 24"/>
                  <a:gd name="T1" fmla="*/ 34 h 34"/>
                  <a:gd name="T2" fmla="*/ 23 w 24"/>
                  <a:gd name="T3" fmla="*/ 34 h 34"/>
                  <a:gd name="T4" fmla="*/ 24 w 24"/>
                  <a:gd name="T5" fmla="*/ 33 h 34"/>
                  <a:gd name="T6" fmla="*/ 24 w 24"/>
                  <a:gd name="T7" fmla="*/ 1 h 34"/>
                  <a:gd name="T8" fmla="*/ 23 w 24"/>
                  <a:gd name="T9" fmla="*/ 0 h 34"/>
                  <a:gd name="T10" fmla="*/ 1 w 24"/>
                  <a:gd name="T11" fmla="*/ 0 h 34"/>
                  <a:gd name="T12" fmla="*/ 0 w 24"/>
                  <a:gd name="T13" fmla="*/ 1 h 34"/>
                  <a:gd name="T14" fmla="*/ 0 w 24"/>
                  <a:gd name="T15" fmla="*/ 33 h 34"/>
                  <a:gd name="T16" fmla="*/ 1 w 24"/>
                  <a:gd name="T17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" h="34">
                    <a:moveTo>
                      <a:pt x="1" y="34"/>
                    </a:moveTo>
                    <a:cubicBezTo>
                      <a:pt x="23" y="34"/>
                      <a:pt x="23" y="34"/>
                      <a:pt x="23" y="34"/>
                    </a:cubicBezTo>
                    <a:cubicBezTo>
                      <a:pt x="23" y="34"/>
                      <a:pt x="24" y="34"/>
                      <a:pt x="24" y="33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24" y="1"/>
                      <a:pt x="23" y="0"/>
                      <a:pt x="23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0" y="34"/>
                      <a:pt x="0" y="34"/>
                      <a:pt x="1" y="34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itchFamily="34" charset="0"/>
                  <a:ea typeface="Microsoft YaHei" pitchFamily="34" charset="-122"/>
                  <a:cs typeface="+mn-cs"/>
                </a:endParaRPr>
              </a:p>
            </p:txBody>
          </p:sp>
          <p:sp>
            <p:nvSpPr>
              <p:cNvPr id="106" name="Freeform 136"/>
              <p:cNvSpPr>
                <a:spLocks/>
              </p:cNvSpPr>
              <p:nvPr/>
            </p:nvSpPr>
            <p:spPr bwMode="auto">
              <a:xfrm rot="3851185">
                <a:off x="2645015" y="2059490"/>
                <a:ext cx="266006" cy="24561"/>
              </a:xfrm>
              <a:custGeom>
                <a:avLst/>
                <a:gdLst>
                  <a:gd name="T0" fmla="*/ 191 w 192"/>
                  <a:gd name="T1" fmla="*/ 0 h 22"/>
                  <a:gd name="T2" fmla="*/ 1 w 192"/>
                  <a:gd name="T3" fmla="*/ 0 h 22"/>
                  <a:gd name="T4" fmla="*/ 0 w 192"/>
                  <a:gd name="T5" fmla="*/ 1 h 22"/>
                  <a:gd name="T6" fmla="*/ 0 w 192"/>
                  <a:gd name="T7" fmla="*/ 21 h 22"/>
                  <a:gd name="T8" fmla="*/ 1 w 192"/>
                  <a:gd name="T9" fmla="*/ 22 h 22"/>
                  <a:gd name="T10" fmla="*/ 191 w 192"/>
                  <a:gd name="T11" fmla="*/ 22 h 22"/>
                  <a:gd name="T12" fmla="*/ 192 w 192"/>
                  <a:gd name="T13" fmla="*/ 21 h 22"/>
                  <a:gd name="T14" fmla="*/ 192 w 192"/>
                  <a:gd name="T15" fmla="*/ 1 h 22"/>
                  <a:gd name="T16" fmla="*/ 191 w 192"/>
                  <a:gd name="T17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2" h="22">
                    <a:moveTo>
                      <a:pt x="19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21"/>
                      <a:pt x="0" y="22"/>
                      <a:pt x="1" y="22"/>
                    </a:cubicBezTo>
                    <a:cubicBezTo>
                      <a:pt x="191" y="22"/>
                      <a:pt x="191" y="22"/>
                      <a:pt x="191" y="22"/>
                    </a:cubicBezTo>
                    <a:cubicBezTo>
                      <a:pt x="191" y="22"/>
                      <a:pt x="192" y="21"/>
                      <a:pt x="192" y="21"/>
                    </a:cubicBezTo>
                    <a:cubicBezTo>
                      <a:pt x="192" y="1"/>
                      <a:pt x="192" y="1"/>
                      <a:pt x="192" y="1"/>
                    </a:cubicBezTo>
                    <a:cubicBezTo>
                      <a:pt x="192" y="0"/>
                      <a:pt x="191" y="0"/>
                      <a:pt x="191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itchFamily="34" charset="0"/>
                  <a:ea typeface="Microsoft YaHei" pitchFamily="34" charset="-122"/>
                  <a:cs typeface="+mn-cs"/>
                </a:endParaRPr>
              </a:p>
            </p:txBody>
          </p:sp>
        </p:grpSp>
      </p:grpSp>
      <p:sp>
        <p:nvSpPr>
          <p:cNvPr id="37" name="文字方塊 36"/>
          <p:cNvSpPr txBox="1"/>
          <p:nvPr/>
        </p:nvSpPr>
        <p:spPr>
          <a:xfrm>
            <a:off x="154886" y="6027003"/>
            <a:ext cx="121879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altLang="zh-TW" sz="800" dirty="0"/>
              <a:t>[</a:t>
            </a:r>
            <a:r>
              <a:rPr lang="en-US" altLang="zh-TW" sz="800" dirty="0" smtClean="0"/>
              <a:t>14] Ahmed</a:t>
            </a:r>
            <a:r>
              <a:rPr lang="en-US" altLang="zh-TW" sz="800" dirty="0"/>
              <a:t>, Tazim, et al. "Warpage prediction of Injection-molded PVC part using ensemble machine learning algorithm." Materials Today: Proceedings 50 (2022): 565-569.</a:t>
            </a:r>
            <a:endParaRPr lang="en-US" altLang="zh-TW" sz="800" dirty="0" smtClean="0"/>
          </a:p>
          <a:p>
            <a:pPr lvl="0"/>
            <a:r>
              <a:rPr lang="en-US" altLang="zh-TW" sz="800" dirty="0" smtClean="0"/>
              <a:t>[23]</a:t>
            </a:r>
            <a:r>
              <a:rPr lang="zh-TW" altLang="en-US" sz="800" dirty="0" smtClean="0"/>
              <a:t> </a:t>
            </a:r>
            <a:r>
              <a:rPr lang="en-US" altLang="zh-TW" sz="800" dirty="0" smtClean="0"/>
              <a:t>Chen</a:t>
            </a:r>
            <a:r>
              <a:rPr lang="en-US" altLang="zh-TW" sz="800" dirty="0"/>
              <a:t>, Y. C., and K. N. Chiang. "Warpage Estimation of Panel-Level Packaging by AI-assisted Design on Simulation." 2024 25th International Conference on Thermal, Mechanical and Multi-Physics Simulation and Experiments in Microelectronics and Microsystems (</a:t>
            </a:r>
            <a:r>
              <a:rPr lang="en-US" altLang="zh-TW" sz="800" dirty="0" err="1"/>
              <a:t>EuroSimE</a:t>
            </a:r>
            <a:r>
              <a:rPr lang="en-US" altLang="zh-TW" sz="800" dirty="0"/>
              <a:t>). IEEE, 2024</a:t>
            </a:r>
            <a:r>
              <a:rPr lang="en-US" altLang="zh-TW" sz="800" dirty="0" smtClean="0"/>
              <a:t>.</a:t>
            </a:r>
          </a:p>
          <a:p>
            <a:pPr lvl="0"/>
            <a:r>
              <a:rPr lang="en-US" altLang="zh-TW" sz="800" dirty="0"/>
              <a:t>[</a:t>
            </a:r>
            <a:r>
              <a:rPr lang="en-US" altLang="zh-TW" sz="800" dirty="0" smtClean="0"/>
              <a:t>24]</a:t>
            </a:r>
            <a:r>
              <a:rPr lang="zh-TW" altLang="en-US" sz="800" dirty="0" smtClean="0"/>
              <a:t> </a:t>
            </a:r>
            <a:r>
              <a:rPr lang="en-US" altLang="zh-TW" sz="800" dirty="0" smtClean="0"/>
              <a:t>Pan</a:t>
            </a:r>
            <a:r>
              <a:rPr lang="en-US" altLang="zh-TW" sz="800" dirty="0"/>
              <a:t>, Ling, et al. "Methodology of Artificial Intelligence Aided Hybrid Modeling for Predicting Solder Joint Reliability of BGA Package." 2023 IEEE 73rd Electronic Components and Technology Conference (ECTC). IEEE, 2023</a:t>
            </a:r>
            <a:r>
              <a:rPr lang="en-US" altLang="zh-TW" sz="800" dirty="0" smtClean="0"/>
              <a:t>.</a:t>
            </a:r>
          </a:p>
          <a:p>
            <a:pPr lvl="0"/>
            <a:r>
              <a:rPr lang="en-US" altLang="zh-TW" sz="800" dirty="0"/>
              <a:t>[</a:t>
            </a:r>
            <a:r>
              <a:rPr lang="en-US" altLang="zh-TW" sz="800" dirty="0" smtClean="0"/>
              <a:t>26]</a:t>
            </a:r>
            <a:r>
              <a:rPr lang="zh-TW" altLang="en-US" sz="800" dirty="0" smtClean="0"/>
              <a:t> </a:t>
            </a:r>
            <a:r>
              <a:rPr lang="en-US" altLang="zh-TW" sz="800" dirty="0" smtClean="0"/>
              <a:t>Liu</a:t>
            </a:r>
            <a:r>
              <a:rPr lang="en-US" altLang="zh-TW" sz="800" dirty="0"/>
              <a:t>, S. W., S. K. </a:t>
            </a:r>
            <a:r>
              <a:rPr lang="en-US" altLang="zh-TW" sz="800" dirty="0" err="1"/>
              <a:t>Panigrahy</a:t>
            </a:r>
            <a:r>
              <a:rPr lang="en-US" altLang="zh-TW" sz="800" dirty="0"/>
              <a:t>, and K. N. Chiang. "Prediction of fan-out panel level warpage using neural network model with edge detection enhancement." 2020 IEEE 70th Electronic Components and Technology Conference (ECTC). IEEE, 2020</a:t>
            </a:r>
            <a:r>
              <a:rPr lang="en-US" altLang="zh-TW" sz="800" dirty="0" smtClean="0"/>
              <a:t>.</a:t>
            </a:r>
          </a:p>
          <a:p>
            <a:pPr lvl="0"/>
            <a:r>
              <a:rPr lang="en-US" altLang="zh-TW" sz="800" dirty="0"/>
              <a:t>[</a:t>
            </a:r>
            <a:r>
              <a:rPr lang="en-US" altLang="zh-TW" sz="800" dirty="0" smtClean="0"/>
              <a:t>27]</a:t>
            </a:r>
            <a:r>
              <a:rPr lang="zh-TW" altLang="en-US" sz="800" dirty="0" smtClean="0"/>
              <a:t> </a:t>
            </a:r>
            <a:r>
              <a:rPr lang="en-US" altLang="zh-TW" sz="800" dirty="0" smtClean="0"/>
              <a:t>Chen</a:t>
            </a:r>
            <a:r>
              <a:rPr lang="en-US" altLang="zh-TW" sz="800" dirty="0"/>
              <a:t>, Y. C., H. L. Chen, and K. N. Chiang. "Combining Process Modeling and Machine Learning Technology to Predict the Warpage of the Panel-Level Packaging After </a:t>
            </a:r>
            <a:r>
              <a:rPr lang="en-US" altLang="zh-TW" sz="800" dirty="0" err="1"/>
              <a:t>Debonding</a:t>
            </a:r>
            <a:r>
              <a:rPr lang="en-US" altLang="zh-TW" sz="800" dirty="0"/>
              <a:t>." 2023 18th International Microsystems, Packaging, Assembly and Circuits Technology </a:t>
            </a:r>
            <a:r>
              <a:rPr lang="en-US" altLang="zh-TW" sz="800" dirty="0" smtClean="0"/>
              <a:t>Conference</a:t>
            </a:r>
          </a:p>
          <a:p>
            <a:pPr lvl="0"/>
            <a:r>
              <a:rPr lang="en-US" altLang="zh-TW" sz="800" dirty="0" smtClean="0"/>
              <a:t> </a:t>
            </a:r>
            <a:r>
              <a:rPr lang="en-US" altLang="zh-TW" sz="800" dirty="0"/>
              <a:t>(IMPACT). IEEE, 2023.</a:t>
            </a:r>
            <a:endParaRPr lang="zh-TW" altLang="en-US" sz="800" dirty="0"/>
          </a:p>
        </p:txBody>
      </p:sp>
      <p:sp>
        <p:nvSpPr>
          <p:cNvPr id="4" name="文字方塊 3"/>
          <p:cNvSpPr txBox="1"/>
          <p:nvPr/>
        </p:nvSpPr>
        <p:spPr>
          <a:xfrm>
            <a:off x="2838121" y="1625029"/>
            <a:ext cx="28411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2400" b="1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en-US" altLang="zh-TW" sz="1400" dirty="0"/>
              <a:t>[</a:t>
            </a:r>
            <a:r>
              <a:rPr lang="en-US" altLang="zh-TW" sz="1400" dirty="0" smtClean="0"/>
              <a:t>14] Ahmed</a:t>
            </a:r>
            <a:r>
              <a:rPr lang="en-US" altLang="zh-TW" sz="1400" dirty="0"/>
              <a:t>, Tazim, et </a:t>
            </a:r>
            <a:r>
              <a:rPr lang="en-US" altLang="zh-TW" sz="1400" dirty="0" smtClean="0"/>
              <a:t>al (2022)</a:t>
            </a:r>
            <a:endParaRPr lang="zh-TW" altLang="en-US" sz="1400" dirty="0"/>
          </a:p>
        </p:txBody>
      </p:sp>
      <p:sp>
        <p:nvSpPr>
          <p:cNvPr id="40" name="文字方塊 39"/>
          <p:cNvSpPr txBox="1"/>
          <p:nvPr/>
        </p:nvSpPr>
        <p:spPr>
          <a:xfrm>
            <a:off x="2838121" y="2604064"/>
            <a:ext cx="47476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2400" b="1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en-US" altLang="zh-TW" sz="1400" dirty="0" smtClean="0"/>
              <a:t>[26] Liu</a:t>
            </a:r>
            <a:r>
              <a:rPr lang="en-US" altLang="zh-TW" sz="1400" dirty="0"/>
              <a:t>, S. W., S. K. </a:t>
            </a:r>
            <a:r>
              <a:rPr lang="en-US" altLang="zh-TW" sz="1400" dirty="0" err="1"/>
              <a:t>Panigrahy</a:t>
            </a:r>
            <a:r>
              <a:rPr lang="en-US" altLang="zh-TW" sz="1400" dirty="0"/>
              <a:t>, and K. N. Chiang.</a:t>
            </a:r>
            <a:r>
              <a:rPr lang="en-US" altLang="zh-TW" sz="1400" dirty="0" smtClean="0"/>
              <a:t>(2022)</a:t>
            </a:r>
            <a:endParaRPr lang="zh-TW" altLang="en-US" sz="1400" dirty="0"/>
          </a:p>
        </p:txBody>
      </p:sp>
      <p:sp>
        <p:nvSpPr>
          <p:cNvPr id="41" name="文字方塊 40"/>
          <p:cNvSpPr txBox="1"/>
          <p:nvPr/>
        </p:nvSpPr>
        <p:spPr>
          <a:xfrm>
            <a:off x="2838121" y="3535618"/>
            <a:ext cx="69134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2400" b="1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en-US" altLang="zh-TW" sz="1400" dirty="0" smtClean="0"/>
              <a:t>[24][27] </a:t>
            </a:r>
            <a:r>
              <a:rPr lang="en-US" altLang="zh-TW" sz="1400" dirty="0"/>
              <a:t>Pan, Ling, et al. </a:t>
            </a:r>
            <a:r>
              <a:rPr lang="en-US" altLang="zh-TW" sz="1400" dirty="0" smtClean="0"/>
              <a:t>(2023)/ </a:t>
            </a:r>
            <a:r>
              <a:rPr lang="en-US" altLang="zh-TW" sz="1400" dirty="0"/>
              <a:t>Chen, Y. C., H. L. Chen, and K. N. Chiang</a:t>
            </a:r>
            <a:r>
              <a:rPr lang="en-US" altLang="zh-TW" sz="1400" dirty="0" smtClean="0"/>
              <a:t>. (2023)</a:t>
            </a:r>
            <a:endParaRPr lang="zh-TW" altLang="en-US" sz="1400" dirty="0"/>
          </a:p>
        </p:txBody>
      </p:sp>
      <p:sp>
        <p:nvSpPr>
          <p:cNvPr id="42" name="文字方塊 41"/>
          <p:cNvSpPr txBox="1"/>
          <p:nvPr/>
        </p:nvSpPr>
        <p:spPr>
          <a:xfrm>
            <a:off x="2838121" y="4452198"/>
            <a:ext cx="37232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2400" b="1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en-US" altLang="zh-TW" sz="1400" dirty="0" smtClean="0"/>
              <a:t>[23] </a:t>
            </a:r>
            <a:r>
              <a:rPr lang="en-US" altLang="zh-TW" sz="1400" dirty="0"/>
              <a:t>]</a:t>
            </a:r>
            <a:r>
              <a:rPr lang="zh-TW" altLang="en-US" sz="1400" dirty="0"/>
              <a:t> </a:t>
            </a:r>
            <a:r>
              <a:rPr lang="en-US" altLang="zh-TW" sz="1400" dirty="0"/>
              <a:t>Chen, Y. C., and K. N. Chiang.</a:t>
            </a:r>
            <a:r>
              <a:rPr lang="en-US" altLang="zh-TW" sz="1400" dirty="0" smtClean="0"/>
              <a:t> (2024)</a:t>
            </a:r>
            <a:endParaRPr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207534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圖片 3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9094" y="6212903"/>
            <a:ext cx="2238687" cy="485843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22B61683-783D-C91E-EC43-AC0F396F6A4A}"/>
              </a:ext>
            </a:extLst>
          </p:cNvPr>
          <p:cNvSpPr txBox="1"/>
          <p:nvPr/>
        </p:nvSpPr>
        <p:spPr>
          <a:xfrm>
            <a:off x="314840" y="203049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000" b="1" dirty="0" smtClean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/>
                <a:sym typeface="Times New Roman"/>
              </a:rPr>
              <a:t>文獻回顧</a:t>
            </a:r>
            <a:endParaRPr lang="zh-TW" altLang="en-US" sz="4000" dirty="0"/>
          </a:p>
        </p:txBody>
      </p:sp>
      <p:cxnSp>
        <p:nvCxnSpPr>
          <p:cNvPr id="58" name="直線接點 57">
            <a:extLst>
              <a:ext uri="{FF2B5EF4-FFF2-40B4-BE49-F238E27FC236}">
                <a16:creationId xmlns:a16="http://schemas.microsoft.com/office/drawing/2014/main" id="{DE358877-65D7-40E2-8B32-6D1A7939AF09}"/>
              </a:ext>
            </a:extLst>
          </p:cNvPr>
          <p:cNvCxnSpPr>
            <a:cxnSpLocks/>
          </p:cNvCxnSpPr>
          <p:nvPr/>
        </p:nvCxnSpPr>
        <p:spPr>
          <a:xfrm flipV="1">
            <a:off x="6794251" y="2285894"/>
            <a:ext cx="837643" cy="117623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文字方塊 59"/>
          <p:cNvSpPr txBox="1"/>
          <p:nvPr/>
        </p:nvSpPr>
        <p:spPr>
          <a:xfrm>
            <a:off x="2816099" y="1946413"/>
            <a:ext cx="50331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 smtClean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RF </a:t>
            </a:r>
            <a:r>
              <a:rPr lang="zh-TW" altLang="en-US" sz="24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與 </a:t>
            </a:r>
            <a:r>
              <a:rPr lang="en-US" altLang="zh-TW" sz="2400" b="1" dirty="0" smtClean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XGB</a:t>
            </a:r>
            <a:r>
              <a:rPr lang="zh-TW" altLang="en-US" sz="2400" b="1" dirty="0" smtClean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在</a:t>
            </a:r>
            <a:r>
              <a:rPr lang="zh-TW" altLang="en-US" sz="24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翹</a:t>
            </a:r>
            <a:r>
              <a:rPr lang="zh-TW" altLang="en-US" sz="2400" b="1" dirty="0" smtClean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曲</a:t>
            </a:r>
            <a:r>
              <a:rPr lang="zh-TW" altLang="en-US" sz="24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預測</a:t>
            </a:r>
            <a:r>
              <a:rPr lang="zh-TW" altLang="en-US" sz="2400" b="1" dirty="0" smtClean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中展現準確性</a:t>
            </a:r>
            <a:endParaRPr lang="zh-TW" altLang="en-US" sz="2400" b="1" dirty="0">
              <a:solidFill>
                <a:srgbClr val="00206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1" name="文字方塊 60"/>
          <p:cNvSpPr txBox="1"/>
          <p:nvPr/>
        </p:nvSpPr>
        <p:spPr>
          <a:xfrm>
            <a:off x="2822402" y="3788325"/>
            <a:ext cx="62215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b="1">
                <a:solidFill>
                  <a:srgbClr val="646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en-US" altLang="zh-TW" sz="2400" dirty="0">
                <a:solidFill>
                  <a:srgbClr val="002060"/>
                </a:solidFill>
                <a:effectLst/>
              </a:rPr>
              <a:t>ANN </a:t>
            </a:r>
            <a:r>
              <a:rPr lang="zh-TW" altLang="en-US" sz="2400" dirty="0">
                <a:solidFill>
                  <a:srgbClr val="002060"/>
                </a:solidFill>
                <a:effectLst/>
              </a:rPr>
              <a:t>混合建</a:t>
            </a:r>
            <a:r>
              <a:rPr lang="zh-TW" altLang="en-US" sz="2400" dirty="0" smtClean="0">
                <a:solidFill>
                  <a:srgbClr val="002060"/>
                </a:solidFill>
                <a:effectLst/>
              </a:rPr>
              <a:t>模縮短</a:t>
            </a:r>
            <a:r>
              <a:rPr lang="zh-TW" altLang="en-US" sz="2400" dirty="0">
                <a:solidFill>
                  <a:srgbClr val="002060"/>
                </a:solidFill>
                <a:effectLst/>
              </a:rPr>
              <a:t>開發周期，提升計算效能</a:t>
            </a:r>
          </a:p>
        </p:txBody>
      </p:sp>
      <p:sp>
        <p:nvSpPr>
          <p:cNvPr id="62" name="文字方塊 61"/>
          <p:cNvSpPr txBox="1"/>
          <p:nvPr/>
        </p:nvSpPr>
        <p:spPr>
          <a:xfrm>
            <a:off x="2822402" y="2867369"/>
            <a:ext cx="97754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2400" b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en-US" altLang="zh-TW" dirty="0" smtClean="0">
                <a:effectLst/>
              </a:rPr>
              <a:t>CNN </a:t>
            </a:r>
            <a:r>
              <a:rPr lang="zh-TW" altLang="en-US" dirty="0" smtClean="0">
                <a:effectLst/>
              </a:rPr>
              <a:t>從 </a:t>
            </a:r>
            <a:r>
              <a:rPr lang="en-US" altLang="zh-TW" dirty="0">
                <a:effectLst/>
              </a:rPr>
              <a:t>FEM </a:t>
            </a:r>
            <a:r>
              <a:rPr lang="zh-TW" altLang="en-US" dirty="0" smtClean="0">
                <a:effectLst/>
              </a:rPr>
              <a:t>生成的數據中捕捉</a:t>
            </a:r>
            <a:r>
              <a:rPr lang="zh-TW" altLang="en-US" dirty="0">
                <a:effectLst/>
              </a:rPr>
              <a:t>設計參數與翹曲行為</a:t>
            </a:r>
            <a:r>
              <a:rPr lang="zh-TW" altLang="en-US" dirty="0" smtClean="0">
                <a:effectLst/>
              </a:rPr>
              <a:t>間的</a:t>
            </a:r>
            <a:r>
              <a:rPr lang="zh-TW" altLang="en-US" dirty="0">
                <a:effectLst/>
              </a:rPr>
              <a:t>非線性關係</a:t>
            </a:r>
          </a:p>
        </p:txBody>
      </p:sp>
      <p:sp>
        <p:nvSpPr>
          <p:cNvPr id="63" name="文字方塊 62"/>
          <p:cNvSpPr txBox="1"/>
          <p:nvPr/>
        </p:nvSpPr>
        <p:spPr>
          <a:xfrm>
            <a:off x="2822402" y="4709282"/>
            <a:ext cx="5809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2400" b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en-US" altLang="zh-TW" dirty="0">
                <a:effectLst/>
              </a:rPr>
              <a:t>AI </a:t>
            </a:r>
            <a:r>
              <a:rPr lang="zh-TW" altLang="en-US" dirty="0">
                <a:effectLst/>
              </a:rPr>
              <a:t>在翹曲預測中展現高度適應性與實用性</a:t>
            </a:r>
          </a:p>
        </p:txBody>
      </p:sp>
      <p:sp>
        <p:nvSpPr>
          <p:cNvPr id="22" name="六边形 18">
            <a:extLst>
              <a:ext uri="{FF2B5EF4-FFF2-40B4-BE49-F238E27FC236}">
                <a16:creationId xmlns:a16="http://schemas.microsoft.com/office/drawing/2014/main" id="{889D522C-6415-45C6-AD43-791BB4D6D30A}"/>
              </a:ext>
            </a:extLst>
          </p:cNvPr>
          <p:cNvSpPr/>
          <p:nvPr/>
        </p:nvSpPr>
        <p:spPr>
          <a:xfrm rot="16200000">
            <a:off x="1154015" y="1728858"/>
            <a:ext cx="1523765" cy="1434131"/>
          </a:xfrm>
          <a:prstGeom prst="hexagon">
            <a:avLst/>
          </a:prstGeom>
          <a:solidFill>
            <a:srgbClr val="FFC000"/>
          </a:solidFill>
          <a:ln w="15875"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</p:txBody>
      </p:sp>
      <p:sp>
        <p:nvSpPr>
          <p:cNvPr id="23" name="六边形 20">
            <a:extLst>
              <a:ext uri="{FF2B5EF4-FFF2-40B4-BE49-F238E27FC236}">
                <a16:creationId xmlns:a16="http://schemas.microsoft.com/office/drawing/2014/main" id="{FE2FFC2A-07C0-4466-A0FA-F7E371041821}"/>
              </a:ext>
            </a:extLst>
          </p:cNvPr>
          <p:cNvSpPr/>
          <p:nvPr/>
        </p:nvSpPr>
        <p:spPr>
          <a:xfrm rot="16200000">
            <a:off x="379901" y="2997635"/>
            <a:ext cx="1523765" cy="1434131"/>
          </a:xfrm>
          <a:prstGeom prst="hexagon">
            <a:avLst/>
          </a:prstGeom>
          <a:solidFill>
            <a:srgbClr val="4472C4"/>
          </a:solidFill>
          <a:ln w="15875"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prstClr val="white"/>
              </a:solidFill>
              <a:latin typeface="微软雅黑"/>
              <a:ea typeface="微软雅黑"/>
              <a:cs typeface="+mn-ea"/>
              <a:sym typeface="+mn-lt"/>
            </a:endParaRPr>
          </a:p>
        </p:txBody>
      </p:sp>
      <p:sp>
        <p:nvSpPr>
          <p:cNvPr id="24" name="六边形 22">
            <a:extLst>
              <a:ext uri="{FF2B5EF4-FFF2-40B4-BE49-F238E27FC236}">
                <a16:creationId xmlns:a16="http://schemas.microsoft.com/office/drawing/2014/main" id="{C40352D9-B2C4-4E96-BC25-26A98096FB0A}"/>
              </a:ext>
            </a:extLst>
          </p:cNvPr>
          <p:cNvSpPr/>
          <p:nvPr/>
        </p:nvSpPr>
        <p:spPr>
          <a:xfrm rot="16200000">
            <a:off x="1144769" y="4258867"/>
            <a:ext cx="1523765" cy="1434131"/>
          </a:xfrm>
          <a:prstGeom prst="hexagon">
            <a:avLst/>
          </a:prstGeom>
          <a:solidFill>
            <a:srgbClr val="00CC00"/>
          </a:solidFill>
          <a:ln w="15875"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prstClr val="white"/>
              </a:solidFill>
              <a:latin typeface="微软雅黑"/>
              <a:ea typeface="微软雅黑"/>
              <a:cs typeface="+mn-ea"/>
              <a:sym typeface="+mn-lt"/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48B33925-3959-4083-99C7-0772420CD0C5}"/>
              </a:ext>
            </a:extLst>
          </p:cNvPr>
          <p:cNvSpPr/>
          <p:nvPr/>
        </p:nvSpPr>
        <p:spPr>
          <a:xfrm>
            <a:off x="121471" y="2969393"/>
            <a:ext cx="336520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219170"/>
            <a:r>
              <a:rPr lang="en-US" altLang="zh-TW" sz="3200" b="1" spc="-40" dirty="0" smtClean="0">
                <a:solidFill>
                  <a:prstClr val="white"/>
                </a:solidFill>
                <a:effectLst>
                  <a:glow rad="127000">
                    <a:prstClr val="black"/>
                  </a:glo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AI</a:t>
            </a:r>
            <a:endParaRPr lang="en-US" altLang="zh-TW" sz="3200" b="1" spc="-40" dirty="0">
              <a:solidFill>
                <a:prstClr val="white"/>
              </a:solidFill>
              <a:effectLst>
                <a:glow rad="127000">
                  <a:prstClr val="black"/>
                </a:glow>
              </a:effectLs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 defTabSz="1219170"/>
            <a:r>
              <a:rPr lang="zh-TW" altLang="en-US" sz="3200" b="1" spc="-40" dirty="0" smtClean="0">
                <a:solidFill>
                  <a:prstClr val="white"/>
                </a:solidFill>
                <a:effectLst>
                  <a:glow rad="127000">
                    <a:prstClr val="black"/>
                  </a:glo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預測翹曲</a:t>
            </a:r>
            <a:endParaRPr lang="en-US" altLang="zh-TW" sz="3200" b="1" spc="-40" dirty="0">
              <a:solidFill>
                <a:prstClr val="white"/>
              </a:solidFill>
              <a:effectLst>
                <a:glow rad="127000">
                  <a:prstClr val="black"/>
                </a:glow>
              </a:effectLs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84" name="Graphic 35">
            <a:extLst>
              <a:ext uri="{FF2B5EF4-FFF2-40B4-BE49-F238E27FC236}">
                <a16:creationId xmlns:a16="http://schemas.microsoft.com/office/drawing/2014/main" id="{C9EAF05C-483B-44D1-AC9A-382253E65A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477841" y="4546203"/>
            <a:ext cx="938187" cy="859458"/>
          </a:xfrm>
          <a:prstGeom prst="rect">
            <a:avLst/>
          </a:prstGeom>
        </p:spPr>
      </p:pic>
      <p:grpSp>
        <p:nvGrpSpPr>
          <p:cNvPr id="87" name="群組 86"/>
          <p:cNvGrpSpPr/>
          <p:nvPr/>
        </p:nvGrpSpPr>
        <p:grpSpPr>
          <a:xfrm>
            <a:off x="1527664" y="2056864"/>
            <a:ext cx="712293" cy="701589"/>
            <a:chOff x="15663670" y="2282629"/>
            <a:chExt cx="712293" cy="701589"/>
          </a:xfrm>
        </p:grpSpPr>
        <p:grpSp>
          <p:nvGrpSpPr>
            <p:cNvPr id="88" name="群組 87"/>
            <p:cNvGrpSpPr/>
            <p:nvPr/>
          </p:nvGrpSpPr>
          <p:grpSpPr>
            <a:xfrm rot="978801">
              <a:off x="15663670" y="2282629"/>
              <a:ext cx="712293" cy="701589"/>
              <a:chOff x="361903" y="2073277"/>
              <a:chExt cx="558727" cy="525463"/>
            </a:xfrm>
            <a:solidFill>
              <a:schemeClr val="bg1"/>
            </a:solidFill>
          </p:grpSpPr>
          <p:sp>
            <p:nvSpPr>
              <p:cNvPr id="107" name="Freeform 51"/>
              <p:cNvSpPr>
                <a:spLocks noEditPoints="1"/>
              </p:cNvSpPr>
              <p:nvPr/>
            </p:nvSpPr>
            <p:spPr bwMode="auto">
              <a:xfrm>
                <a:off x="655552" y="2073277"/>
                <a:ext cx="265078" cy="247650"/>
              </a:xfrm>
              <a:custGeom>
                <a:avLst/>
                <a:gdLst>
                  <a:gd name="T0" fmla="*/ 90 w 91"/>
                  <a:gd name="T1" fmla="*/ 85 h 85"/>
                  <a:gd name="T2" fmla="*/ 67 w 91"/>
                  <a:gd name="T3" fmla="*/ 85 h 85"/>
                  <a:gd name="T4" fmla="*/ 67 w 91"/>
                  <a:gd name="T5" fmla="*/ 85 h 85"/>
                  <a:gd name="T6" fmla="*/ 1 w 91"/>
                  <a:gd name="T7" fmla="*/ 24 h 85"/>
                  <a:gd name="T8" fmla="*/ 0 w 91"/>
                  <a:gd name="T9" fmla="*/ 24 h 85"/>
                  <a:gd name="T10" fmla="*/ 0 w 91"/>
                  <a:gd name="T11" fmla="*/ 1 h 85"/>
                  <a:gd name="T12" fmla="*/ 1 w 91"/>
                  <a:gd name="T13" fmla="*/ 0 h 85"/>
                  <a:gd name="T14" fmla="*/ 91 w 91"/>
                  <a:gd name="T15" fmla="*/ 85 h 85"/>
                  <a:gd name="T16" fmla="*/ 90 w 91"/>
                  <a:gd name="T17" fmla="*/ 85 h 85"/>
                  <a:gd name="T18" fmla="*/ 90 w 91"/>
                  <a:gd name="T19" fmla="*/ 85 h 85"/>
                  <a:gd name="T20" fmla="*/ 68 w 91"/>
                  <a:gd name="T21" fmla="*/ 84 h 85"/>
                  <a:gd name="T22" fmla="*/ 90 w 91"/>
                  <a:gd name="T23" fmla="*/ 84 h 85"/>
                  <a:gd name="T24" fmla="*/ 1 w 91"/>
                  <a:gd name="T25" fmla="*/ 1 h 85"/>
                  <a:gd name="T26" fmla="*/ 1 w 91"/>
                  <a:gd name="T27" fmla="*/ 23 h 85"/>
                  <a:gd name="T28" fmla="*/ 46 w 91"/>
                  <a:gd name="T29" fmla="*/ 41 h 85"/>
                  <a:gd name="T30" fmla="*/ 68 w 91"/>
                  <a:gd name="T31" fmla="*/ 84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91" h="85">
                    <a:moveTo>
                      <a:pt x="90" y="85"/>
                    </a:moveTo>
                    <a:cubicBezTo>
                      <a:pt x="67" y="85"/>
                      <a:pt x="67" y="85"/>
                      <a:pt x="67" y="85"/>
                    </a:cubicBezTo>
                    <a:cubicBezTo>
                      <a:pt x="67" y="85"/>
                      <a:pt x="67" y="85"/>
                      <a:pt x="67" y="85"/>
                    </a:cubicBezTo>
                    <a:cubicBezTo>
                      <a:pt x="64" y="51"/>
                      <a:pt x="35" y="24"/>
                      <a:pt x="1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0"/>
                      <a:pt x="1" y="0"/>
                    </a:cubicBezTo>
                    <a:cubicBezTo>
                      <a:pt x="48" y="0"/>
                      <a:pt x="88" y="37"/>
                      <a:pt x="91" y="85"/>
                    </a:cubicBezTo>
                    <a:cubicBezTo>
                      <a:pt x="91" y="85"/>
                      <a:pt x="91" y="85"/>
                      <a:pt x="90" y="85"/>
                    </a:cubicBezTo>
                    <a:cubicBezTo>
                      <a:pt x="90" y="85"/>
                      <a:pt x="90" y="85"/>
                      <a:pt x="90" y="85"/>
                    </a:cubicBezTo>
                    <a:close/>
                    <a:moveTo>
                      <a:pt x="68" y="84"/>
                    </a:moveTo>
                    <a:cubicBezTo>
                      <a:pt x="90" y="84"/>
                      <a:pt x="90" y="84"/>
                      <a:pt x="90" y="84"/>
                    </a:cubicBezTo>
                    <a:cubicBezTo>
                      <a:pt x="86" y="38"/>
                      <a:pt x="48" y="2"/>
                      <a:pt x="1" y="1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18" y="23"/>
                      <a:pt x="34" y="30"/>
                      <a:pt x="46" y="41"/>
                    </a:cubicBezTo>
                    <a:cubicBezTo>
                      <a:pt x="59" y="52"/>
                      <a:pt x="66" y="68"/>
                      <a:pt x="68" y="84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itchFamily="34" charset="0"/>
                  <a:ea typeface="Microsoft YaHei" pitchFamily="34" charset="-122"/>
                  <a:cs typeface="+mn-cs"/>
                </a:endParaRPr>
              </a:p>
            </p:txBody>
          </p:sp>
          <p:sp>
            <p:nvSpPr>
              <p:cNvPr id="108" name="Freeform 52"/>
              <p:cNvSpPr>
                <a:spLocks/>
              </p:cNvSpPr>
              <p:nvPr/>
            </p:nvSpPr>
            <p:spPr bwMode="auto">
              <a:xfrm>
                <a:off x="361903" y="2278064"/>
                <a:ext cx="293649" cy="320675"/>
              </a:xfrm>
              <a:custGeom>
                <a:avLst/>
                <a:gdLst>
                  <a:gd name="T0" fmla="*/ 101 w 101"/>
                  <a:gd name="T1" fmla="*/ 87 h 110"/>
                  <a:gd name="T2" fmla="*/ 35 w 101"/>
                  <a:gd name="T3" fmla="*/ 25 h 110"/>
                  <a:gd name="T4" fmla="*/ 49 w 101"/>
                  <a:gd name="T5" fmla="*/ 25 h 110"/>
                  <a:gd name="T6" fmla="*/ 25 w 101"/>
                  <a:gd name="T7" fmla="*/ 0 h 110"/>
                  <a:gd name="T8" fmla="*/ 0 w 101"/>
                  <a:gd name="T9" fmla="*/ 25 h 110"/>
                  <a:gd name="T10" fmla="*/ 12 w 101"/>
                  <a:gd name="T11" fmla="*/ 25 h 110"/>
                  <a:gd name="T12" fmla="*/ 101 w 101"/>
                  <a:gd name="T13" fmla="*/ 110 h 110"/>
                  <a:gd name="T14" fmla="*/ 101 w 101"/>
                  <a:gd name="T15" fmla="*/ 87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1" h="110">
                    <a:moveTo>
                      <a:pt x="101" y="87"/>
                    </a:moveTo>
                    <a:cubicBezTo>
                      <a:pt x="66" y="87"/>
                      <a:pt x="37" y="60"/>
                      <a:pt x="35" y="25"/>
                    </a:cubicBezTo>
                    <a:cubicBezTo>
                      <a:pt x="49" y="25"/>
                      <a:pt x="49" y="25"/>
                      <a:pt x="49" y="25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12" y="25"/>
                      <a:pt x="12" y="25"/>
                      <a:pt x="12" y="25"/>
                    </a:cubicBezTo>
                    <a:cubicBezTo>
                      <a:pt x="15" y="72"/>
                      <a:pt x="54" y="110"/>
                      <a:pt x="101" y="110"/>
                    </a:cubicBezTo>
                    <a:lnTo>
                      <a:pt x="101" y="87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itchFamily="34" charset="0"/>
                  <a:ea typeface="Microsoft YaHei" pitchFamily="34" charset="-122"/>
                  <a:cs typeface="+mn-cs"/>
                </a:endParaRPr>
              </a:p>
            </p:txBody>
          </p:sp>
          <p:sp>
            <p:nvSpPr>
              <p:cNvPr id="109" name="Freeform 55"/>
              <p:cNvSpPr>
                <a:spLocks noEditPoints="1"/>
              </p:cNvSpPr>
              <p:nvPr/>
            </p:nvSpPr>
            <p:spPr bwMode="auto">
              <a:xfrm>
                <a:off x="688885" y="2352677"/>
                <a:ext cx="231745" cy="246063"/>
              </a:xfrm>
              <a:custGeom>
                <a:avLst/>
                <a:gdLst>
                  <a:gd name="T0" fmla="*/ 1 w 80"/>
                  <a:gd name="T1" fmla="*/ 84 h 84"/>
                  <a:gd name="T2" fmla="*/ 1 w 80"/>
                  <a:gd name="T3" fmla="*/ 84 h 84"/>
                  <a:gd name="T4" fmla="*/ 0 w 80"/>
                  <a:gd name="T5" fmla="*/ 83 h 84"/>
                  <a:gd name="T6" fmla="*/ 0 w 80"/>
                  <a:gd name="T7" fmla="*/ 60 h 84"/>
                  <a:gd name="T8" fmla="*/ 1 w 80"/>
                  <a:gd name="T9" fmla="*/ 60 h 84"/>
                  <a:gd name="T10" fmla="*/ 56 w 80"/>
                  <a:gd name="T11" fmla="*/ 0 h 84"/>
                  <a:gd name="T12" fmla="*/ 56 w 80"/>
                  <a:gd name="T13" fmla="*/ 0 h 84"/>
                  <a:gd name="T14" fmla="*/ 79 w 80"/>
                  <a:gd name="T15" fmla="*/ 0 h 84"/>
                  <a:gd name="T16" fmla="*/ 79 w 80"/>
                  <a:gd name="T17" fmla="*/ 0 h 84"/>
                  <a:gd name="T18" fmla="*/ 80 w 80"/>
                  <a:gd name="T19" fmla="*/ 0 h 84"/>
                  <a:gd name="T20" fmla="*/ 1 w 80"/>
                  <a:gd name="T21" fmla="*/ 84 h 84"/>
                  <a:gd name="T22" fmla="*/ 1 w 80"/>
                  <a:gd name="T23" fmla="*/ 84 h 84"/>
                  <a:gd name="T24" fmla="*/ 1 w 80"/>
                  <a:gd name="T25" fmla="*/ 61 h 84"/>
                  <a:gd name="T26" fmla="*/ 1 w 80"/>
                  <a:gd name="T27" fmla="*/ 83 h 84"/>
                  <a:gd name="T28" fmla="*/ 79 w 80"/>
                  <a:gd name="T29" fmla="*/ 1 h 84"/>
                  <a:gd name="T30" fmla="*/ 57 w 80"/>
                  <a:gd name="T31" fmla="*/ 1 h 84"/>
                  <a:gd name="T32" fmla="*/ 1 w 80"/>
                  <a:gd name="T33" fmla="*/ 61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80" h="84">
                    <a:moveTo>
                      <a:pt x="1" y="84"/>
                    </a:moveTo>
                    <a:cubicBezTo>
                      <a:pt x="1" y="84"/>
                      <a:pt x="1" y="84"/>
                      <a:pt x="1" y="84"/>
                    </a:cubicBezTo>
                    <a:cubicBezTo>
                      <a:pt x="0" y="84"/>
                      <a:pt x="0" y="83"/>
                      <a:pt x="0" y="83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0" y="60"/>
                      <a:pt x="1" y="60"/>
                      <a:pt x="1" y="60"/>
                    </a:cubicBezTo>
                    <a:cubicBezTo>
                      <a:pt x="31" y="55"/>
                      <a:pt x="53" y="30"/>
                      <a:pt x="56" y="0"/>
                    </a:cubicBezTo>
                    <a:cubicBezTo>
                      <a:pt x="56" y="0"/>
                      <a:pt x="56" y="0"/>
                      <a:pt x="56" y="0"/>
                    </a:cubicBezTo>
                    <a:cubicBezTo>
                      <a:pt x="79" y="0"/>
                      <a:pt x="79" y="0"/>
                      <a:pt x="79" y="0"/>
                    </a:cubicBezTo>
                    <a:cubicBezTo>
                      <a:pt x="79" y="0"/>
                      <a:pt x="79" y="0"/>
                      <a:pt x="79" y="0"/>
                    </a:cubicBezTo>
                    <a:cubicBezTo>
                      <a:pt x="80" y="0"/>
                      <a:pt x="80" y="0"/>
                      <a:pt x="80" y="0"/>
                    </a:cubicBezTo>
                    <a:cubicBezTo>
                      <a:pt x="77" y="43"/>
                      <a:pt x="44" y="78"/>
                      <a:pt x="1" y="84"/>
                    </a:cubicBezTo>
                    <a:cubicBezTo>
                      <a:pt x="1" y="84"/>
                      <a:pt x="1" y="84"/>
                      <a:pt x="1" y="84"/>
                    </a:cubicBezTo>
                    <a:close/>
                    <a:moveTo>
                      <a:pt x="1" y="61"/>
                    </a:moveTo>
                    <a:cubicBezTo>
                      <a:pt x="1" y="83"/>
                      <a:pt x="1" y="83"/>
                      <a:pt x="1" y="83"/>
                    </a:cubicBezTo>
                    <a:cubicBezTo>
                      <a:pt x="43" y="77"/>
                      <a:pt x="76" y="43"/>
                      <a:pt x="79" y="1"/>
                    </a:cubicBezTo>
                    <a:cubicBezTo>
                      <a:pt x="57" y="1"/>
                      <a:pt x="57" y="1"/>
                      <a:pt x="57" y="1"/>
                    </a:cubicBezTo>
                    <a:cubicBezTo>
                      <a:pt x="54" y="31"/>
                      <a:pt x="31" y="55"/>
                      <a:pt x="1" y="61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itchFamily="34" charset="0"/>
                  <a:ea typeface="Microsoft YaHei" pitchFamily="34" charset="-122"/>
                  <a:cs typeface="+mn-cs"/>
                </a:endParaRPr>
              </a:p>
            </p:txBody>
          </p:sp>
        </p:grpSp>
        <p:grpSp>
          <p:nvGrpSpPr>
            <p:cNvPr id="89" name="群組 88"/>
            <p:cNvGrpSpPr/>
            <p:nvPr/>
          </p:nvGrpSpPr>
          <p:grpSpPr>
            <a:xfrm rot="7077888">
              <a:off x="15878308" y="2466479"/>
              <a:ext cx="250397" cy="331911"/>
              <a:chOff x="2748104" y="1905078"/>
              <a:chExt cx="223218" cy="299696"/>
            </a:xfrm>
          </p:grpSpPr>
          <p:sp>
            <p:nvSpPr>
              <p:cNvPr id="90" name="Freeform 120"/>
              <p:cNvSpPr>
                <a:spLocks/>
              </p:cNvSpPr>
              <p:nvPr/>
            </p:nvSpPr>
            <p:spPr bwMode="auto">
              <a:xfrm rot="3851185">
                <a:off x="2749913" y="1942209"/>
                <a:ext cx="34797" cy="38415"/>
              </a:xfrm>
              <a:custGeom>
                <a:avLst/>
                <a:gdLst>
                  <a:gd name="T0" fmla="*/ 1 w 25"/>
                  <a:gd name="T1" fmla="*/ 34 h 34"/>
                  <a:gd name="T2" fmla="*/ 24 w 25"/>
                  <a:gd name="T3" fmla="*/ 34 h 34"/>
                  <a:gd name="T4" fmla="*/ 25 w 25"/>
                  <a:gd name="T5" fmla="*/ 33 h 34"/>
                  <a:gd name="T6" fmla="*/ 25 w 25"/>
                  <a:gd name="T7" fmla="*/ 1 h 34"/>
                  <a:gd name="T8" fmla="*/ 24 w 25"/>
                  <a:gd name="T9" fmla="*/ 0 h 34"/>
                  <a:gd name="T10" fmla="*/ 1 w 25"/>
                  <a:gd name="T11" fmla="*/ 0 h 34"/>
                  <a:gd name="T12" fmla="*/ 0 w 25"/>
                  <a:gd name="T13" fmla="*/ 1 h 34"/>
                  <a:gd name="T14" fmla="*/ 0 w 25"/>
                  <a:gd name="T15" fmla="*/ 33 h 34"/>
                  <a:gd name="T16" fmla="*/ 1 w 25"/>
                  <a:gd name="T17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34">
                    <a:moveTo>
                      <a:pt x="1" y="34"/>
                    </a:moveTo>
                    <a:cubicBezTo>
                      <a:pt x="24" y="34"/>
                      <a:pt x="24" y="34"/>
                      <a:pt x="24" y="34"/>
                    </a:cubicBezTo>
                    <a:cubicBezTo>
                      <a:pt x="24" y="34"/>
                      <a:pt x="25" y="34"/>
                      <a:pt x="25" y="33"/>
                    </a:cubicBezTo>
                    <a:cubicBezTo>
                      <a:pt x="25" y="1"/>
                      <a:pt x="25" y="1"/>
                      <a:pt x="25" y="1"/>
                    </a:cubicBezTo>
                    <a:cubicBezTo>
                      <a:pt x="25" y="1"/>
                      <a:pt x="24" y="0"/>
                      <a:pt x="24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1"/>
                      <a:pt x="0" y="1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0" y="34"/>
                      <a:pt x="1" y="34"/>
                      <a:pt x="1" y="34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itchFamily="34" charset="0"/>
                  <a:ea typeface="Microsoft YaHei" pitchFamily="34" charset="-122"/>
                  <a:cs typeface="+mn-cs"/>
                </a:endParaRPr>
              </a:p>
            </p:txBody>
          </p:sp>
          <p:sp>
            <p:nvSpPr>
              <p:cNvPr id="91" name="Freeform 121"/>
              <p:cNvSpPr>
                <a:spLocks/>
              </p:cNvSpPr>
              <p:nvPr/>
            </p:nvSpPr>
            <p:spPr bwMode="auto">
              <a:xfrm rot="3851185">
                <a:off x="2790163" y="1923369"/>
                <a:ext cx="34797" cy="37156"/>
              </a:xfrm>
              <a:custGeom>
                <a:avLst/>
                <a:gdLst>
                  <a:gd name="T0" fmla="*/ 1 w 25"/>
                  <a:gd name="T1" fmla="*/ 33 h 33"/>
                  <a:gd name="T2" fmla="*/ 24 w 25"/>
                  <a:gd name="T3" fmla="*/ 33 h 33"/>
                  <a:gd name="T4" fmla="*/ 25 w 25"/>
                  <a:gd name="T5" fmla="*/ 32 h 33"/>
                  <a:gd name="T6" fmla="*/ 25 w 25"/>
                  <a:gd name="T7" fmla="*/ 1 h 33"/>
                  <a:gd name="T8" fmla="*/ 24 w 25"/>
                  <a:gd name="T9" fmla="*/ 0 h 33"/>
                  <a:gd name="T10" fmla="*/ 1 w 25"/>
                  <a:gd name="T11" fmla="*/ 0 h 33"/>
                  <a:gd name="T12" fmla="*/ 0 w 25"/>
                  <a:gd name="T13" fmla="*/ 1 h 33"/>
                  <a:gd name="T14" fmla="*/ 0 w 25"/>
                  <a:gd name="T15" fmla="*/ 32 h 33"/>
                  <a:gd name="T16" fmla="*/ 1 w 25"/>
                  <a:gd name="T17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33">
                    <a:moveTo>
                      <a:pt x="1" y="33"/>
                    </a:moveTo>
                    <a:cubicBezTo>
                      <a:pt x="24" y="33"/>
                      <a:pt x="24" y="33"/>
                      <a:pt x="24" y="33"/>
                    </a:cubicBezTo>
                    <a:cubicBezTo>
                      <a:pt x="24" y="33"/>
                      <a:pt x="25" y="33"/>
                      <a:pt x="25" y="32"/>
                    </a:cubicBezTo>
                    <a:cubicBezTo>
                      <a:pt x="25" y="1"/>
                      <a:pt x="25" y="1"/>
                      <a:pt x="25" y="1"/>
                    </a:cubicBezTo>
                    <a:cubicBezTo>
                      <a:pt x="25" y="0"/>
                      <a:pt x="24" y="0"/>
                      <a:pt x="24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1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0" y="33"/>
                      <a:pt x="1" y="33"/>
                      <a:pt x="1" y="33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itchFamily="34" charset="0"/>
                  <a:ea typeface="Microsoft YaHei" pitchFamily="34" charset="-122"/>
                  <a:cs typeface="+mn-cs"/>
                </a:endParaRPr>
              </a:p>
            </p:txBody>
          </p:sp>
          <p:sp>
            <p:nvSpPr>
              <p:cNvPr id="92" name="Freeform 122"/>
              <p:cNvSpPr>
                <a:spLocks/>
              </p:cNvSpPr>
              <p:nvPr/>
            </p:nvSpPr>
            <p:spPr bwMode="auto">
              <a:xfrm rot="3851185">
                <a:off x="2830414" y="1903899"/>
                <a:ext cx="34797" cy="37156"/>
              </a:xfrm>
              <a:custGeom>
                <a:avLst/>
                <a:gdLst>
                  <a:gd name="T0" fmla="*/ 1 w 25"/>
                  <a:gd name="T1" fmla="*/ 33 h 33"/>
                  <a:gd name="T2" fmla="*/ 24 w 25"/>
                  <a:gd name="T3" fmla="*/ 33 h 33"/>
                  <a:gd name="T4" fmla="*/ 25 w 25"/>
                  <a:gd name="T5" fmla="*/ 32 h 33"/>
                  <a:gd name="T6" fmla="*/ 25 w 25"/>
                  <a:gd name="T7" fmla="*/ 1 h 33"/>
                  <a:gd name="T8" fmla="*/ 24 w 25"/>
                  <a:gd name="T9" fmla="*/ 0 h 33"/>
                  <a:gd name="T10" fmla="*/ 1 w 25"/>
                  <a:gd name="T11" fmla="*/ 0 h 33"/>
                  <a:gd name="T12" fmla="*/ 0 w 25"/>
                  <a:gd name="T13" fmla="*/ 1 h 33"/>
                  <a:gd name="T14" fmla="*/ 0 w 25"/>
                  <a:gd name="T15" fmla="*/ 32 h 33"/>
                  <a:gd name="T16" fmla="*/ 1 w 25"/>
                  <a:gd name="T17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33">
                    <a:moveTo>
                      <a:pt x="1" y="33"/>
                    </a:moveTo>
                    <a:cubicBezTo>
                      <a:pt x="24" y="33"/>
                      <a:pt x="24" y="33"/>
                      <a:pt x="24" y="33"/>
                    </a:cubicBezTo>
                    <a:cubicBezTo>
                      <a:pt x="24" y="33"/>
                      <a:pt x="25" y="33"/>
                      <a:pt x="25" y="32"/>
                    </a:cubicBezTo>
                    <a:cubicBezTo>
                      <a:pt x="25" y="1"/>
                      <a:pt x="25" y="1"/>
                      <a:pt x="25" y="1"/>
                    </a:cubicBezTo>
                    <a:cubicBezTo>
                      <a:pt x="25" y="0"/>
                      <a:pt x="24" y="0"/>
                      <a:pt x="24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1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0" y="33"/>
                      <a:pt x="1" y="33"/>
                      <a:pt x="1" y="33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itchFamily="34" charset="0"/>
                  <a:ea typeface="Microsoft YaHei" pitchFamily="34" charset="-122"/>
                  <a:cs typeface="+mn-cs"/>
                </a:endParaRPr>
              </a:p>
            </p:txBody>
          </p:sp>
          <p:sp>
            <p:nvSpPr>
              <p:cNvPr id="93" name="Freeform 123"/>
              <p:cNvSpPr>
                <a:spLocks/>
              </p:cNvSpPr>
              <p:nvPr/>
            </p:nvSpPr>
            <p:spPr bwMode="auto">
              <a:xfrm rot="3851185">
                <a:off x="2773919" y="1990240"/>
                <a:ext cx="33251" cy="38415"/>
              </a:xfrm>
              <a:custGeom>
                <a:avLst/>
                <a:gdLst>
                  <a:gd name="T0" fmla="*/ 1 w 24"/>
                  <a:gd name="T1" fmla="*/ 34 h 34"/>
                  <a:gd name="T2" fmla="*/ 23 w 24"/>
                  <a:gd name="T3" fmla="*/ 34 h 34"/>
                  <a:gd name="T4" fmla="*/ 24 w 24"/>
                  <a:gd name="T5" fmla="*/ 33 h 34"/>
                  <a:gd name="T6" fmla="*/ 24 w 24"/>
                  <a:gd name="T7" fmla="*/ 1 h 34"/>
                  <a:gd name="T8" fmla="*/ 23 w 24"/>
                  <a:gd name="T9" fmla="*/ 0 h 34"/>
                  <a:gd name="T10" fmla="*/ 1 w 24"/>
                  <a:gd name="T11" fmla="*/ 0 h 34"/>
                  <a:gd name="T12" fmla="*/ 0 w 24"/>
                  <a:gd name="T13" fmla="*/ 1 h 34"/>
                  <a:gd name="T14" fmla="*/ 0 w 24"/>
                  <a:gd name="T15" fmla="*/ 33 h 34"/>
                  <a:gd name="T16" fmla="*/ 1 w 24"/>
                  <a:gd name="T17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" h="34">
                    <a:moveTo>
                      <a:pt x="1" y="34"/>
                    </a:moveTo>
                    <a:cubicBezTo>
                      <a:pt x="23" y="34"/>
                      <a:pt x="23" y="34"/>
                      <a:pt x="23" y="34"/>
                    </a:cubicBezTo>
                    <a:cubicBezTo>
                      <a:pt x="23" y="34"/>
                      <a:pt x="24" y="34"/>
                      <a:pt x="24" y="33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24" y="1"/>
                      <a:pt x="23" y="0"/>
                      <a:pt x="23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0" y="34"/>
                      <a:pt x="0" y="34"/>
                      <a:pt x="1" y="34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itchFamily="34" charset="0"/>
                  <a:ea typeface="Microsoft YaHei" pitchFamily="34" charset="-122"/>
                  <a:cs typeface="+mn-cs"/>
                </a:endParaRPr>
              </a:p>
            </p:txBody>
          </p:sp>
          <p:sp>
            <p:nvSpPr>
              <p:cNvPr id="94" name="Freeform 124"/>
              <p:cNvSpPr>
                <a:spLocks/>
              </p:cNvSpPr>
              <p:nvPr/>
            </p:nvSpPr>
            <p:spPr bwMode="auto">
              <a:xfrm rot="3851185">
                <a:off x="2814170" y="1971400"/>
                <a:ext cx="33251" cy="37156"/>
              </a:xfrm>
              <a:custGeom>
                <a:avLst/>
                <a:gdLst>
                  <a:gd name="T0" fmla="*/ 1 w 24"/>
                  <a:gd name="T1" fmla="*/ 33 h 33"/>
                  <a:gd name="T2" fmla="*/ 23 w 24"/>
                  <a:gd name="T3" fmla="*/ 33 h 33"/>
                  <a:gd name="T4" fmla="*/ 24 w 24"/>
                  <a:gd name="T5" fmla="*/ 32 h 33"/>
                  <a:gd name="T6" fmla="*/ 24 w 24"/>
                  <a:gd name="T7" fmla="*/ 1 h 33"/>
                  <a:gd name="T8" fmla="*/ 23 w 24"/>
                  <a:gd name="T9" fmla="*/ 0 h 33"/>
                  <a:gd name="T10" fmla="*/ 1 w 24"/>
                  <a:gd name="T11" fmla="*/ 0 h 33"/>
                  <a:gd name="T12" fmla="*/ 0 w 24"/>
                  <a:gd name="T13" fmla="*/ 1 h 33"/>
                  <a:gd name="T14" fmla="*/ 0 w 24"/>
                  <a:gd name="T15" fmla="*/ 32 h 33"/>
                  <a:gd name="T16" fmla="*/ 1 w 24"/>
                  <a:gd name="T17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" h="33">
                    <a:moveTo>
                      <a:pt x="1" y="33"/>
                    </a:moveTo>
                    <a:cubicBezTo>
                      <a:pt x="23" y="33"/>
                      <a:pt x="23" y="33"/>
                      <a:pt x="23" y="33"/>
                    </a:cubicBezTo>
                    <a:cubicBezTo>
                      <a:pt x="23" y="33"/>
                      <a:pt x="24" y="33"/>
                      <a:pt x="24" y="32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24" y="0"/>
                      <a:pt x="23" y="0"/>
                      <a:pt x="23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0" y="33"/>
                      <a:pt x="0" y="33"/>
                      <a:pt x="1" y="33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itchFamily="34" charset="0"/>
                  <a:ea typeface="Microsoft YaHei" pitchFamily="34" charset="-122"/>
                  <a:cs typeface="+mn-cs"/>
                </a:endParaRPr>
              </a:p>
            </p:txBody>
          </p:sp>
          <p:sp>
            <p:nvSpPr>
              <p:cNvPr id="95" name="Freeform 125"/>
              <p:cNvSpPr>
                <a:spLocks/>
              </p:cNvSpPr>
              <p:nvPr/>
            </p:nvSpPr>
            <p:spPr bwMode="auto">
              <a:xfrm rot="3851185">
                <a:off x="2854421" y="1951930"/>
                <a:ext cx="33251" cy="37156"/>
              </a:xfrm>
              <a:custGeom>
                <a:avLst/>
                <a:gdLst>
                  <a:gd name="T0" fmla="*/ 1 w 24"/>
                  <a:gd name="T1" fmla="*/ 33 h 33"/>
                  <a:gd name="T2" fmla="*/ 23 w 24"/>
                  <a:gd name="T3" fmla="*/ 33 h 33"/>
                  <a:gd name="T4" fmla="*/ 24 w 24"/>
                  <a:gd name="T5" fmla="*/ 32 h 33"/>
                  <a:gd name="T6" fmla="*/ 24 w 24"/>
                  <a:gd name="T7" fmla="*/ 1 h 33"/>
                  <a:gd name="T8" fmla="*/ 23 w 24"/>
                  <a:gd name="T9" fmla="*/ 0 h 33"/>
                  <a:gd name="T10" fmla="*/ 1 w 24"/>
                  <a:gd name="T11" fmla="*/ 0 h 33"/>
                  <a:gd name="T12" fmla="*/ 0 w 24"/>
                  <a:gd name="T13" fmla="*/ 1 h 33"/>
                  <a:gd name="T14" fmla="*/ 0 w 24"/>
                  <a:gd name="T15" fmla="*/ 32 h 33"/>
                  <a:gd name="T16" fmla="*/ 1 w 24"/>
                  <a:gd name="T17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" h="33">
                    <a:moveTo>
                      <a:pt x="1" y="33"/>
                    </a:moveTo>
                    <a:cubicBezTo>
                      <a:pt x="23" y="33"/>
                      <a:pt x="23" y="33"/>
                      <a:pt x="23" y="33"/>
                    </a:cubicBezTo>
                    <a:cubicBezTo>
                      <a:pt x="23" y="33"/>
                      <a:pt x="24" y="33"/>
                      <a:pt x="24" y="32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24" y="0"/>
                      <a:pt x="23" y="0"/>
                      <a:pt x="23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0" y="33"/>
                      <a:pt x="0" y="33"/>
                      <a:pt x="1" y="33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itchFamily="34" charset="0"/>
                  <a:ea typeface="Microsoft YaHei" pitchFamily="34" charset="-122"/>
                  <a:cs typeface="+mn-cs"/>
                </a:endParaRPr>
              </a:p>
            </p:txBody>
          </p:sp>
          <p:sp>
            <p:nvSpPr>
              <p:cNvPr id="96" name="Freeform 126"/>
              <p:cNvSpPr>
                <a:spLocks/>
              </p:cNvSpPr>
              <p:nvPr/>
            </p:nvSpPr>
            <p:spPr bwMode="auto">
              <a:xfrm rot="3851185">
                <a:off x="2894672" y="1931831"/>
                <a:ext cx="33251" cy="38415"/>
              </a:xfrm>
              <a:custGeom>
                <a:avLst/>
                <a:gdLst>
                  <a:gd name="T0" fmla="*/ 1 w 24"/>
                  <a:gd name="T1" fmla="*/ 34 h 34"/>
                  <a:gd name="T2" fmla="*/ 23 w 24"/>
                  <a:gd name="T3" fmla="*/ 34 h 34"/>
                  <a:gd name="T4" fmla="*/ 24 w 24"/>
                  <a:gd name="T5" fmla="*/ 33 h 34"/>
                  <a:gd name="T6" fmla="*/ 24 w 24"/>
                  <a:gd name="T7" fmla="*/ 1 h 34"/>
                  <a:gd name="T8" fmla="*/ 23 w 24"/>
                  <a:gd name="T9" fmla="*/ 0 h 34"/>
                  <a:gd name="T10" fmla="*/ 1 w 24"/>
                  <a:gd name="T11" fmla="*/ 0 h 34"/>
                  <a:gd name="T12" fmla="*/ 0 w 24"/>
                  <a:gd name="T13" fmla="*/ 1 h 34"/>
                  <a:gd name="T14" fmla="*/ 0 w 24"/>
                  <a:gd name="T15" fmla="*/ 33 h 34"/>
                  <a:gd name="T16" fmla="*/ 1 w 24"/>
                  <a:gd name="T17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" h="34">
                    <a:moveTo>
                      <a:pt x="1" y="34"/>
                    </a:moveTo>
                    <a:cubicBezTo>
                      <a:pt x="23" y="34"/>
                      <a:pt x="23" y="34"/>
                      <a:pt x="23" y="34"/>
                    </a:cubicBezTo>
                    <a:cubicBezTo>
                      <a:pt x="23" y="34"/>
                      <a:pt x="24" y="33"/>
                      <a:pt x="24" y="33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24" y="1"/>
                      <a:pt x="23" y="0"/>
                      <a:pt x="23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0" y="33"/>
                      <a:pt x="0" y="34"/>
                      <a:pt x="1" y="34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itchFamily="34" charset="0"/>
                  <a:ea typeface="Microsoft YaHei" pitchFamily="34" charset="-122"/>
                  <a:cs typeface="+mn-cs"/>
                </a:endParaRPr>
              </a:p>
            </p:txBody>
          </p:sp>
          <p:sp>
            <p:nvSpPr>
              <p:cNvPr id="97" name="Freeform 127"/>
              <p:cNvSpPr>
                <a:spLocks/>
              </p:cNvSpPr>
              <p:nvPr/>
            </p:nvSpPr>
            <p:spPr bwMode="auto">
              <a:xfrm rot="3851185">
                <a:off x="2795033" y="2035488"/>
                <a:ext cx="34797" cy="38415"/>
              </a:xfrm>
              <a:custGeom>
                <a:avLst/>
                <a:gdLst>
                  <a:gd name="T0" fmla="*/ 1 w 25"/>
                  <a:gd name="T1" fmla="*/ 34 h 34"/>
                  <a:gd name="T2" fmla="*/ 24 w 25"/>
                  <a:gd name="T3" fmla="*/ 34 h 34"/>
                  <a:gd name="T4" fmla="*/ 25 w 25"/>
                  <a:gd name="T5" fmla="*/ 33 h 34"/>
                  <a:gd name="T6" fmla="*/ 25 w 25"/>
                  <a:gd name="T7" fmla="*/ 1 h 34"/>
                  <a:gd name="T8" fmla="*/ 24 w 25"/>
                  <a:gd name="T9" fmla="*/ 0 h 34"/>
                  <a:gd name="T10" fmla="*/ 1 w 25"/>
                  <a:gd name="T11" fmla="*/ 0 h 34"/>
                  <a:gd name="T12" fmla="*/ 0 w 25"/>
                  <a:gd name="T13" fmla="*/ 1 h 34"/>
                  <a:gd name="T14" fmla="*/ 0 w 25"/>
                  <a:gd name="T15" fmla="*/ 33 h 34"/>
                  <a:gd name="T16" fmla="*/ 1 w 25"/>
                  <a:gd name="T17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34">
                    <a:moveTo>
                      <a:pt x="1" y="34"/>
                    </a:moveTo>
                    <a:cubicBezTo>
                      <a:pt x="24" y="34"/>
                      <a:pt x="24" y="34"/>
                      <a:pt x="24" y="34"/>
                    </a:cubicBezTo>
                    <a:cubicBezTo>
                      <a:pt x="24" y="34"/>
                      <a:pt x="25" y="34"/>
                      <a:pt x="25" y="33"/>
                    </a:cubicBezTo>
                    <a:cubicBezTo>
                      <a:pt x="25" y="1"/>
                      <a:pt x="25" y="1"/>
                      <a:pt x="25" y="1"/>
                    </a:cubicBezTo>
                    <a:cubicBezTo>
                      <a:pt x="25" y="1"/>
                      <a:pt x="24" y="0"/>
                      <a:pt x="24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1"/>
                      <a:pt x="0" y="1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0" y="34"/>
                      <a:pt x="1" y="34"/>
                      <a:pt x="1" y="34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itchFamily="34" charset="0"/>
                  <a:ea typeface="Microsoft YaHei" pitchFamily="34" charset="-122"/>
                  <a:cs typeface="+mn-cs"/>
                </a:endParaRPr>
              </a:p>
            </p:txBody>
          </p:sp>
          <p:sp>
            <p:nvSpPr>
              <p:cNvPr id="98" name="Freeform 128"/>
              <p:cNvSpPr>
                <a:spLocks/>
              </p:cNvSpPr>
              <p:nvPr/>
            </p:nvSpPr>
            <p:spPr bwMode="auto">
              <a:xfrm rot="3851185">
                <a:off x="2835282" y="2016645"/>
                <a:ext cx="34797" cy="37156"/>
              </a:xfrm>
              <a:custGeom>
                <a:avLst/>
                <a:gdLst>
                  <a:gd name="T0" fmla="*/ 1 w 25"/>
                  <a:gd name="T1" fmla="*/ 33 h 33"/>
                  <a:gd name="T2" fmla="*/ 24 w 25"/>
                  <a:gd name="T3" fmla="*/ 33 h 33"/>
                  <a:gd name="T4" fmla="*/ 25 w 25"/>
                  <a:gd name="T5" fmla="*/ 32 h 33"/>
                  <a:gd name="T6" fmla="*/ 25 w 25"/>
                  <a:gd name="T7" fmla="*/ 1 h 33"/>
                  <a:gd name="T8" fmla="*/ 24 w 25"/>
                  <a:gd name="T9" fmla="*/ 0 h 33"/>
                  <a:gd name="T10" fmla="*/ 1 w 25"/>
                  <a:gd name="T11" fmla="*/ 0 h 33"/>
                  <a:gd name="T12" fmla="*/ 0 w 25"/>
                  <a:gd name="T13" fmla="*/ 1 h 33"/>
                  <a:gd name="T14" fmla="*/ 0 w 25"/>
                  <a:gd name="T15" fmla="*/ 32 h 33"/>
                  <a:gd name="T16" fmla="*/ 1 w 25"/>
                  <a:gd name="T17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33">
                    <a:moveTo>
                      <a:pt x="1" y="33"/>
                    </a:moveTo>
                    <a:cubicBezTo>
                      <a:pt x="24" y="33"/>
                      <a:pt x="24" y="33"/>
                      <a:pt x="24" y="33"/>
                    </a:cubicBezTo>
                    <a:cubicBezTo>
                      <a:pt x="24" y="33"/>
                      <a:pt x="25" y="33"/>
                      <a:pt x="25" y="32"/>
                    </a:cubicBezTo>
                    <a:cubicBezTo>
                      <a:pt x="25" y="1"/>
                      <a:pt x="25" y="1"/>
                      <a:pt x="25" y="1"/>
                    </a:cubicBezTo>
                    <a:cubicBezTo>
                      <a:pt x="25" y="0"/>
                      <a:pt x="24" y="0"/>
                      <a:pt x="24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1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0" y="33"/>
                      <a:pt x="1" y="33"/>
                      <a:pt x="1" y="33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itchFamily="34" charset="0"/>
                  <a:ea typeface="Microsoft YaHei" pitchFamily="34" charset="-122"/>
                  <a:cs typeface="+mn-cs"/>
                </a:endParaRPr>
              </a:p>
            </p:txBody>
          </p:sp>
          <p:sp>
            <p:nvSpPr>
              <p:cNvPr id="99" name="Freeform 129"/>
              <p:cNvSpPr>
                <a:spLocks/>
              </p:cNvSpPr>
              <p:nvPr/>
            </p:nvSpPr>
            <p:spPr bwMode="auto">
              <a:xfrm rot="3851185">
                <a:off x="2875535" y="1997178"/>
                <a:ext cx="34797" cy="37156"/>
              </a:xfrm>
              <a:custGeom>
                <a:avLst/>
                <a:gdLst>
                  <a:gd name="T0" fmla="*/ 1 w 25"/>
                  <a:gd name="T1" fmla="*/ 33 h 33"/>
                  <a:gd name="T2" fmla="*/ 24 w 25"/>
                  <a:gd name="T3" fmla="*/ 33 h 33"/>
                  <a:gd name="T4" fmla="*/ 25 w 25"/>
                  <a:gd name="T5" fmla="*/ 32 h 33"/>
                  <a:gd name="T6" fmla="*/ 25 w 25"/>
                  <a:gd name="T7" fmla="*/ 1 h 33"/>
                  <a:gd name="T8" fmla="*/ 24 w 25"/>
                  <a:gd name="T9" fmla="*/ 0 h 33"/>
                  <a:gd name="T10" fmla="*/ 1 w 25"/>
                  <a:gd name="T11" fmla="*/ 0 h 33"/>
                  <a:gd name="T12" fmla="*/ 0 w 25"/>
                  <a:gd name="T13" fmla="*/ 1 h 33"/>
                  <a:gd name="T14" fmla="*/ 0 w 25"/>
                  <a:gd name="T15" fmla="*/ 32 h 33"/>
                  <a:gd name="T16" fmla="*/ 1 w 25"/>
                  <a:gd name="T17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33">
                    <a:moveTo>
                      <a:pt x="1" y="33"/>
                    </a:moveTo>
                    <a:cubicBezTo>
                      <a:pt x="24" y="33"/>
                      <a:pt x="24" y="33"/>
                      <a:pt x="24" y="33"/>
                    </a:cubicBezTo>
                    <a:cubicBezTo>
                      <a:pt x="24" y="33"/>
                      <a:pt x="25" y="33"/>
                      <a:pt x="25" y="32"/>
                    </a:cubicBezTo>
                    <a:cubicBezTo>
                      <a:pt x="25" y="1"/>
                      <a:pt x="25" y="1"/>
                      <a:pt x="25" y="1"/>
                    </a:cubicBezTo>
                    <a:cubicBezTo>
                      <a:pt x="25" y="0"/>
                      <a:pt x="24" y="0"/>
                      <a:pt x="24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1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0" y="33"/>
                      <a:pt x="1" y="33"/>
                      <a:pt x="1" y="33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itchFamily="34" charset="0"/>
                  <a:ea typeface="Microsoft YaHei" pitchFamily="34" charset="-122"/>
                  <a:cs typeface="+mn-cs"/>
                </a:endParaRPr>
              </a:p>
            </p:txBody>
          </p:sp>
          <p:sp>
            <p:nvSpPr>
              <p:cNvPr id="100" name="Freeform 130"/>
              <p:cNvSpPr>
                <a:spLocks/>
              </p:cNvSpPr>
              <p:nvPr/>
            </p:nvSpPr>
            <p:spPr bwMode="auto">
              <a:xfrm rot="3851185">
                <a:off x="2915785" y="1977078"/>
                <a:ext cx="34797" cy="38415"/>
              </a:xfrm>
              <a:custGeom>
                <a:avLst/>
                <a:gdLst>
                  <a:gd name="T0" fmla="*/ 1 w 25"/>
                  <a:gd name="T1" fmla="*/ 34 h 34"/>
                  <a:gd name="T2" fmla="*/ 24 w 25"/>
                  <a:gd name="T3" fmla="*/ 34 h 34"/>
                  <a:gd name="T4" fmla="*/ 25 w 25"/>
                  <a:gd name="T5" fmla="*/ 33 h 34"/>
                  <a:gd name="T6" fmla="*/ 25 w 25"/>
                  <a:gd name="T7" fmla="*/ 1 h 34"/>
                  <a:gd name="T8" fmla="*/ 24 w 25"/>
                  <a:gd name="T9" fmla="*/ 0 h 34"/>
                  <a:gd name="T10" fmla="*/ 1 w 25"/>
                  <a:gd name="T11" fmla="*/ 0 h 34"/>
                  <a:gd name="T12" fmla="*/ 0 w 25"/>
                  <a:gd name="T13" fmla="*/ 1 h 34"/>
                  <a:gd name="T14" fmla="*/ 0 w 25"/>
                  <a:gd name="T15" fmla="*/ 33 h 34"/>
                  <a:gd name="T16" fmla="*/ 1 w 25"/>
                  <a:gd name="T17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34">
                    <a:moveTo>
                      <a:pt x="1" y="34"/>
                    </a:moveTo>
                    <a:cubicBezTo>
                      <a:pt x="24" y="34"/>
                      <a:pt x="24" y="34"/>
                      <a:pt x="24" y="34"/>
                    </a:cubicBezTo>
                    <a:cubicBezTo>
                      <a:pt x="24" y="34"/>
                      <a:pt x="25" y="33"/>
                      <a:pt x="25" y="33"/>
                    </a:cubicBezTo>
                    <a:cubicBezTo>
                      <a:pt x="25" y="1"/>
                      <a:pt x="25" y="1"/>
                      <a:pt x="25" y="1"/>
                    </a:cubicBezTo>
                    <a:cubicBezTo>
                      <a:pt x="25" y="1"/>
                      <a:pt x="24" y="0"/>
                      <a:pt x="24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1"/>
                      <a:pt x="0" y="1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0" y="33"/>
                      <a:pt x="1" y="34"/>
                      <a:pt x="1" y="34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itchFamily="34" charset="0"/>
                  <a:ea typeface="Microsoft YaHei" pitchFamily="34" charset="-122"/>
                  <a:cs typeface="+mn-cs"/>
                </a:endParaRPr>
              </a:p>
            </p:txBody>
          </p:sp>
          <p:sp>
            <p:nvSpPr>
              <p:cNvPr id="101" name="Freeform 131"/>
              <p:cNvSpPr>
                <a:spLocks/>
              </p:cNvSpPr>
              <p:nvPr/>
            </p:nvSpPr>
            <p:spPr bwMode="auto">
              <a:xfrm rot="3851185">
                <a:off x="2817693" y="2080735"/>
                <a:ext cx="33251" cy="38415"/>
              </a:xfrm>
              <a:custGeom>
                <a:avLst/>
                <a:gdLst>
                  <a:gd name="T0" fmla="*/ 1 w 24"/>
                  <a:gd name="T1" fmla="*/ 34 h 34"/>
                  <a:gd name="T2" fmla="*/ 23 w 24"/>
                  <a:gd name="T3" fmla="*/ 34 h 34"/>
                  <a:gd name="T4" fmla="*/ 24 w 24"/>
                  <a:gd name="T5" fmla="*/ 33 h 34"/>
                  <a:gd name="T6" fmla="*/ 24 w 24"/>
                  <a:gd name="T7" fmla="*/ 1 h 34"/>
                  <a:gd name="T8" fmla="*/ 23 w 24"/>
                  <a:gd name="T9" fmla="*/ 0 h 34"/>
                  <a:gd name="T10" fmla="*/ 1 w 24"/>
                  <a:gd name="T11" fmla="*/ 0 h 34"/>
                  <a:gd name="T12" fmla="*/ 0 w 24"/>
                  <a:gd name="T13" fmla="*/ 1 h 34"/>
                  <a:gd name="T14" fmla="*/ 0 w 24"/>
                  <a:gd name="T15" fmla="*/ 33 h 34"/>
                  <a:gd name="T16" fmla="*/ 1 w 24"/>
                  <a:gd name="T17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" h="34">
                    <a:moveTo>
                      <a:pt x="1" y="34"/>
                    </a:moveTo>
                    <a:cubicBezTo>
                      <a:pt x="23" y="34"/>
                      <a:pt x="23" y="34"/>
                      <a:pt x="23" y="34"/>
                    </a:cubicBezTo>
                    <a:cubicBezTo>
                      <a:pt x="24" y="34"/>
                      <a:pt x="24" y="34"/>
                      <a:pt x="24" y="33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24" y="1"/>
                      <a:pt x="24" y="0"/>
                      <a:pt x="23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1"/>
                      <a:pt x="0" y="1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0" y="34"/>
                      <a:pt x="1" y="34"/>
                      <a:pt x="1" y="34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itchFamily="34" charset="0"/>
                  <a:ea typeface="Microsoft YaHei" pitchFamily="34" charset="-122"/>
                  <a:cs typeface="+mn-cs"/>
                </a:endParaRPr>
              </a:p>
            </p:txBody>
          </p:sp>
          <p:sp>
            <p:nvSpPr>
              <p:cNvPr id="102" name="Freeform 132"/>
              <p:cNvSpPr>
                <a:spLocks/>
              </p:cNvSpPr>
              <p:nvPr/>
            </p:nvSpPr>
            <p:spPr bwMode="auto">
              <a:xfrm rot="3851185">
                <a:off x="2857943" y="2061895"/>
                <a:ext cx="33251" cy="37156"/>
              </a:xfrm>
              <a:custGeom>
                <a:avLst/>
                <a:gdLst>
                  <a:gd name="T0" fmla="*/ 1 w 24"/>
                  <a:gd name="T1" fmla="*/ 33 h 33"/>
                  <a:gd name="T2" fmla="*/ 23 w 24"/>
                  <a:gd name="T3" fmla="*/ 33 h 33"/>
                  <a:gd name="T4" fmla="*/ 24 w 24"/>
                  <a:gd name="T5" fmla="*/ 32 h 33"/>
                  <a:gd name="T6" fmla="*/ 24 w 24"/>
                  <a:gd name="T7" fmla="*/ 1 h 33"/>
                  <a:gd name="T8" fmla="*/ 23 w 24"/>
                  <a:gd name="T9" fmla="*/ 0 h 33"/>
                  <a:gd name="T10" fmla="*/ 1 w 24"/>
                  <a:gd name="T11" fmla="*/ 0 h 33"/>
                  <a:gd name="T12" fmla="*/ 0 w 24"/>
                  <a:gd name="T13" fmla="*/ 1 h 33"/>
                  <a:gd name="T14" fmla="*/ 0 w 24"/>
                  <a:gd name="T15" fmla="*/ 32 h 33"/>
                  <a:gd name="T16" fmla="*/ 1 w 24"/>
                  <a:gd name="T17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" h="33">
                    <a:moveTo>
                      <a:pt x="1" y="33"/>
                    </a:moveTo>
                    <a:cubicBezTo>
                      <a:pt x="23" y="33"/>
                      <a:pt x="23" y="33"/>
                      <a:pt x="23" y="33"/>
                    </a:cubicBezTo>
                    <a:cubicBezTo>
                      <a:pt x="24" y="33"/>
                      <a:pt x="24" y="33"/>
                      <a:pt x="24" y="32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24" y="0"/>
                      <a:pt x="24" y="0"/>
                      <a:pt x="23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1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0" y="33"/>
                      <a:pt x="1" y="33"/>
                      <a:pt x="1" y="33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itchFamily="34" charset="0"/>
                  <a:ea typeface="Microsoft YaHei" pitchFamily="34" charset="-122"/>
                  <a:cs typeface="+mn-cs"/>
                </a:endParaRPr>
              </a:p>
            </p:txBody>
          </p:sp>
          <p:sp>
            <p:nvSpPr>
              <p:cNvPr id="103" name="Freeform 133"/>
              <p:cNvSpPr>
                <a:spLocks/>
              </p:cNvSpPr>
              <p:nvPr/>
            </p:nvSpPr>
            <p:spPr bwMode="auto">
              <a:xfrm rot="3851185">
                <a:off x="2898194" y="2042425"/>
                <a:ext cx="33251" cy="37156"/>
              </a:xfrm>
              <a:custGeom>
                <a:avLst/>
                <a:gdLst>
                  <a:gd name="T0" fmla="*/ 1 w 24"/>
                  <a:gd name="T1" fmla="*/ 33 h 33"/>
                  <a:gd name="T2" fmla="*/ 23 w 24"/>
                  <a:gd name="T3" fmla="*/ 33 h 33"/>
                  <a:gd name="T4" fmla="*/ 24 w 24"/>
                  <a:gd name="T5" fmla="*/ 32 h 33"/>
                  <a:gd name="T6" fmla="*/ 24 w 24"/>
                  <a:gd name="T7" fmla="*/ 1 h 33"/>
                  <a:gd name="T8" fmla="*/ 23 w 24"/>
                  <a:gd name="T9" fmla="*/ 0 h 33"/>
                  <a:gd name="T10" fmla="*/ 1 w 24"/>
                  <a:gd name="T11" fmla="*/ 0 h 33"/>
                  <a:gd name="T12" fmla="*/ 0 w 24"/>
                  <a:gd name="T13" fmla="*/ 1 h 33"/>
                  <a:gd name="T14" fmla="*/ 0 w 24"/>
                  <a:gd name="T15" fmla="*/ 32 h 33"/>
                  <a:gd name="T16" fmla="*/ 1 w 24"/>
                  <a:gd name="T17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" h="33">
                    <a:moveTo>
                      <a:pt x="1" y="33"/>
                    </a:moveTo>
                    <a:cubicBezTo>
                      <a:pt x="23" y="33"/>
                      <a:pt x="23" y="33"/>
                      <a:pt x="23" y="33"/>
                    </a:cubicBezTo>
                    <a:cubicBezTo>
                      <a:pt x="24" y="33"/>
                      <a:pt x="24" y="33"/>
                      <a:pt x="24" y="32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24" y="0"/>
                      <a:pt x="24" y="0"/>
                      <a:pt x="23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1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0" y="33"/>
                      <a:pt x="1" y="33"/>
                      <a:pt x="1" y="33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itchFamily="34" charset="0"/>
                  <a:ea typeface="Microsoft YaHei" pitchFamily="34" charset="-122"/>
                  <a:cs typeface="+mn-cs"/>
                </a:endParaRPr>
              </a:p>
            </p:txBody>
          </p:sp>
          <p:sp>
            <p:nvSpPr>
              <p:cNvPr id="104" name="Freeform 134"/>
              <p:cNvSpPr>
                <a:spLocks/>
              </p:cNvSpPr>
              <p:nvPr/>
            </p:nvSpPr>
            <p:spPr bwMode="auto">
              <a:xfrm rot="3851185">
                <a:off x="2839916" y="2126679"/>
                <a:ext cx="33251" cy="38415"/>
              </a:xfrm>
              <a:custGeom>
                <a:avLst/>
                <a:gdLst>
                  <a:gd name="T0" fmla="*/ 1 w 24"/>
                  <a:gd name="T1" fmla="*/ 34 h 34"/>
                  <a:gd name="T2" fmla="*/ 23 w 24"/>
                  <a:gd name="T3" fmla="*/ 34 h 34"/>
                  <a:gd name="T4" fmla="*/ 24 w 24"/>
                  <a:gd name="T5" fmla="*/ 33 h 34"/>
                  <a:gd name="T6" fmla="*/ 24 w 24"/>
                  <a:gd name="T7" fmla="*/ 1 h 34"/>
                  <a:gd name="T8" fmla="*/ 23 w 24"/>
                  <a:gd name="T9" fmla="*/ 0 h 34"/>
                  <a:gd name="T10" fmla="*/ 1 w 24"/>
                  <a:gd name="T11" fmla="*/ 0 h 34"/>
                  <a:gd name="T12" fmla="*/ 0 w 24"/>
                  <a:gd name="T13" fmla="*/ 1 h 34"/>
                  <a:gd name="T14" fmla="*/ 0 w 24"/>
                  <a:gd name="T15" fmla="*/ 33 h 34"/>
                  <a:gd name="T16" fmla="*/ 1 w 24"/>
                  <a:gd name="T17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" h="34">
                    <a:moveTo>
                      <a:pt x="1" y="34"/>
                    </a:moveTo>
                    <a:cubicBezTo>
                      <a:pt x="23" y="34"/>
                      <a:pt x="23" y="34"/>
                      <a:pt x="23" y="34"/>
                    </a:cubicBezTo>
                    <a:cubicBezTo>
                      <a:pt x="24" y="34"/>
                      <a:pt x="24" y="34"/>
                      <a:pt x="24" y="33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24" y="1"/>
                      <a:pt x="24" y="0"/>
                      <a:pt x="23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1"/>
                      <a:pt x="0" y="1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0" y="34"/>
                      <a:pt x="1" y="34"/>
                      <a:pt x="1" y="34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itchFamily="34" charset="0"/>
                  <a:ea typeface="Microsoft YaHei" pitchFamily="34" charset="-122"/>
                  <a:cs typeface="+mn-cs"/>
                </a:endParaRPr>
              </a:p>
            </p:txBody>
          </p:sp>
          <p:sp>
            <p:nvSpPr>
              <p:cNvPr id="105" name="Freeform 135"/>
              <p:cNvSpPr>
                <a:spLocks/>
              </p:cNvSpPr>
              <p:nvPr/>
            </p:nvSpPr>
            <p:spPr bwMode="auto">
              <a:xfrm rot="3851185">
                <a:off x="2935489" y="1912087"/>
                <a:ext cx="33251" cy="38415"/>
              </a:xfrm>
              <a:custGeom>
                <a:avLst/>
                <a:gdLst>
                  <a:gd name="T0" fmla="*/ 1 w 24"/>
                  <a:gd name="T1" fmla="*/ 34 h 34"/>
                  <a:gd name="T2" fmla="*/ 23 w 24"/>
                  <a:gd name="T3" fmla="*/ 34 h 34"/>
                  <a:gd name="T4" fmla="*/ 24 w 24"/>
                  <a:gd name="T5" fmla="*/ 33 h 34"/>
                  <a:gd name="T6" fmla="*/ 24 w 24"/>
                  <a:gd name="T7" fmla="*/ 1 h 34"/>
                  <a:gd name="T8" fmla="*/ 23 w 24"/>
                  <a:gd name="T9" fmla="*/ 0 h 34"/>
                  <a:gd name="T10" fmla="*/ 1 w 24"/>
                  <a:gd name="T11" fmla="*/ 0 h 34"/>
                  <a:gd name="T12" fmla="*/ 0 w 24"/>
                  <a:gd name="T13" fmla="*/ 1 h 34"/>
                  <a:gd name="T14" fmla="*/ 0 w 24"/>
                  <a:gd name="T15" fmla="*/ 33 h 34"/>
                  <a:gd name="T16" fmla="*/ 1 w 24"/>
                  <a:gd name="T17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" h="34">
                    <a:moveTo>
                      <a:pt x="1" y="34"/>
                    </a:moveTo>
                    <a:cubicBezTo>
                      <a:pt x="23" y="34"/>
                      <a:pt x="23" y="34"/>
                      <a:pt x="23" y="34"/>
                    </a:cubicBezTo>
                    <a:cubicBezTo>
                      <a:pt x="23" y="34"/>
                      <a:pt x="24" y="34"/>
                      <a:pt x="24" y="33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24" y="1"/>
                      <a:pt x="23" y="0"/>
                      <a:pt x="23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0" y="34"/>
                      <a:pt x="0" y="34"/>
                      <a:pt x="1" y="34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itchFamily="34" charset="0"/>
                  <a:ea typeface="Microsoft YaHei" pitchFamily="34" charset="-122"/>
                  <a:cs typeface="+mn-cs"/>
                </a:endParaRPr>
              </a:p>
            </p:txBody>
          </p:sp>
          <p:sp>
            <p:nvSpPr>
              <p:cNvPr id="106" name="Freeform 136"/>
              <p:cNvSpPr>
                <a:spLocks/>
              </p:cNvSpPr>
              <p:nvPr/>
            </p:nvSpPr>
            <p:spPr bwMode="auto">
              <a:xfrm rot="3851185">
                <a:off x="2645015" y="2059490"/>
                <a:ext cx="266006" cy="24561"/>
              </a:xfrm>
              <a:custGeom>
                <a:avLst/>
                <a:gdLst>
                  <a:gd name="T0" fmla="*/ 191 w 192"/>
                  <a:gd name="T1" fmla="*/ 0 h 22"/>
                  <a:gd name="T2" fmla="*/ 1 w 192"/>
                  <a:gd name="T3" fmla="*/ 0 h 22"/>
                  <a:gd name="T4" fmla="*/ 0 w 192"/>
                  <a:gd name="T5" fmla="*/ 1 h 22"/>
                  <a:gd name="T6" fmla="*/ 0 w 192"/>
                  <a:gd name="T7" fmla="*/ 21 h 22"/>
                  <a:gd name="T8" fmla="*/ 1 w 192"/>
                  <a:gd name="T9" fmla="*/ 22 h 22"/>
                  <a:gd name="T10" fmla="*/ 191 w 192"/>
                  <a:gd name="T11" fmla="*/ 22 h 22"/>
                  <a:gd name="T12" fmla="*/ 192 w 192"/>
                  <a:gd name="T13" fmla="*/ 21 h 22"/>
                  <a:gd name="T14" fmla="*/ 192 w 192"/>
                  <a:gd name="T15" fmla="*/ 1 h 22"/>
                  <a:gd name="T16" fmla="*/ 191 w 192"/>
                  <a:gd name="T17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2" h="22">
                    <a:moveTo>
                      <a:pt x="19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21"/>
                      <a:pt x="0" y="22"/>
                      <a:pt x="1" y="22"/>
                    </a:cubicBezTo>
                    <a:cubicBezTo>
                      <a:pt x="191" y="22"/>
                      <a:pt x="191" y="22"/>
                      <a:pt x="191" y="22"/>
                    </a:cubicBezTo>
                    <a:cubicBezTo>
                      <a:pt x="191" y="22"/>
                      <a:pt x="192" y="21"/>
                      <a:pt x="192" y="21"/>
                    </a:cubicBezTo>
                    <a:cubicBezTo>
                      <a:pt x="192" y="1"/>
                      <a:pt x="192" y="1"/>
                      <a:pt x="192" y="1"/>
                    </a:cubicBezTo>
                    <a:cubicBezTo>
                      <a:pt x="192" y="0"/>
                      <a:pt x="191" y="0"/>
                      <a:pt x="191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Black" pitchFamily="34" charset="0"/>
                  <a:ea typeface="Microsoft YaHei" pitchFamily="34" charset="-122"/>
                  <a:cs typeface="+mn-cs"/>
                </a:endParaRPr>
              </a:p>
            </p:txBody>
          </p:sp>
        </p:grpSp>
      </p:grpSp>
      <p:sp>
        <p:nvSpPr>
          <p:cNvPr id="37" name="文字方塊 36"/>
          <p:cNvSpPr txBox="1"/>
          <p:nvPr/>
        </p:nvSpPr>
        <p:spPr>
          <a:xfrm>
            <a:off x="154886" y="6027003"/>
            <a:ext cx="121879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altLang="zh-TW" sz="800" dirty="0"/>
              <a:t>[</a:t>
            </a:r>
            <a:r>
              <a:rPr lang="en-US" altLang="zh-TW" sz="800" dirty="0" smtClean="0"/>
              <a:t>14] Ahmed</a:t>
            </a:r>
            <a:r>
              <a:rPr lang="en-US" altLang="zh-TW" sz="800" dirty="0"/>
              <a:t>, Tazim, et al. "Warpage prediction of Injection-molded PVC part using ensemble machine learning algorithm." Materials Today: Proceedings 50 (2022): 565-569.</a:t>
            </a:r>
            <a:endParaRPr lang="en-US" altLang="zh-TW" sz="800" dirty="0" smtClean="0"/>
          </a:p>
          <a:p>
            <a:pPr lvl="0"/>
            <a:r>
              <a:rPr lang="en-US" altLang="zh-TW" sz="800" dirty="0" smtClean="0"/>
              <a:t>[23]</a:t>
            </a:r>
            <a:r>
              <a:rPr lang="zh-TW" altLang="en-US" sz="800" dirty="0" smtClean="0"/>
              <a:t> </a:t>
            </a:r>
            <a:r>
              <a:rPr lang="en-US" altLang="zh-TW" sz="800" dirty="0" smtClean="0"/>
              <a:t>Chen</a:t>
            </a:r>
            <a:r>
              <a:rPr lang="en-US" altLang="zh-TW" sz="800" dirty="0"/>
              <a:t>, Y. C., and K. N. Chiang. "Warpage Estimation of Panel-Level Packaging by AI-assisted Design on Simulation." 2024 25th International Conference on Thermal, Mechanical and Multi-Physics Simulation and Experiments in Microelectronics and Microsystems (</a:t>
            </a:r>
            <a:r>
              <a:rPr lang="en-US" altLang="zh-TW" sz="800" dirty="0" err="1"/>
              <a:t>EuroSimE</a:t>
            </a:r>
            <a:r>
              <a:rPr lang="en-US" altLang="zh-TW" sz="800" dirty="0"/>
              <a:t>). IEEE, 2024</a:t>
            </a:r>
            <a:r>
              <a:rPr lang="en-US" altLang="zh-TW" sz="800" dirty="0" smtClean="0"/>
              <a:t>.</a:t>
            </a:r>
          </a:p>
          <a:p>
            <a:pPr lvl="0"/>
            <a:r>
              <a:rPr lang="en-US" altLang="zh-TW" sz="800" dirty="0"/>
              <a:t>[</a:t>
            </a:r>
            <a:r>
              <a:rPr lang="en-US" altLang="zh-TW" sz="800" dirty="0" smtClean="0"/>
              <a:t>24]</a:t>
            </a:r>
            <a:r>
              <a:rPr lang="zh-TW" altLang="en-US" sz="800" dirty="0" smtClean="0"/>
              <a:t> </a:t>
            </a:r>
            <a:r>
              <a:rPr lang="en-US" altLang="zh-TW" sz="800" dirty="0" smtClean="0"/>
              <a:t>Pan</a:t>
            </a:r>
            <a:r>
              <a:rPr lang="en-US" altLang="zh-TW" sz="800" dirty="0"/>
              <a:t>, Ling, et al. "Methodology of Artificial Intelligence Aided Hybrid Modeling for Predicting Solder Joint Reliability of BGA Package." 2023 IEEE 73rd Electronic Components and Technology Conference (ECTC). IEEE, 2023</a:t>
            </a:r>
            <a:r>
              <a:rPr lang="en-US" altLang="zh-TW" sz="800" dirty="0" smtClean="0"/>
              <a:t>.</a:t>
            </a:r>
          </a:p>
          <a:p>
            <a:pPr lvl="0"/>
            <a:r>
              <a:rPr lang="en-US" altLang="zh-TW" sz="800" dirty="0"/>
              <a:t>[</a:t>
            </a:r>
            <a:r>
              <a:rPr lang="en-US" altLang="zh-TW" sz="800" dirty="0" smtClean="0"/>
              <a:t>26]</a:t>
            </a:r>
            <a:r>
              <a:rPr lang="zh-TW" altLang="en-US" sz="800" dirty="0" smtClean="0"/>
              <a:t> </a:t>
            </a:r>
            <a:r>
              <a:rPr lang="en-US" altLang="zh-TW" sz="800" dirty="0" smtClean="0"/>
              <a:t>Liu</a:t>
            </a:r>
            <a:r>
              <a:rPr lang="en-US" altLang="zh-TW" sz="800" dirty="0"/>
              <a:t>, S. W., S. K. </a:t>
            </a:r>
            <a:r>
              <a:rPr lang="en-US" altLang="zh-TW" sz="800" dirty="0" err="1"/>
              <a:t>Panigrahy</a:t>
            </a:r>
            <a:r>
              <a:rPr lang="en-US" altLang="zh-TW" sz="800" dirty="0"/>
              <a:t>, and K. N. Chiang. "Prediction of fan-out panel level warpage using neural network model with edge detection enhancement." 2020 IEEE 70th Electronic Components and Technology Conference (ECTC). IEEE, 2020</a:t>
            </a:r>
            <a:r>
              <a:rPr lang="en-US" altLang="zh-TW" sz="800" dirty="0" smtClean="0"/>
              <a:t>.</a:t>
            </a:r>
          </a:p>
          <a:p>
            <a:pPr lvl="0"/>
            <a:r>
              <a:rPr lang="en-US" altLang="zh-TW" sz="800" dirty="0"/>
              <a:t>[</a:t>
            </a:r>
            <a:r>
              <a:rPr lang="en-US" altLang="zh-TW" sz="800" dirty="0" smtClean="0"/>
              <a:t>27]</a:t>
            </a:r>
            <a:r>
              <a:rPr lang="zh-TW" altLang="en-US" sz="800" dirty="0" smtClean="0"/>
              <a:t> </a:t>
            </a:r>
            <a:r>
              <a:rPr lang="en-US" altLang="zh-TW" sz="800" dirty="0" smtClean="0"/>
              <a:t>Chen</a:t>
            </a:r>
            <a:r>
              <a:rPr lang="en-US" altLang="zh-TW" sz="800" dirty="0"/>
              <a:t>, Y. C., H. L. Chen, and K. N. Chiang. "Combining Process Modeling and Machine Learning Technology to Predict the Warpage of the Panel-Level Packaging After </a:t>
            </a:r>
            <a:r>
              <a:rPr lang="en-US" altLang="zh-TW" sz="800" dirty="0" err="1"/>
              <a:t>Debonding</a:t>
            </a:r>
            <a:r>
              <a:rPr lang="en-US" altLang="zh-TW" sz="800" dirty="0"/>
              <a:t>." 2023 18th International Microsystems, Packaging, Assembly and Circuits Technology </a:t>
            </a:r>
            <a:r>
              <a:rPr lang="en-US" altLang="zh-TW" sz="800" dirty="0" smtClean="0"/>
              <a:t>Conference</a:t>
            </a:r>
          </a:p>
          <a:p>
            <a:pPr lvl="0"/>
            <a:r>
              <a:rPr lang="en-US" altLang="zh-TW" sz="800" dirty="0" smtClean="0"/>
              <a:t> </a:t>
            </a:r>
            <a:r>
              <a:rPr lang="en-US" altLang="zh-TW" sz="800" dirty="0"/>
              <a:t>(IMPACT). IEEE, 2023.</a:t>
            </a:r>
            <a:endParaRPr lang="zh-TW" altLang="en-US" sz="800" dirty="0"/>
          </a:p>
        </p:txBody>
      </p:sp>
      <p:sp>
        <p:nvSpPr>
          <p:cNvPr id="4" name="文字方塊 3"/>
          <p:cNvSpPr txBox="1"/>
          <p:nvPr/>
        </p:nvSpPr>
        <p:spPr>
          <a:xfrm>
            <a:off x="2838121" y="1625029"/>
            <a:ext cx="28411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2400" b="1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en-US" altLang="zh-TW" sz="1400" dirty="0"/>
              <a:t>[</a:t>
            </a:r>
            <a:r>
              <a:rPr lang="en-US" altLang="zh-TW" sz="1400" dirty="0" smtClean="0"/>
              <a:t>14] Ahmed</a:t>
            </a:r>
            <a:r>
              <a:rPr lang="en-US" altLang="zh-TW" sz="1400" dirty="0"/>
              <a:t>, Tazim, et </a:t>
            </a:r>
            <a:r>
              <a:rPr lang="en-US" altLang="zh-TW" sz="1400" dirty="0" smtClean="0"/>
              <a:t>al (2022)</a:t>
            </a:r>
            <a:endParaRPr lang="zh-TW" altLang="en-US" sz="1400" dirty="0"/>
          </a:p>
        </p:txBody>
      </p:sp>
      <p:sp>
        <p:nvSpPr>
          <p:cNvPr id="40" name="文字方塊 39"/>
          <p:cNvSpPr txBox="1"/>
          <p:nvPr/>
        </p:nvSpPr>
        <p:spPr>
          <a:xfrm>
            <a:off x="2838121" y="2604064"/>
            <a:ext cx="47476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2400" b="1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en-US" altLang="zh-TW" sz="1400" dirty="0" smtClean="0"/>
              <a:t>[26] Liu</a:t>
            </a:r>
            <a:r>
              <a:rPr lang="en-US" altLang="zh-TW" sz="1400" dirty="0"/>
              <a:t>, S. W., S. K. </a:t>
            </a:r>
            <a:r>
              <a:rPr lang="en-US" altLang="zh-TW" sz="1400" dirty="0" err="1"/>
              <a:t>Panigrahy</a:t>
            </a:r>
            <a:r>
              <a:rPr lang="en-US" altLang="zh-TW" sz="1400" dirty="0"/>
              <a:t>, and K. N. Chiang.</a:t>
            </a:r>
            <a:r>
              <a:rPr lang="en-US" altLang="zh-TW" sz="1400" dirty="0" smtClean="0"/>
              <a:t>(2022)</a:t>
            </a:r>
            <a:endParaRPr lang="zh-TW" altLang="en-US" sz="1400" dirty="0"/>
          </a:p>
        </p:txBody>
      </p:sp>
      <p:sp>
        <p:nvSpPr>
          <p:cNvPr id="41" name="文字方塊 40"/>
          <p:cNvSpPr txBox="1"/>
          <p:nvPr/>
        </p:nvSpPr>
        <p:spPr>
          <a:xfrm>
            <a:off x="2838121" y="3535618"/>
            <a:ext cx="69134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2400" b="1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en-US" altLang="zh-TW" sz="1400" dirty="0" smtClean="0"/>
              <a:t>[24][27] </a:t>
            </a:r>
            <a:r>
              <a:rPr lang="en-US" altLang="zh-TW" sz="1400" dirty="0"/>
              <a:t>Pan, Ling, et al. </a:t>
            </a:r>
            <a:r>
              <a:rPr lang="en-US" altLang="zh-TW" sz="1400" dirty="0" smtClean="0"/>
              <a:t>(2023)/ </a:t>
            </a:r>
            <a:r>
              <a:rPr lang="en-US" altLang="zh-TW" sz="1400" dirty="0"/>
              <a:t>Chen, Y. C., H. L. Chen, and K. N. Chiang</a:t>
            </a:r>
            <a:r>
              <a:rPr lang="en-US" altLang="zh-TW" sz="1400" dirty="0" smtClean="0"/>
              <a:t>. (2023)</a:t>
            </a:r>
            <a:endParaRPr lang="zh-TW" altLang="en-US" sz="1400" dirty="0"/>
          </a:p>
        </p:txBody>
      </p:sp>
      <p:sp>
        <p:nvSpPr>
          <p:cNvPr id="42" name="文字方塊 41"/>
          <p:cNvSpPr txBox="1"/>
          <p:nvPr/>
        </p:nvSpPr>
        <p:spPr>
          <a:xfrm>
            <a:off x="2838121" y="4452198"/>
            <a:ext cx="37232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2400" b="1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en-US" altLang="zh-TW" sz="1400" dirty="0" smtClean="0"/>
              <a:t>[23] </a:t>
            </a:r>
            <a:r>
              <a:rPr lang="en-US" altLang="zh-TW" sz="1400" dirty="0"/>
              <a:t>]</a:t>
            </a:r>
            <a:r>
              <a:rPr lang="zh-TW" altLang="en-US" sz="1400" dirty="0"/>
              <a:t> </a:t>
            </a:r>
            <a:r>
              <a:rPr lang="en-US" altLang="zh-TW" sz="1400" dirty="0"/>
              <a:t>Chen, Y. C., and K. N. Chiang.</a:t>
            </a:r>
            <a:r>
              <a:rPr lang="en-US" altLang="zh-TW" sz="1400" dirty="0" smtClean="0"/>
              <a:t> (2024)</a:t>
            </a:r>
            <a:endParaRPr lang="zh-TW" altLang="en-US" sz="1400" dirty="0"/>
          </a:p>
        </p:txBody>
      </p:sp>
      <p:sp>
        <p:nvSpPr>
          <p:cNvPr id="44" name="矩形 4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5" name="矩形 44"/>
          <p:cNvSpPr/>
          <p:nvPr/>
        </p:nvSpPr>
        <p:spPr>
          <a:xfrm>
            <a:off x="3198150" y="2810556"/>
            <a:ext cx="5411598" cy="121089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4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並非沒有侷限性</a:t>
            </a:r>
            <a:endParaRPr lang="zh-TW" altLang="en-US" sz="4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397448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7E01FB7B-404A-4DF7-B21A-F12D19D913B7}"/>
              </a:ext>
            </a:extLst>
          </p:cNvPr>
          <p:cNvCxnSpPr>
            <a:cxnSpLocks/>
          </p:cNvCxnSpPr>
          <p:nvPr/>
        </p:nvCxnSpPr>
        <p:spPr>
          <a:xfrm>
            <a:off x="6106600" y="1948134"/>
            <a:ext cx="0" cy="32966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圖片 5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9094" y="6212903"/>
            <a:ext cx="2238687" cy="485843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22B61683-783D-C91E-EC43-AC0F396F6A4A}"/>
              </a:ext>
            </a:extLst>
          </p:cNvPr>
          <p:cNvSpPr txBox="1"/>
          <p:nvPr/>
        </p:nvSpPr>
        <p:spPr>
          <a:xfrm>
            <a:off x="314840" y="203049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000" b="1" dirty="0" smtClean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/>
                <a:sym typeface="Times New Roman"/>
              </a:rPr>
              <a:t>文獻回顧</a:t>
            </a:r>
            <a:endParaRPr lang="zh-TW" altLang="en-US" sz="4000" dirty="0"/>
          </a:p>
        </p:txBody>
      </p:sp>
      <p:sp>
        <p:nvSpPr>
          <p:cNvPr id="30" name="Freeform 197">
            <a:extLst>
              <a:ext uri="{FF2B5EF4-FFF2-40B4-BE49-F238E27FC236}">
                <a16:creationId xmlns:a16="http://schemas.microsoft.com/office/drawing/2014/main" id="{8004F7A6-81C9-447A-8727-9BB08996013B}"/>
              </a:ext>
            </a:extLst>
          </p:cNvPr>
          <p:cNvSpPr>
            <a:spLocks/>
          </p:cNvSpPr>
          <p:nvPr/>
        </p:nvSpPr>
        <p:spPr bwMode="auto">
          <a:xfrm>
            <a:off x="5862966" y="2114057"/>
            <a:ext cx="2216804" cy="1422902"/>
          </a:xfrm>
          <a:custGeom>
            <a:avLst/>
            <a:gdLst>
              <a:gd name="T0" fmla="*/ 1636 w 2245"/>
              <a:gd name="T1" fmla="*/ 0 h 1310"/>
              <a:gd name="T2" fmla="*/ 0 w 2245"/>
              <a:gd name="T3" fmla="*/ 0 h 1310"/>
              <a:gd name="T4" fmla="*/ 610 w 2245"/>
              <a:gd name="T5" fmla="*/ 1310 h 1310"/>
              <a:gd name="T6" fmla="*/ 2245 w 2245"/>
              <a:gd name="T7" fmla="*/ 1310 h 1310"/>
              <a:gd name="T8" fmla="*/ 1636 w 2245"/>
              <a:gd name="T9" fmla="*/ 0 h 13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245" h="1310">
                <a:moveTo>
                  <a:pt x="1636" y="0"/>
                </a:moveTo>
                <a:lnTo>
                  <a:pt x="0" y="0"/>
                </a:lnTo>
                <a:lnTo>
                  <a:pt x="610" y="1310"/>
                </a:lnTo>
                <a:lnTo>
                  <a:pt x="2245" y="1310"/>
                </a:lnTo>
                <a:lnTo>
                  <a:pt x="1636" y="0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-40" normalizeH="0" baseline="0" noProof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Arial"/>
              <a:ea typeface="微軟正黑體"/>
            </a:endParaRPr>
          </a:p>
        </p:txBody>
      </p:sp>
      <p:sp>
        <p:nvSpPr>
          <p:cNvPr id="31" name="Freeform 198">
            <a:extLst>
              <a:ext uri="{FF2B5EF4-FFF2-40B4-BE49-F238E27FC236}">
                <a16:creationId xmlns:a16="http://schemas.microsoft.com/office/drawing/2014/main" id="{574C6FB4-9F86-4CFD-AC7C-300C72F9A1E1}"/>
              </a:ext>
            </a:extLst>
          </p:cNvPr>
          <p:cNvSpPr>
            <a:spLocks/>
          </p:cNvSpPr>
          <p:nvPr/>
        </p:nvSpPr>
        <p:spPr bwMode="auto">
          <a:xfrm>
            <a:off x="4112233" y="3658612"/>
            <a:ext cx="2216804" cy="1422902"/>
          </a:xfrm>
          <a:custGeom>
            <a:avLst/>
            <a:gdLst>
              <a:gd name="T0" fmla="*/ 609 w 2245"/>
              <a:gd name="T1" fmla="*/ 1310 h 1310"/>
              <a:gd name="T2" fmla="*/ 2245 w 2245"/>
              <a:gd name="T3" fmla="*/ 1310 h 1310"/>
              <a:gd name="T4" fmla="*/ 1635 w 2245"/>
              <a:gd name="T5" fmla="*/ 0 h 1310"/>
              <a:gd name="T6" fmla="*/ 0 w 2245"/>
              <a:gd name="T7" fmla="*/ 0 h 1310"/>
              <a:gd name="T8" fmla="*/ 609 w 2245"/>
              <a:gd name="T9" fmla="*/ 1310 h 13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245" h="1310">
                <a:moveTo>
                  <a:pt x="609" y="1310"/>
                </a:moveTo>
                <a:lnTo>
                  <a:pt x="2245" y="1310"/>
                </a:lnTo>
                <a:lnTo>
                  <a:pt x="1635" y="0"/>
                </a:lnTo>
                <a:lnTo>
                  <a:pt x="0" y="0"/>
                </a:lnTo>
                <a:lnTo>
                  <a:pt x="609" y="1310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-40" normalizeH="0" baseline="0" noProof="0" smtClean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Arial"/>
              <a:ea typeface="微軟正黑體"/>
            </a:endParaRPr>
          </a:p>
        </p:txBody>
      </p:sp>
      <p:sp>
        <p:nvSpPr>
          <p:cNvPr id="32" name="Freeform 199">
            <a:extLst>
              <a:ext uri="{FF2B5EF4-FFF2-40B4-BE49-F238E27FC236}">
                <a16:creationId xmlns:a16="http://schemas.microsoft.com/office/drawing/2014/main" id="{6DBC1456-4187-4F1F-AEEB-D3B9B187C0DD}"/>
              </a:ext>
            </a:extLst>
          </p:cNvPr>
          <p:cNvSpPr>
            <a:spLocks/>
          </p:cNvSpPr>
          <p:nvPr/>
        </p:nvSpPr>
        <p:spPr bwMode="auto">
          <a:xfrm>
            <a:off x="5862966" y="3658612"/>
            <a:ext cx="2216804" cy="1422902"/>
          </a:xfrm>
          <a:custGeom>
            <a:avLst/>
            <a:gdLst>
              <a:gd name="T0" fmla="*/ 1636 w 2245"/>
              <a:gd name="T1" fmla="*/ 1310 h 1310"/>
              <a:gd name="T2" fmla="*/ 0 w 2245"/>
              <a:gd name="T3" fmla="*/ 1310 h 1310"/>
              <a:gd name="T4" fmla="*/ 610 w 2245"/>
              <a:gd name="T5" fmla="*/ 0 h 1310"/>
              <a:gd name="T6" fmla="*/ 2245 w 2245"/>
              <a:gd name="T7" fmla="*/ 0 h 1310"/>
              <a:gd name="T8" fmla="*/ 1636 w 2245"/>
              <a:gd name="T9" fmla="*/ 1310 h 13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245" h="1310">
                <a:moveTo>
                  <a:pt x="1636" y="1310"/>
                </a:moveTo>
                <a:lnTo>
                  <a:pt x="0" y="1310"/>
                </a:lnTo>
                <a:lnTo>
                  <a:pt x="610" y="0"/>
                </a:lnTo>
                <a:lnTo>
                  <a:pt x="2245" y="0"/>
                </a:lnTo>
                <a:lnTo>
                  <a:pt x="1636" y="1310"/>
                </a:lnTo>
                <a:close/>
              </a:path>
            </a:pathLst>
          </a:custGeom>
          <a:solidFill>
            <a:srgbClr val="002060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-40" normalizeH="0" baseline="0" noProof="0" smtClean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Arial"/>
              <a:ea typeface="微軟正黑體"/>
            </a:endParaRPr>
          </a:p>
        </p:txBody>
      </p:sp>
      <p:sp>
        <p:nvSpPr>
          <p:cNvPr id="33" name="Freeform 209">
            <a:extLst>
              <a:ext uri="{FF2B5EF4-FFF2-40B4-BE49-F238E27FC236}">
                <a16:creationId xmlns:a16="http://schemas.microsoft.com/office/drawing/2014/main" id="{CC1FD46B-6587-4CAF-BCFB-9616EAACA44B}"/>
              </a:ext>
            </a:extLst>
          </p:cNvPr>
          <p:cNvSpPr>
            <a:spLocks/>
          </p:cNvSpPr>
          <p:nvPr/>
        </p:nvSpPr>
        <p:spPr bwMode="auto">
          <a:xfrm>
            <a:off x="4112233" y="2114057"/>
            <a:ext cx="2216804" cy="1422902"/>
          </a:xfrm>
          <a:custGeom>
            <a:avLst/>
            <a:gdLst>
              <a:gd name="T0" fmla="*/ 609 w 2245"/>
              <a:gd name="T1" fmla="*/ 0 h 1310"/>
              <a:gd name="T2" fmla="*/ 2245 w 2245"/>
              <a:gd name="T3" fmla="*/ 0 h 1310"/>
              <a:gd name="T4" fmla="*/ 1635 w 2245"/>
              <a:gd name="T5" fmla="*/ 1310 h 1310"/>
              <a:gd name="T6" fmla="*/ 0 w 2245"/>
              <a:gd name="T7" fmla="*/ 1310 h 1310"/>
              <a:gd name="T8" fmla="*/ 609 w 2245"/>
              <a:gd name="T9" fmla="*/ 0 h 13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245" h="1310">
                <a:moveTo>
                  <a:pt x="609" y="0"/>
                </a:moveTo>
                <a:lnTo>
                  <a:pt x="2245" y="0"/>
                </a:lnTo>
                <a:lnTo>
                  <a:pt x="1635" y="1310"/>
                </a:lnTo>
                <a:lnTo>
                  <a:pt x="0" y="1310"/>
                </a:lnTo>
                <a:lnTo>
                  <a:pt x="609" y="0"/>
                </a:lnTo>
                <a:close/>
              </a:path>
            </a:pathLst>
          </a:custGeom>
          <a:solidFill>
            <a:srgbClr val="002060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-40" normalizeH="0" baseline="0" noProof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Arial"/>
              <a:ea typeface="微軟正黑體"/>
            </a:endParaRPr>
          </a:p>
        </p:txBody>
      </p:sp>
      <p:sp>
        <p:nvSpPr>
          <p:cNvPr id="34" name="Freeform 213">
            <a:extLst>
              <a:ext uri="{FF2B5EF4-FFF2-40B4-BE49-F238E27FC236}">
                <a16:creationId xmlns:a16="http://schemas.microsoft.com/office/drawing/2014/main" id="{EFDF32B9-73B2-4614-9B16-61E6FF285DDE}"/>
              </a:ext>
            </a:extLst>
          </p:cNvPr>
          <p:cNvSpPr>
            <a:spLocks/>
          </p:cNvSpPr>
          <p:nvPr/>
        </p:nvSpPr>
        <p:spPr bwMode="auto">
          <a:xfrm>
            <a:off x="6096002" y="2114057"/>
            <a:ext cx="323881" cy="658228"/>
          </a:xfrm>
          <a:custGeom>
            <a:avLst/>
            <a:gdLst>
              <a:gd name="T0" fmla="*/ 328 w 328"/>
              <a:gd name="T1" fmla="*/ 0 h 606"/>
              <a:gd name="T2" fmla="*/ 46 w 328"/>
              <a:gd name="T3" fmla="*/ 606 h 606"/>
              <a:gd name="T4" fmla="*/ 0 w 328"/>
              <a:gd name="T5" fmla="*/ 508 h 606"/>
              <a:gd name="T6" fmla="*/ 236 w 328"/>
              <a:gd name="T7" fmla="*/ 0 h 606"/>
              <a:gd name="T8" fmla="*/ 328 w 328"/>
              <a:gd name="T9" fmla="*/ 0 h 6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28" h="606">
                <a:moveTo>
                  <a:pt x="328" y="0"/>
                </a:moveTo>
                <a:lnTo>
                  <a:pt x="46" y="606"/>
                </a:lnTo>
                <a:lnTo>
                  <a:pt x="0" y="508"/>
                </a:lnTo>
                <a:lnTo>
                  <a:pt x="236" y="0"/>
                </a:lnTo>
                <a:lnTo>
                  <a:pt x="328" y="0"/>
                </a:lnTo>
                <a:close/>
              </a:path>
            </a:pathLst>
          </a:custGeom>
          <a:solidFill>
            <a:sysClr val="windowText" lastClr="000000">
              <a:alpha val="10000"/>
            </a:sysClr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-40" normalizeH="0" baseline="0" noProof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Arial"/>
              <a:ea typeface="微軟正黑體"/>
            </a:endParaRPr>
          </a:p>
        </p:txBody>
      </p:sp>
      <p:sp>
        <p:nvSpPr>
          <p:cNvPr id="35" name="Freeform 214">
            <a:extLst>
              <a:ext uri="{FF2B5EF4-FFF2-40B4-BE49-F238E27FC236}">
                <a16:creationId xmlns:a16="http://schemas.microsoft.com/office/drawing/2014/main" id="{B635DB1A-726E-480A-BCB3-811907DE9A8F}"/>
              </a:ext>
            </a:extLst>
          </p:cNvPr>
          <p:cNvSpPr>
            <a:spLocks/>
          </p:cNvSpPr>
          <p:nvPr/>
        </p:nvSpPr>
        <p:spPr bwMode="auto">
          <a:xfrm>
            <a:off x="5772121" y="4425458"/>
            <a:ext cx="323881" cy="656056"/>
          </a:xfrm>
          <a:custGeom>
            <a:avLst/>
            <a:gdLst>
              <a:gd name="T0" fmla="*/ 328 w 328"/>
              <a:gd name="T1" fmla="*/ 96 h 604"/>
              <a:gd name="T2" fmla="*/ 92 w 328"/>
              <a:gd name="T3" fmla="*/ 604 h 604"/>
              <a:gd name="T4" fmla="*/ 0 w 328"/>
              <a:gd name="T5" fmla="*/ 604 h 604"/>
              <a:gd name="T6" fmla="*/ 282 w 328"/>
              <a:gd name="T7" fmla="*/ 0 h 604"/>
              <a:gd name="T8" fmla="*/ 328 w 328"/>
              <a:gd name="T9" fmla="*/ 96 h 6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28" h="604">
                <a:moveTo>
                  <a:pt x="328" y="96"/>
                </a:moveTo>
                <a:lnTo>
                  <a:pt x="92" y="604"/>
                </a:lnTo>
                <a:lnTo>
                  <a:pt x="0" y="604"/>
                </a:lnTo>
                <a:lnTo>
                  <a:pt x="282" y="0"/>
                </a:lnTo>
                <a:lnTo>
                  <a:pt x="328" y="96"/>
                </a:lnTo>
                <a:close/>
              </a:path>
            </a:pathLst>
          </a:custGeom>
          <a:solidFill>
            <a:sysClr val="windowText" lastClr="000000">
              <a:alpha val="10000"/>
            </a:sysClr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-40" normalizeH="0" baseline="0" noProof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Arial"/>
              <a:ea typeface="微軟正黑體"/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58089465-EB31-4C1A-AE50-038FFDE1581F}"/>
              </a:ext>
            </a:extLst>
          </p:cNvPr>
          <p:cNvSpPr/>
          <p:nvPr/>
        </p:nvSpPr>
        <p:spPr>
          <a:xfrm>
            <a:off x="4633214" y="3990381"/>
            <a:ext cx="100540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9170"/>
            <a:r>
              <a:rPr lang="en-US" altLang="zh-TW" sz="3200" b="1" dirty="0" smtClean="0">
                <a:solidFill>
                  <a:srgbClr val="00FF00"/>
                </a:solidFill>
                <a:effectLst>
                  <a:glow rad="101600">
                    <a:prstClr val="black"/>
                  </a:glo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RF</a:t>
            </a:r>
            <a:endParaRPr lang="en-US" altLang="zh-TW" sz="3200" b="1" dirty="0">
              <a:solidFill>
                <a:srgbClr val="00FF00"/>
              </a:solidFill>
              <a:effectLst>
                <a:glow rad="101600">
                  <a:prstClr val="black"/>
                </a:glow>
              </a:effectLs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 defTabSz="1219170"/>
            <a:r>
              <a:rPr lang="zh-TW" altLang="en-US" sz="1600" b="1" dirty="0" smtClean="0">
                <a:solidFill>
                  <a:srgbClr val="00FF00"/>
                </a:solidFill>
                <a:effectLst>
                  <a:glow rad="101600">
                    <a:prstClr val="black"/>
                  </a:glo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隨機森林</a:t>
            </a:r>
            <a:endParaRPr lang="zh-TW" altLang="en-US" sz="1600" dirty="0">
              <a:solidFill>
                <a:srgbClr val="00FF00"/>
              </a:solidFill>
              <a:latin typeface="Calibri"/>
              <a:ea typeface="微軟正黑體"/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36E333E5-0B11-4C75-B634-C5565BF4C3E2}"/>
              </a:ext>
            </a:extLst>
          </p:cNvPr>
          <p:cNvSpPr/>
          <p:nvPr/>
        </p:nvSpPr>
        <p:spPr>
          <a:xfrm>
            <a:off x="6540437" y="2341396"/>
            <a:ext cx="100540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9170"/>
            <a:r>
              <a:rPr lang="en-US" altLang="zh-TW" sz="3200" b="1" dirty="0" smtClean="0">
                <a:solidFill>
                  <a:schemeClr val="bg1"/>
                </a:solidFill>
                <a:effectLst>
                  <a:glow rad="101600">
                    <a:prstClr val="black"/>
                  </a:glo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NN</a:t>
            </a:r>
          </a:p>
          <a:p>
            <a:pPr algn="ctr" defTabSz="1219170"/>
            <a:r>
              <a:rPr lang="zh-TW" altLang="en-US" sz="1600" b="1" dirty="0" smtClean="0">
                <a:solidFill>
                  <a:schemeClr val="bg1"/>
                </a:solidFill>
                <a:effectLst>
                  <a:glow rad="101600">
                    <a:prstClr val="black"/>
                  </a:glo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神經網路</a:t>
            </a:r>
            <a:endParaRPr lang="zh-TW" altLang="en-US" sz="1600" dirty="0">
              <a:solidFill>
                <a:schemeClr val="bg1"/>
              </a:solidFill>
              <a:latin typeface="Calibri"/>
              <a:ea typeface="微軟正黑體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616CE72A-AB41-47E6-95EE-9C3769D8C40B}"/>
              </a:ext>
            </a:extLst>
          </p:cNvPr>
          <p:cNvSpPr/>
          <p:nvPr/>
        </p:nvSpPr>
        <p:spPr>
          <a:xfrm>
            <a:off x="4611400" y="2341395"/>
            <a:ext cx="116410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9170"/>
            <a:r>
              <a:rPr lang="en-US" altLang="zh-TW" sz="3200" b="1" dirty="0" smtClean="0">
                <a:solidFill>
                  <a:schemeClr val="bg1"/>
                </a:solidFill>
                <a:effectLst>
                  <a:glow rad="101600">
                    <a:prstClr val="black"/>
                  </a:glo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KNN</a:t>
            </a:r>
          </a:p>
          <a:p>
            <a:pPr algn="ctr" defTabSz="1219170"/>
            <a:r>
              <a:rPr lang="en-US" altLang="zh-TW" sz="1600" b="1" dirty="0" smtClean="0">
                <a:solidFill>
                  <a:schemeClr val="bg1"/>
                </a:solidFill>
                <a:effectLst>
                  <a:glow rad="101600">
                    <a:prstClr val="black"/>
                  </a:glo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K</a:t>
            </a:r>
            <a:r>
              <a:rPr lang="zh-TW" altLang="en-US" sz="1600" b="1" dirty="0" smtClean="0">
                <a:solidFill>
                  <a:schemeClr val="bg1"/>
                </a:solidFill>
                <a:effectLst>
                  <a:glow rad="101600">
                    <a:prstClr val="black"/>
                  </a:glo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最近鄰</a:t>
            </a:r>
            <a:endParaRPr lang="zh-TW" altLang="en-US" sz="1600" dirty="0">
              <a:solidFill>
                <a:schemeClr val="bg1"/>
              </a:solidFill>
              <a:latin typeface="Calibri"/>
              <a:ea typeface="微軟正黑體"/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B9D92098-7FFC-4E85-95F9-10F532415221}"/>
              </a:ext>
            </a:extLst>
          </p:cNvPr>
          <p:cNvSpPr/>
          <p:nvPr/>
        </p:nvSpPr>
        <p:spPr>
          <a:xfrm>
            <a:off x="6366074" y="3990382"/>
            <a:ext cx="121058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9170"/>
            <a:r>
              <a:rPr lang="en-US" altLang="zh-TW" sz="3200" b="1" dirty="0" smtClean="0">
                <a:solidFill>
                  <a:srgbClr val="00FF00"/>
                </a:solidFill>
                <a:effectLst>
                  <a:glow rad="101600">
                    <a:prstClr val="black"/>
                  </a:glo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SVM</a:t>
            </a:r>
          </a:p>
          <a:p>
            <a:pPr algn="ctr" defTabSz="1219170"/>
            <a:r>
              <a:rPr lang="zh-TW" altLang="en-US" sz="1600" b="1" dirty="0" smtClean="0">
                <a:solidFill>
                  <a:srgbClr val="00FF00"/>
                </a:solidFill>
                <a:effectLst>
                  <a:glow rad="101600">
                    <a:prstClr val="black"/>
                  </a:glo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支持向量機</a:t>
            </a:r>
            <a:endParaRPr lang="zh-TW" altLang="en-US" sz="1600" dirty="0">
              <a:solidFill>
                <a:srgbClr val="00FF00"/>
              </a:solidFill>
              <a:latin typeface="Calibri"/>
              <a:ea typeface="微軟正黑體"/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F5AFBB93-54A2-4B68-8913-C90FBEF1F32B}"/>
              </a:ext>
            </a:extLst>
          </p:cNvPr>
          <p:cNvSpPr/>
          <p:nvPr/>
        </p:nvSpPr>
        <p:spPr>
          <a:xfrm>
            <a:off x="527380" y="3848180"/>
            <a:ext cx="396073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70"/>
            <a:r>
              <a:rPr lang="zh-TW" altLang="en-US" sz="1600" b="1" dirty="0">
                <a:solidFill>
                  <a:prstClr val="white"/>
                </a:solidFill>
                <a:effectLst>
                  <a:glow rad="101600">
                    <a:prstClr val="black"/>
                  </a:glo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對訓練數據集的敏感性較高</a:t>
            </a:r>
            <a:r>
              <a:rPr lang="zh-TW" altLang="en-US" sz="1600" b="1" dirty="0" smtClean="0">
                <a:solidFill>
                  <a:prstClr val="white"/>
                </a:solidFill>
                <a:effectLst>
                  <a:glow rad="101600">
                    <a:prstClr val="black"/>
                  </a:glo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endParaRPr lang="en-US" altLang="zh-TW" sz="1600" b="1" dirty="0" smtClean="0">
              <a:solidFill>
                <a:prstClr val="white"/>
              </a:solidFill>
              <a:effectLst>
                <a:glow rad="101600">
                  <a:prstClr val="black"/>
                </a:glow>
              </a:effectLs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defTabSz="1219170"/>
            <a:r>
              <a:rPr lang="zh-TW" altLang="en-US" sz="1600" b="1" dirty="0" smtClean="0">
                <a:solidFill>
                  <a:prstClr val="white"/>
                </a:solidFill>
                <a:effectLst>
                  <a:glow rad="101600">
                    <a:prstClr val="black"/>
                  </a:glo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偶爾</a:t>
            </a:r>
            <a:r>
              <a:rPr lang="zh-TW" altLang="en-US" sz="1600" b="1" dirty="0">
                <a:solidFill>
                  <a:prstClr val="white"/>
                </a:solidFill>
                <a:effectLst>
                  <a:glow rad="101600">
                    <a:prstClr val="black"/>
                  </a:glo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可能不穩定並出現過擬合</a:t>
            </a:r>
            <a:r>
              <a:rPr lang="zh-TW" altLang="en-US" sz="1600" b="1" dirty="0" smtClean="0">
                <a:solidFill>
                  <a:prstClr val="white"/>
                </a:solidFill>
                <a:effectLst>
                  <a:glow rad="101600">
                    <a:prstClr val="black"/>
                  </a:glo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endParaRPr lang="en-US" altLang="zh-TW" sz="1600" b="1" dirty="0" smtClean="0">
              <a:solidFill>
                <a:prstClr val="white"/>
              </a:solidFill>
              <a:effectLst>
                <a:glow rad="101600">
                  <a:prstClr val="black"/>
                </a:glow>
              </a:effectLs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defTabSz="1219170"/>
            <a:r>
              <a:rPr lang="zh-TW" altLang="en-US" sz="1600" b="1" dirty="0" smtClean="0">
                <a:solidFill>
                  <a:prstClr val="white"/>
                </a:solidFill>
                <a:effectLst>
                  <a:glow rad="101600">
                    <a:prstClr val="black"/>
                  </a:glo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但</a:t>
            </a:r>
            <a:r>
              <a:rPr lang="zh-TW" altLang="en-US" sz="1600" b="1" dirty="0">
                <a:solidFill>
                  <a:prstClr val="white"/>
                </a:solidFill>
                <a:effectLst>
                  <a:glow rad="101600">
                    <a:prstClr val="black"/>
                  </a:glo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在處理大數據集和噪聲問題上</a:t>
            </a:r>
            <a:r>
              <a:rPr lang="zh-TW" altLang="en-US" sz="1600" b="1" dirty="0" smtClean="0">
                <a:solidFill>
                  <a:prstClr val="white"/>
                </a:solidFill>
                <a:effectLst>
                  <a:glow rad="101600">
                    <a:prstClr val="black"/>
                  </a:glo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表現出色</a:t>
            </a:r>
            <a:endParaRPr lang="en-US" altLang="zh-TW" sz="1600" b="1" dirty="0">
              <a:solidFill>
                <a:prstClr val="white"/>
              </a:solidFill>
              <a:effectLst>
                <a:glow rad="101600">
                  <a:prstClr val="black"/>
                </a:glow>
              </a:effectLs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45" name="直線接點 44">
            <a:extLst>
              <a:ext uri="{FF2B5EF4-FFF2-40B4-BE49-F238E27FC236}">
                <a16:creationId xmlns:a16="http://schemas.microsoft.com/office/drawing/2014/main" id="{4C0CA966-95E1-4247-847D-0D79067A5F80}"/>
              </a:ext>
            </a:extLst>
          </p:cNvPr>
          <p:cNvCxnSpPr/>
          <p:nvPr/>
        </p:nvCxnSpPr>
        <p:spPr>
          <a:xfrm>
            <a:off x="-841" y="3597919"/>
            <a:ext cx="1219284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矩形 45">
            <a:extLst>
              <a:ext uri="{FF2B5EF4-FFF2-40B4-BE49-F238E27FC236}">
                <a16:creationId xmlns:a16="http://schemas.microsoft.com/office/drawing/2014/main" id="{F0673141-6C6C-4CCF-887D-E978A2ACE5A9}"/>
              </a:ext>
            </a:extLst>
          </p:cNvPr>
          <p:cNvSpPr/>
          <p:nvPr/>
        </p:nvSpPr>
        <p:spPr>
          <a:xfrm>
            <a:off x="430560" y="1108780"/>
            <a:ext cx="370374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70"/>
            <a:r>
              <a:rPr lang="zh-TW" altLang="en-US" sz="1600" b="1" dirty="0" smtClean="0">
                <a:solidFill>
                  <a:prstClr val="white"/>
                </a:solidFill>
                <a:effectLst>
                  <a:glow rad="101600">
                    <a:prstClr val="black"/>
                  </a:glow>
                </a:effectLst>
                <a:latin typeface="Microsoft YaHei" panose="020B0503020204020204" pitchFamily="34" charset="-122"/>
                <a:ea typeface="Microsoft YaHei" panose="020B0503020204020204" pitchFamily="34" charset="-122"/>
                <a:sym typeface="Wingdings" pitchFamily="2" charset="2"/>
              </a:rPr>
              <a:t>雖然</a:t>
            </a:r>
            <a:r>
              <a:rPr lang="zh-TW" altLang="en-US" sz="1600" b="1" dirty="0">
                <a:solidFill>
                  <a:prstClr val="white"/>
                </a:solidFill>
                <a:effectLst>
                  <a:glow rad="101600">
                    <a:prstClr val="black"/>
                  </a:glow>
                </a:effectLst>
                <a:latin typeface="Microsoft YaHei" panose="020B0503020204020204" pitchFamily="34" charset="-122"/>
                <a:ea typeface="Microsoft YaHei" panose="020B0503020204020204" pitchFamily="34" charset="-122"/>
                <a:sym typeface="Wingdings" pitchFamily="2" charset="2"/>
              </a:rPr>
              <a:t>易於實施，但隨數據量增大</a:t>
            </a:r>
            <a:r>
              <a:rPr lang="zh-TW" altLang="en-US" sz="1600" b="1" dirty="0">
                <a:solidFill>
                  <a:srgbClr val="FFFF00"/>
                </a:solidFill>
                <a:effectLst>
                  <a:glow rad="101600">
                    <a:prstClr val="black"/>
                  </a:glow>
                </a:effectLst>
                <a:latin typeface="Microsoft YaHei" panose="020B0503020204020204" pitchFamily="34" charset="-122"/>
                <a:ea typeface="Microsoft YaHei" panose="020B0503020204020204" pitchFamily="34" charset="-122"/>
                <a:sym typeface="Wingdings" pitchFamily="2" charset="2"/>
              </a:rPr>
              <a:t>計算時間顯著增加</a:t>
            </a:r>
            <a:r>
              <a:rPr lang="zh-TW" altLang="en-US" sz="1600" b="1" dirty="0">
                <a:solidFill>
                  <a:prstClr val="white"/>
                </a:solidFill>
                <a:effectLst>
                  <a:glow rad="101600">
                    <a:prstClr val="black"/>
                  </a:glow>
                </a:effectLst>
                <a:latin typeface="Microsoft YaHei" panose="020B0503020204020204" pitchFamily="34" charset="-122"/>
                <a:ea typeface="Microsoft YaHei" panose="020B0503020204020204" pitchFamily="34" charset="-122"/>
                <a:sym typeface="Wingdings" pitchFamily="2" charset="2"/>
              </a:rPr>
              <a:t>，且理想</a:t>
            </a:r>
            <a:r>
              <a:rPr lang="en-US" altLang="zh-TW" sz="1600" b="1" dirty="0">
                <a:solidFill>
                  <a:prstClr val="white"/>
                </a:solidFill>
                <a:effectLst>
                  <a:glow rad="101600">
                    <a:prstClr val="black"/>
                  </a:glow>
                </a:effectLst>
                <a:latin typeface="Microsoft YaHei" panose="020B0503020204020204" pitchFamily="34" charset="-122"/>
                <a:ea typeface="Microsoft YaHei" panose="020B0503020204020204" pitchFamily="34" charset="-122"/>
                <a:sym typeface="Wingdings" pitchFamily="2" charset="2"/>
              </a:rPr>
              <a:t>K</a:t>
            </a:r>
            <a:r>
              <a:rPr lang="zh-TW" altLang="en-US" sz="1600" b="1" dirty="0">
                <a:solidFill>
                  <a:prstClr val="white"/>
                </a:solidFill>
                <a:effectLst>
                  <a:glow rad="101600">
                    <a:prstClr val="black"/>
                  </a:glow>
                </a:effectLst>
                <a:latin typeface="Microsoft YaHei" panose="020B0503020204020204" pitchFamily="34" charset="-122"/>
                <a:ea typeface="Microsoft YaHei" panose="020B0503020204020204" pitchFamily="34" charset="-122"/>
                <a:sym typeface="Wingdings" pitchFamily="2" charset="2"/>
              </a:rPr>
              <a:t>值難以確定</a:t>
            </a:r>
            <a:endParaRPr lang="zh-TW" altLang="en-US" sz="1600" b="1" dirty="0">
              <a:solidFill>
                <a:prstClr val="white"/>
              </a:solidFill>
              <a:effectLst>
                <a:glow rad="101600">
                  <a:prstClr val="black"/>
                </a:glow>
              </a:effectLs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DDF29CF6-E120-4012-AF68-C41AC3106DA3}"/>
              </a:ext>
            </a:extLst>
          </p:cNvPr>
          <p:cNvSpPr/>
          <p:nvPr/>
        </p:nvSpPr>
        <p:spPr>
          <a:xfrm>
            <a:off x="8055004" y="3836780"/>
            <a:ext cx="398319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70"/>
            <a:r>
              <a:rPr lang="zh-TW" altLang="en-US" sz="1600" b="1" dirty="0">
                <a:solidFill>
                  <a:prstClr val="white"/>
                </a:solidFill>
                <a:effectLst>
                  <a:glow rad="101600">
                    <a:prstClr val="black"/>
                  </a:glow>
                </a:effectLst>
                <a:latin typeface="Microsoft YaHei" panose="020B0503020204020204" pitchFamily="34" charset="-122"/>
                <a:ea typeface="Microsoft YaHei" panose="020B0503020204020204" pitchFamily="34" charset="-122"/>
                <a:sym typeface="Wingdings" pitchFamily="2" charset="2"/>
              </a:rPr>
              <a:t>對噪聲和過擬合不敏感，能有效處理不平衡數據，且訓練時間短，操作相對</a:t>
            </a:r>
            <a:r>
              <a:rPr lang="zh-TW" altLang="en-US" sz="1600" b="1" dirty="0" smtClean="0">
                <a:solidFill>
                  <a:prstClr val="white"/>
                </a:solidFill>
                <a:effectLst>
                  <a:glow rad="101600">
                    <a:prstClr val="black"/>
                  </a:glow>
                </a:effectLst>
                <a:latin typeface="Microsoft YaHei" panose="020B0503020204020204" pitchFamily="34" charset="-122"/>
                <a:ea typeface="Microsoft YaHei" panose="020B0503020204020204" pitchFamily="34" charset="-122"/>
                <a:sym typeface="Wingdings" pitchFamily="2" charset="2"/>
              </a:rPr>
              <a:t>簡單</a:t>
            </a:r>
            <a:endParaRPr lang="en-US" altLang="zh-TW" sz="1600" b="1" dirty="0">
              <a:solidFill>
                <a:prstClr val="white"/>
              </a:solidFill>
              <a:effectLst>
                <a:glow rad="101600">
                  <a:prstClr val="black"/>
                </a:glow>
              </a:effectLst>
              <a:latin typeface="Microsoft YaHei" panose="020B0503020204020204" pitchFamily="34" charset="-122"/>
              <a:ea typeface="Microsoft YaHei" panose="020B0503020204020204" pitchFamily="34" charset="-122"/>
              <a:sym typeface="Wingdings" pitchFamily="2" charset="2"/>
            </a:endParaRP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15177EF6-D3CE-4447-9010-C2FA6D80CA23}"/>
              </a:ext>
            </a:extLst>
          </p:cNvPr>
          <p:cNvSpPr/>
          <p:nvPr/>
        </p:nvSpPr>
        <p:spPr>
          <a:xfrm>
            <a:off x="8192428" y="985670"/>
            <a:ext cx="348214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70"/>
            <a:r>
              <a:rPr lang="zh-TW" altLang="en-US" sz="1600" b="1" dirty="0">
                <a:solidFill>
                  <a:prstClr val="white"/>
                </a:solidFill>
                <a:effectLst>
                  <a:glow rad="101600">
                    <a:prstClr val="black"/>
                  </a:glow>
                </a:effectLst>
                <a:latin typeface="Microsoft YaHei" panose="020B0503020204020204" pitchFamily="34" charset="-122"/>
                <a:ea typeface="Microsoft YaHei" panose="020B0503020204020204" pitchFamily="34" charset="-122"/>
                <a:sym typeface="Wingdings" pitchFamily="2" charset="2"/>
              </a:rPr>
              <a:t>具有強大的非線性建模能力</a:t>
            </a:r>
            <a:r>
              <a:rPr lang="zh-TW" altLang="en-US" sz="1600" b="1" dirty="0" smtClean="0">
                <a:solidFill>
                  <a:prstClr val="white"/>
                </a:solidFill>
                <a:effectLst>
                  <a:glow rad="101600">
                    <a:prstClr val="black"/>
                  </a:glow>
                </a:effectLst>
                <a:latin typeface="Microsoft YaHei" panose="020B0503020204020204" pitchFamily="34" charset="-122"/>
                <a:ea typeface="Microsoft YaHei" panose="020B0503020204020204" pitchFamily="34" charset="-122"/>
                <a:sym typeface="Wingdings" pitchFamily="2" charset="2"/>
              </a:rPr>
              <a:t>，</a:t>
            </a:r>
            <a:endParaRPr lang="en-US" altLang="zh-TW" sz="1600" b="1" dirty="0" smtClean="0">
              <a:solidFill>
                <a:prstClr val="white"/>
              </a:solidFill>
              <a:effectLst>
                <a:glow rad="101600">
                  <a:prstClr val="black"/>
                </a:glow>
              </a:effectLst>
              <a:latin typeface="Microsoft YaHei" panose="020B0503020204020204" pitchFamily="34" charset="-122"/>
              <a:ea typeface="Microsoft YaHei" panose="020B0503020204020204" pitchFamily="34" charset="-122"/>
              <a:sym typeface="Wingdings" pitchFamily="2" charset="2"/>
            </a:endParaRPr>
          </a:p>
          <a:p>
            <a:pPr defTabSz="1219170"/>
            <a:r>
              <a:rPr lang="zh-TW" altLang="en-US" sz="1600" b="1" dirty="0" smtClean="0">
                <a:solidFill>
                  <a:prstClr val="white"/>
                </a:solidFill>
                <a:effectLst>
                  <a:glow rad="101600">
                    <a:prstClr val="black"/>
                  </a:glow>
                </a:effectLst>
                <a:latin typeface="Microsoft YaHei" panose="020B0503020204020204" pitchFamily="34" charset="-122"/>
                <a:ea typeface="Microsoft YaHei" panose="020B0503020204020204" pitchFamily="34" charset="-122"/>
                <a:sym typeface="Wingdings" pitchFamily="2" charset="2"/>
              </a:rPr>
              <a:t>但</a:t>
            </a:r>
            <a:r>
              <a:rPr lang="zh-TW" altLang="en-US" sz="1600" b="1" dirty="0" smtClean="0">
                <a:solidFill>
                  <a:schemeClr val="bg1"/>
                </a:solidFill>
                <a:effectLst>
                  <a:glow rad="101600">
                    <a:prstClr val="black"/>
                  </a:glow>
                </a:effectLst>
                <a:latin typeface="Microsoft YaHei" panose="020B0503020204020204" pitchFamily="34" charset="-122"/>
                <a:ea typeface="Microsoft YaHei" panose="020B0503020204020204" pitchFamily="34" charset="-122"/>
                <a:sym typeface="Wingdings" pitchFamily="2" charset="2"/>
              </a:rPr>
              <a:t>由於</a:t>
            </a:r>
            <a:r>
              <a:rPr lang="zh-TW" altLang="en-US" sz="1600" b="1" dirty="0">
                <a:solidFill>
                  <a:srgbClr val="FFFF00"/>
                </a:solidFill>
                <a:effectLst>
                  <a:glow rad="101600">
                    <a:prstClr val="black"/>
                  </a:glow>
                </a:effectLst>
                <a:latin typeface="Microsoft YaHei" panose="020B0503020204020204" pitchFamily="34" charset="-122"/>
                <a:ea typeface="Microsoft YaHei" panose="020B0503020204020204" pitchFamily="34" charset="-122"/>
                <a:sym typeface="Wingdings" pitchFamily="2" charset="2"/>
              </a:rPr>
              <a:t>參數調整耗時</a:t>
            </a:r>
            <a:r>
              <a:rPr lang="zh-TW" altLang="en-US" sz="1600" b="1" dirty="0">
                <a:solidFill>
                  <a:prstClr val="white"/>
                </a:solidFill>
                <a:effectLst>
                  <a:glow rad="101600">
                    <a:prstClr val="black"/>
                  </a:glow>
                </a:effectLst>
                <a:latin typeface="Microsoft YaHei" panose="020B0503020204020204" pitchFamily="34" charset="-122"/>
                <a:ea typeface="Microsoft YaHei" panose="020B0503020204020204" pitchFamily="34" charset="-122"/>
                <a:sym typeface="Wingdings" pitchFamily="2" charset="2"/>
              </a:rPr>
              <a:t>、算法複雜性高，實際應用中常被視為次</a:t>
            </a:r>
            <a:r>
              <a:rPr lang="zh-TW" altLang="en-US" sz="1600" b="1" dirty="0" smtClean="0">
                <a:solidFill>
                  <a:prstClr val="white"/>
                </a:solidFill>
                <a:effectLst>
                  <a:glow rad="101600">
                    <a:prstClr val="black"/>
                  </a:glow>
                </a:effectLst>
                <a:latin typeface="Microsoft YaHei" panose="020B0503020204020204" pitchFamily="34" charset="-122"/>
                <a:ea typeface="Microsoft YaHei" panose="020B0503020204020204" pitchFamily="34" charset="-122"/>
                <a:sym typeface="Wingdings" pitchFamily="2" charset="2"/>
              </a:rPr>
              <a:t>選</a:t>
            </a:r>
            <a:endParaRPr lang="zh-TW" altLang="en-US" sz="1600" b="1" dirty="0">
              <a:solidFill>
                <a:prstClr val="white"/>
              </a:solidFill>
              <a:effectLst>
                <a:glow rad="101600">
                  <a:prstClr val="black"/>
                </a:glow>
              </a:effectLs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52" name="圖片 51"/>
          <p:cNvPicPr>
            <a:picLocks noChangeAspect="1"/>
          </p:cNvPicPr>
          <p:nvPr/>
        </p:nvPicPr>
        <p:blipFill rotWithShape="1">
          <a:blip r:embed="rId4"/>
          <a:srcRect l="2185" t="7639" r="5096" b="4349"/>
          <a:stretch/>
        </p:blipFill>
        <p:spPr>
          <a:xfrm>
            <a:off x="8499338" y="4708185"/>
            <a:ext cx="2786808" cy="1865427"/>
          </a:xfrm>
          <a:prstGeom prst="rect">
            <a:avLst/>
          </a:prstGeom>
        </p:spPr>
      </p:pic>
      <p:pic>
        <p:nvPicPr>
          <p:cNvPr id="54" name="圖片 53"/>
          <p:cNvPicPr>
            <a:picLocks noChangeAspect="1"/>
          </p:cNvPicPr>
          <p:nvPr/>
        </p:nvPicPr>
        <p:blipFill rotWithShape="1">
          <a:blip r:embed="rId5"/>
          <a:srcRect l="770" t="1803" r="1845" b="2761"/>
          <a:stretch/>
        </p:blipFill>
        <p:spPr>
          <a:xfrm>
            <a:off x="735836" y="1654868"/>
            <a:ext cx="3146147" cy="1853967"/>
          </a:xfrm>
          <a:prstGeom prst="rect">
            <a:avLst/>
          </a:prstGeom>
        </p:spPr>
      </p:pic>
      <p:pic>
        <p:nvPicPr>
          <p:cNvPr id="55" name="圖片 5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5836" y="4929190"/>
            <a:ext cx="3086150" cy="1423416"/>
          </a:xfrm>
          <a:prstGeom prst="rect">
            <a:avLst/>
          </a:prstGeom>
        </p:spPr>
      </p:pic>
      <p:pic>
        <p:nvPicPr>
          <p:cNvPr id="56" name="圖片 5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04497" y="1833315"/>
            <a:ext cx="2458012" cy="1675520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154886" y="6529469"/>
            <a:ext cx="117182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altLang="zh-TW" sz="800" u="sng" dirty="0" smtClean="0"/>
              <a:t>[18] </a:t>
            </a:r>
            <a:r>
              <a:rPr lang="en-US" altLang="zh-TW" sz="800" u="sng" dirty="0" err="1" smtClean="0"/>
              <a:t>Boateng</a:t>
            </a:r>
            <a:r>
              <a:rPr lang="en-US" altLang="zh-TW" sz="800" u="sng" dirty="0"/>
              <a:t>, E. , </a:t>
            </a:r>
            <a:r>
              <a:rPr lang="en-US" altLang="zh-TW" sz="800" u="sng" dirty="0" err="1"/>
              <a:t>Otoo</a:t>
            </a:r>
            <a:r>
              <a:rPr lang="en-US" altLang="zh-TW" sz="800" u="sng" dirty="0"/>
              <a:t>, J. and </a:t>
            </a:r>
            <a:r>
              <a:rPr lang="en-US" altLang="zh-TW" sz="800" u="sng" dirty="0" err="1"/>
              <a:t>Abaye</a:t>
            </a:r>
            <a:r>
              <a:rPr lang="en-US" altLang="zh-TW" sz="800" u="sng" dirty="0"/>
              <a:t>, D. (2020) Basic Tenets of Classification Algorithms K-Nearest-Neighbor, Support Vector Machine, Random Forest and Neural Network: A Review. </a:t>
            </a:r>
            <a:r>
              <a:rPr lang="en-US" altLang="zh-TW" sz="800" i="1" u="sng" dirty="0"/>
              <a:t>Journal of Data Analysis and Information Processing</a:t>
            </a:r>
            <a:r>
              <a:rPr lang="en-US" altLang="zh-TW" sz="800" u="sng" dirty="0"/>
              <a:t>, </a:t>
            </a:r>
            <a:r>
              <a:rPr lang="en-US" altLang="zh-TW" sz="800" b="1" u="sng" dirty="0"/>
              <a:t>8</a:t>
            </a:r>
            <a:r>
              <a:rPr lang="en-US" altLang="zh-TW" sz="800" u="sng" dirty="0"/>
              <a:t>, 341-357. </a:t>
            </a:r>
            <a:r>
              <a:rPr lang="en-US" altLang="zh-TW" sz="800" u="sng" dirty="0" err="1"/>
              <a:t>doi</a:t>
            </a:r>
            <a:r>
              <a:rPr lang="en-US" altLang="zh-TW" sz="800" u="sng" dirty="0"/>
              <a:t>: </a:t>
            </a:r>
            <a:r>
              <a:rPr lang="en-US" altLang="zh-TW" sz="800" u="sng" dirty="0">
                <a:hlinkClick r:id="rId8"/>
              </a:rPr>
              <a:t>10.4236/jdaip.2020.84020</a:t>
            </a:r>
            <a:r>
              <a:rPr lang="en-US" altLang="zh-TW" sz="800" dirty="0"/>
              <a:t>.</a:t>
            </a:r>
            <a:endParaRPr lang="zh-TW" altLang="zh-TW" sz="800" dirty="0"/>
          </a:p>
          <a:p>
            <a:endParaRPr lang="zh-TW" altLang="en-US" sz="800" dirty="0"/>
          </a:p>
        </p:txBody>
      </p:sp>
    </p:spTree>
    <p:extLst>
      <p:ext uri="{BB962C8B-B14F-4D97-AF65-F5344CB8AC3E}">
        <p14:creationId xmlns:p14="http://schemas.microsoft.com/office/powerpoint/2010/main" val="3147238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/>
      <p:bldP spid="37" grpId="0"/>
      <p:bldP spid="38" grpId="0"/>
      <p:bldP spid="39" grpId="0"/>
      <p:bldP spid="43" grpId="0"/>
      <p:bldP spid="46" grpId="0"/>
      <p:bldP spid="48" grpId="0"/>
      <p:bldP spid="5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7E01FB7B-404A-4DF7-B21A-F12D19D913B7}"/>
              </a:ext>
            </a:extLst>
          </p:cNvPr>
          <p:cNvCxnSpPr>
            <a:cxnSpLocks/>
          </p:cNvCxnSpPr>
          <p:nvPr/>
        </p:nvCxnSpPr>
        <p:spPr>
          <a:xfrm>
            <a:off x="6106600" y="1948134"/>
            <a:ext cx="0" cy="32966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圖片 5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9094" y="6212903"/>
            <a:ext cx="2238687" cy="485843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22B61683-783D-C91E-EC43-AC0F396F6A4A}"/>
              </a:ext>
            </a:extLst>
          </p:cNvPr>
          <p:cNvSpPr txBox="1"/>
          <p:nvPr/>
        </p:nvSpPr>
        <p:spPr>
          <a:xfrm>
            <a:off x="314840" y="203049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000" b="1" dirty="0" smtClean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/>
                <a:sym typeface="Times New Roman"/>
              </a:rPr>
              <a:t>文獻回顧</a:t>
            </a:r>
            <a:endParaRPr lang="zh-TW" altLang="en-US" sz="4000" dirty="0"/>
          </a:p>
        </p:txBody>
      </p:sp>
      <p:grpSp>
        <p:nvGrpSpPr>
          <p:cNvPr id="29" name="群組 28">
            <a:extLst>
              <a:ext uri="{FF2B5EF4-FFF2-40B4-BE49-F238E27FC236}">
                <a16:creationId xmlns:a16="http://schemas.microsoft.com/office/drawing/2014/main" id="{8C4F1023-5DC9-4BC3-A6F1-CA5D97180CA7}"/>
              </a:ext>
            </a:extLst>
          </p:cNvPr>
          <p:cNvGrpSpPr/>
          <p:nvPr/>
        </p:nvGrpSpPr>
        <p:grpSpPr>
          <a:xfrm>
            <a:off x="4112233" y="2114057"/>
            <a:ext cx="3967537" cy="2967457"/>
            <a:chOff x="1325314" y="339502"/>
            <a:chExt cx="6378576" cy="4337050"/>
          </a:xfrm>
        </p:grpSpPr>
        <p:sp>
          <p:nvSpPr>
            <p:cNvPr id="30" name="Freeform 197">
              <a:extLst>
                <a:ext uri="{FF2B5EF4-FFF2-40B4-BE49-F238E27FC236}">
                  <a16:creationId xmlns:a16="http://schemas.microsoft.com/office/drawing/2014/main" id="{8004F7A6-81C9-447A-8727-9BB08996013B}"/>
                </a:ext>
              </a:extLst>
            </p:cNvPr>
            <p:cNvSpPr>
              <a:spLocks/>
            </p:cNvSpPr>
            <p:nvPr/>
          </p:nvSpPr>
          <p:spPr bwMode="auto">
            <a:xfrm>
              <a:off x="4139952" y="339502"/>
              <a:ext cx="3563938" cy="2079625"/>
            </a:xfrm>
            <a:custGeom>
              <a:avLst/>
              <a:gdLst>
                <a:gd name="T0" fmla="*/ 1636 w 2245"/>
                <a:gd name="T1" fmla="*/ 0 h 1310"/>
                <a:gd name="T2" fmla="*/ 0 w 2245"/>
                <a:gd name="T3" fmla="*/ 0 h 1310"/>
                <a:gd name="T4" fmla="*/ 610 w 2245"/>
                <a:gd name="T5" fmla="*/ 1310 h 1310"/>
                <a:gd name="T6" fmla="*/ 2245 w 2245"/>
                <a:gd name="T7" fmla="*/ 1310 h 1310"/>
                <a:gd name="T8" fmla="*/ 1636 w 2245"/>
                <a:gd name="T9" fmla="*/ 0 h 1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45" h="1310">
                  <a:moveTo>
                    <a:pt x="1636" y="0"/>
                  </a:moveTo>
                  <a:lnTo>
                    <a:pt x="0" y="0"/>
                  </a:lnTo>
                  <a:lnTo>
                    <a:pt x="610" y="1310"/>
                  </a:lnTo>
                  <a:lnTo>
                    <a:pt x="2245" y="1310"/>
                  </a:lnTo>
                  <a:lnTo>
                    <a:pt x="1636" y="0"/>
                  </a:ln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91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-4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/>
                <a:ea typeface="微軟正黑體"/>
              </a:endParaRPr>
            </a:p>
          </p:txBody>
        </p:sp>
        <p:sp>
          <p:nvSpPr>
            <p:cNvPr id="31" name="Freeform 198">
              <a:extLst>
                <a:ext uri="{FF2B5EF4-FFF2-40B4-BE49-F238E27FC236}">
                  <a16:creationId xmlns:a16="http://schemas.microsoft.com/office/drawing/2014/main" id="{574C6FB4-9F86-4CFD-AC7C-300C72F9A1E1}"/>
                </a:ext>
              </a:extLst>
            </p:cNvPr>
            <p:cNvSpPr>
              <a:spLocks/>
            </p:cNvSpPr>
            <p:nvPr/>
          </p:nvSpPr>
          <p:spPr bwMode="auto">
            <a:xfrm>
              <a:off x="1325314" y="2596927"/>
              <a:ext cx="3563937" cy="2079625"/>
            </a:xfrm>
            <a:custGeom>
              <a:avLst/>
              <a:gdLst>
                <a:gd name="T0" fmla="*/ 609 w 2245"/>
                <a:gd name="T1" fmla="*/ 1310 h 1310"/>
                <a:gd name="T2" fmla="*/ 2245 w 2245"/>
                <a:gd name="T3" fmla="*/ 1310 h 1310"/>
                <a:gd name="T4" fmla="*/ 1635 w 2245"/>
                <a:gd name="T5" fmla="*/ 0 h 1310"/>
                <a:gd name="T6" fmla="*/ 0 w 2245"/>
                <a:gd name="T7" fmla="*/ 0 h 1310"/>
                <a:gd name="T8" fmla="*/ 609 w 2245"/>
                <a:gd name="T9" fmla="*/ 1310 h 1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45" h="1310">
                  <a:moveTo>
                    <a:pt x="609" y="1310"/>
                  </a:moveTo>
                  <a:lnTo>
                    <a:pt x="2245" y="1310"/>
                  </a:lnTo>
                  <a:lnTo>
                    <a:pt x="1635" y="0"/>
                  </a:lnTo>
                  <a:lnTo>
                    <a:pt x="0" y="0"/>
                  </a:lnTo>
                  <a:lnTo>
                    <a:pt x="609" y="1310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91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-40" normalizeH="0" baseline="0" noProof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/>
                <a:ea typeface="微軟正黑體"/>
              </a:endParaRPr>
            </a:p>
          </p:txBody>
        </p:sp>
        <p:sp>
          <p:nvSpPr>
            <p:cNvPr id="32" name="Freeform 199">
              <a:extLst>
                <a:ext uri="{FF2B5EF4-FFF2-40B4-BE49-F238E27FC236}">
                  <a16:creationId xmlns:a16="http://schemas.microsoft.com/office/drawing/2014/main" id="{6DBC1456-4187-4F1F-AEEB-D3B9B187C0DD}"/>
                </a:ext>
              </a:extLst>
            </p:cNvPr>
            <p:cNvSpPr>
              <a:spLocks/>
            </p:cNvSpPr>
            <p:nvPr/>
          </p:nvSpPr>
          <p:spPr bwMode="auto">
            <a:xfrm>
              <a:off x="4139952" y="2596927"/>
              <a:ext cx="3563938" cy="2079625"/>
            </a:xfrm>
            <a:custGeom>
              <a:avLst/>
              <a:gdLst>
                <a:gd name="T0" fmla="*/ 1636 w 2245"/>
                <a:gd name="T1" fmla="*/ 1310 h 1310"/>
                <a:gd name="T2" fmla="*/ 0 w 2245"/>
                <a:gd name="T3" fmla="*/ 1310 h 1310"/>
                <a:gd name="T4" fmla="*/ 610 w 2245"/>
                <a:gd name="T5" fmla="*/ 0 h 1310"/>
                <a:gd name="T6" fmla="*/ 2245 w 2245"/>
                <a:gd name="T7" fmla="*/ 0 h 1310"/>
                <a:gd name="T8" fmla="*/ 1636 w 2245"/>
                <a:gd name="T9" fmla="*/ 1310 h 1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45" h="1310">
                  <a:moveTo>
                    <a:pt x="1636" y="1310"/>
                  </a:moveTo>
                  <a:lnTo>
                    <a:pt x="0" y="1310"/>
                  </a:lnTo>
                  <a:lnTo>
                    <a:pt x="610" y="0"/>
                  </a:lnTo>
                  <a:lnTo>
                    <a:pt x="2245" y="0"/>
                  </a:lnTo>
                  <a:lnTo>
                    <a:pt x="1636" y="1310"/>
                  </a:ln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91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-40" normalizeH="0" baseline="0" noProof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/>
                <a:ea typeface="微軟正黑體"/>
              </a:endParaRPr>
            </a:p>
          </p:txBody>
        </p:sp>
        <p:sp>
          <p:nvSpPr>
            <p:cNvPr id="33" name="Freeform 209">
              <a:extLst>
                <a:ext uri="{FF2B5EF4-FFF2-40B4-BE49-F238E27FC236}">
                  <a16:creationId xmlns:a16="http://schemas.microsoft.com/office/drawing/2014/main" id="{CC1FD46B-6587-4CAF-BCFB-9616EAACA44B}"/>
                </a:ext>
              </a:extLst>
            </p:cNvPr>
            <p:cNvSpPr>
              <a:spLocks/>
            </p:cNvSpPr>
            <p:nvPr/>
          </p:nvSpPr>
          <p:spPr bwMode="auto">
            <a:xfrm>
              <a:off x="1325314" y="339502"/>
              <a:ext cx="3563938" cy="2079625"/>
            </a:xfrm>
            <a:custGeom>
              <a:avLst/>
              <a:gdLst>
                <a:gd name="T0" fmla="*/ 609 w 2245"/>
                <a:gd name="T1" fmla="*/ 0 h 1310"/>
                <a:gd name="T2" fmla="*/ 2245 w 2245"/>
                <a:gd name="T3" fmla="*/ 0 h 1310"/>
                <a:gd name="T4" fmla="*/ 1635 w 2245"/>
                <a:gd name="T5" fmla="*/ 1310 h 1310"/>
                <a:gd name="T6" fmla="*/ 0 w 2245"/>
                <a:gd name="T7" fmla="*/ 1310 h 1310"/>
                <a:gd name="T8" fmla="*/ 609 w 2245"/>
                <a:gd name="T9" fmla="*/ 0 h 1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45" h="1310">
                  <a:moveTo>
                    <a:pt x="609" y="0"/>
                  </a:moveTo>
                  <a:lnTo>
                    <a:pt x="2245" y="0"/>
                  </a:lnTo>
                  <a:lnTo>
                    <a:pt x="1635" y="1310"/>
                  </a:lnTo>
                  <a:lnTo>
                    <a:pt x="0" y="1310"/>
                  </a:lnTo>
                  <a:lnTo>
                    <a:pt x="609" y="0"/>
                  </a:ln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91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-4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/>
                <a:ea typeface="微軟正黑體"/>
              </a:endParaRPr>
            </a:p>
          </p:txBody>
        </p:sp>
        <p:sp>
          <p:nvSpPr>
            <p:cNvPr id="34" name="Freeform 213">
              <a:extLst>
                <a:ext uri="{FF2B5EF4-FFF2-40B4-BE49-F238E27FC236}">
                  <a16:creationId xmlns:a16="http://schemas.microsoft.com/office/drawing/2014/main" id="{EFDF32B9-73B2-4614-9B16-61E6FF285DDE}"/>
                </a:ext>
              </a:extLst>
            </p:cNvPr>
            <p:cNvSpPr>
              <a:spLocks/>
            </p:cNvSpPr>
            <p:nvPr/>
          </p:nvSpPr>
          <p:spPr bwMode="auto">
            <a:xfrm>
              <a:off x="4514602" y="339502"/>
              <a:ext cx="520700" cy="962025"/>
            </a:xfrm>
            <a:custGeom>
              <a:avLst/>
              <a:gdLst>
                <a:gd name="T0" fmla="*/ 328 w 328"/>
                <a:gd name="T1" fmla="*/ 0 h 606"/>
                <a:gd name="T2" fmla="*/ 46 w 328"/>
                <a:gd name="T3" fmla="*/ 606 h 606"/>
                <a:gd name="T4" fmla="*/ 0 w 328"/>
                <a:gd name="T5" fmla="*/ 508 h 606"/>
                <a:gd name="T6" fmla="*/ 236 w 328"/>
                <a:gd name="T7" fmla="*/ 0 h 606"/>
                <a:gd name="T8" fmla="*/ 328 w 328"/>
                <a:gd name="T9" fmla="*/ 0 h 6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8" h="606">
                  <a:moveTo>
                    <a:pt x="328" y="0"/>
                  </a:moveTo>
                  <a:lnTo>
                    <a:pt x="46" y="606"/>
                  </a:lnTo>
                  <a:lnTo>
                    <a:pt x="0" y="508"/>
                  </a:lnTo>
                  <a:lnTo>
                    <a:pt x="236" y="0"/>
                  </a:lnTo>
                  <a:lnTo>
                    <a:pt x="328" y="0"/>
                  </a:lnTo>
                  <a:close/>
                </a:path>
              </a:pathLst>
            </a:custGeom>
            <a:solidFill>
              <a:sysClr val="windowText" lastClr="000000">
                <a:alpha val="10000"/>
              </a:sys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91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-4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/>
                <a:ea typeface="微軟正黑體"/>
              </a:endParaRPr>
            </a:p>
          </p:txBody>
        </p:sp>
        <p:sp>
          <p:nvSpPr>
            <p:cNvPr id="35" name="Freeform 214">
              <a:extLst>
                <a:ext uri="{FF2B5EF4-FFF2-40B4-BE49-F238E27FC236}">
                  <a16:creationId xmlns:a16="http://schemas.microsoft.com/office/drawing/2014/main" id="{B635DB1A-726E-480A-BCB3-811907DE9A8F}"/>
                </a:ext>
              </a:extLst>
            </p:cNvPr>
            <p:cNvSpPr>
              <a:spLocks/>
            </p:cNvSpPr>
            <p:nvPr/>
          </p:nvSpPr>
          <p:spPr bwMode="auto">
            <a:xfrm>
              <a:off x="3993902" y="3717702"/>
              <a:ext cx="520700" cy="958850"/>
            </a:xfrm>
            <a:custGeom>
              <a:avLst/>
              <a:gdLst>
                <a:gd name="T0" fmla="*/ 328 w 328"/>
                <a:gd name="T1" fmla="*/ 96 h 604"/>
                <a:gd name="T2" fmla="*/ 92 w 328"/>
                <a:gd name="T3" fmla="*/ 604 h 604"/>
                <a:gd name="T4" fmla="*/ 0 w 328"/>
                <a:gd name="T5" fmla="*/ 604 h 604"/>
                <a:gd name="T6" fmla="*/ 282 w 328"/>
                <a:gd name="T7" fmla="*/ 0 h 604"/>
                <a:gd name="T8" fmla="*/ 328 w 328"/>
                <a:gd name="T9" fmla="*/ 96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8" h="604">
                  <a:moveTo>
                    <a:pt x="328" y="96"/>
                  </a:moveTo>
                  <a:lnTo>
                    <a:pt x="92" y="604"/>
                  </a:lnTo>
                  <a:lnTo>
                    <a:pt x="0" y="604"/>
                  </a:lnTo>
                  <a:lnTo>
                    <a:pt x="282" y="0"/>
                  </a:lnTo>
                  <a:lnTo>
                    <a:pt x="328" y="96"/>
                  </a:lnTo>
                  <a:close/>
                </a:path>
              </a:pathLst>
            </a:custGeom>
            <a:solidFill>
              <a:sysClr val="windowText" lastClr="000000">
                <a:alpha val="10000"/>
              </a:sys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91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-4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/>
                <a:ea typeface="微軟正黑體"/>
              </a:endParaRPr>
            </a:p>
          </p:txBody>
        </p:sp>
      </p:grpSp>
      <p:sp>
        <p:nvSpPr>
          <p:cNvPr id="36" name="矩形 35">
            <a:extLst>
              <a:ext uri="{FF2B5EF4-FFF2-40B4-BE49-F238E27FC236}">
                <a16:creationId xmlns:a16="http://schemas.microsoft.com/office/drawing/2014/main" id="{58089465-EB31-4C1A-AE50-038FFDE1581F}"/>
              </a:ext>
            </a:extLst>
          </p:cNvPr>
          <p:cNvSpPr/>
          <p:nvPr/>
        </p:nvSpPr>
        <p:spPr>
          <a:xfrm>
            <a:off x="4633214" y="3990381"/>
            <a:ext cx="100540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9170"/>
            <a:r>
              <a:rPr lang="en-US" altLang="zh-TW" sz="3200" b="1" dirty="0" smtClean="0">
                <a:solidFill>
                  <a:srgbClr val="00FF00"/>
                </a:solidFill>
                <a:effectLst>
                  <a:glow rad="101600">
                    <a:prstClr val="black"/>
                  </a:glo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RF</a:t>
            </a:r>
            <a:endParaRPr lang="en-US" altLang="zh-TW" sz="3200" b="1" dirty="0">
              <a:solidFill>
                <a:srgbClr val="00FF00"/>
              </a:solidFill>
              <a:effectLst>
                <a:glow rad="101600">
                  <a:prstClr val="black"/>
                </a:glow>
              </a:effectLs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 defTabSz="1219170"/>
            <a:r>
              <a:rPr lang="zh-TW" altLang="en-US" sz="1600" b="1" dirty="0" smtClean="0">
                <a:solidFill>
                  <a:srgbClr val="00FF00"/>
                </a:solidFill>
                <a:effectLst>
                  <a:glow rad="101600">
                    <a:prstClr val="black"/>
                  </a:glo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隨機森林</a:t>
            </a:r>
            <a:endParaRPr lang="zh-TW" altLang="en-US" sz="1600" dirty="0">
              <a:solidFill>
                <a:srgbClr val="00FF00"/>
              </a:solidFill>
              <a:latin typeface="Calibri"/>
              <a:ea typeface="微軟正黑體"/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36E333E5-0B11-4C75-B634-C5565BF4C3E2}"/>
              </a:ext>
            </a:extLst>
          </p:cNvPr>
          <p:cNvSpPr/>
          <p:nvPr/>
        </p:nvSpPr>
        <p:spPr>
          <a:xfrm>
            <a:off x="6540437" y="2341396"/>
            <a:ext cx="100540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9170"/>
            <a:r>
              <a:rPr lang="en-US" altLang="zh-TW" sz="3200" b="1" dirty="0" smtClean="0">
                <a:solidFill>
                  <a:schemeClr val="bg1"/>
                </a:solidFill>
                <a:effectLst>
                  <a:glow rad="101600">
                    <a:prstClr val="black"/>
                  </a:glo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NN</a:t>
            </a:r>
          </a:p>
          <a:p>
            <a:pPr algn="ctr" defTabSz="1219170"/>
            <a:r>
              <a:rPr lang="zh-TW" altLang="en-US" sz="1600" b="1" dirty="0" smtClean="0">
                <a:solidFill>
                  <a:schemeClr val="bg1"/>
                </a:solidFill>
                <a:effectLst>
                  <a:glow rad="101600">
                    <a:prstClr val="black"/>
                  </a:glo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神經網路</a:t>
            </a:r>
            <a:endParaRPr lang="zh-TW" altLang="en-US" sz="1600" dirty="0">
              <a:solidFill>
                <a:schemeClr val="bg1"/>
              </a:solidFill>
              <a:latin typeface="Calibri"/>
              <a:ea typeface="微軟正黑體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616CE72A-AB41-47E6-95EE-9C3769D8C40B}"/>
              </a:ext>
            </a:extLst>
          </p:cNvPr>
          <p:cNvSpPr/>
          <p:nvPr/>
        </p:nvSpPr>
        <p:spPr>
          <a:xfrm>
            <a:off x="4611400" y="2341395"/>
            <a:ext cx="116410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9170"/>
            <a:r>
              <a:rPr lang="en-US" altLang="zh-TW" sz="3200" b="1" dirty="0" smtClean="0">
                <a:solidFill>
                  <a:schemeClr val="bg1"/>
                </a:solidFill>
                <a:effectLst>
                  <a:glow rad="101600">
                    <a:prstClr val="black"/>
                  </a:glo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KNN</a:t>
            </a:r>
          </a:p>
          <a:p>
            <a:pPr algn="ctr" defTabSz="1219170"/>
            <a:r>
              <a:rPr lang="en-US" altLang="zh-TW" sz="1600" b="1" dirty="0" smtClean="0">
                <a:solidFill>
                  <a:schemeClr val="bg1"/>
                </a:solidFill>
                <a:effectLst>
                  <a:glow rad="101600">
                    <a:prstClr val="black"/>
                  </a:glo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K</a:t>
            </a:r>
            <a:r>
              <a:rPr lang="zh-TW" altLang="en-US" sz="1600" b="1" dirty="0" smtClean="0">
                <a:solidFill>
                  <a:schemeClr val="bg1"/>
                </a:solidFill>
                <a:effectLst>
                  <a:glow rad="101600">
                    <a:prstClr val="black"/>
                  </a:glo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最近鄰</a:t>
            </a:r>
            <a:endParaRPr lang="zh-TW" altLang="en-US" sz="1600" dirty="0">
              <a:solidFill>
                <a:schemeClr val="bg1"/>
              </a:solidFill>
              <a:latin typeface="Calibri"/>
              <a:ea typeface="微軟正黑體"/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B9D92098-7FFC-4E85-95F9-10F532415221}"/>
              </a:ext>
            </a:extLst>
          </p:cNvPr>
          <p:cNvSpPr/>
          <p:nvPr/>
        </p:nvSpPr>
        <p:spPr>
          <a:xfrm>
            <a:off x="6366074" y="3990382"/>
            <a:ext cx="121058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9170"/>
            <a:r>
              <a:rPr lang="en-US" altLang="zh-TW" sz="3200" b="1" dirty="0" smtClean="0">
                <a:solidFill>
                  <a:srgbClr val="00FF00"/>
                </a:solidFill>
                <a:effectLst>
                  <a:glow rad="101600">
                    <a:prstClr val="black"/>
                  </a:glo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SVM</a:t>
            </a:r>
          </a:p>
          <a:p>
            <a:pPr algn="ctr" defTabSz="1219170"/>
            <a:r>
              <a:rPr lang="zh-TW" altLang="en-US" sz="1600" b="1" dirty="0" smtClean="0">
                <a:solidFill>
                  <a:srgbClr val="00FF00"/>
                </a:solidFill>
                <a:effectLst>
                  <a:glow rad="101600">
                    <a:prstClr val="black"/>
                  </a:glo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支持向量機</a:t>
            </a:r>
            <a:endParaRPr lang="zh-TW" altLang="en-US" sz="1600" dirty="0">
              <a:solidFill>
                <a:srgbClr val="00FF00"/>
              </a:solidFill>
              <a:latin typeface="Calibri"/>
              <a:ea typeface="微軟正黑體"/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F5AFBB93-54A2-4B68-8913-C90FBEF1F32B}"/>
              </a:ext>
            </a:extLst>
          </p:cNvPr>
          <p:cNvSpPr/>
          <p:nvPr/>
        </p:nvSpPr>
        <p:spPr>
          <a:xfrm>
            <a:off x="527380" y="3848180"/>
            <a:ext cx="396073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70"/>
            <a:r>
              <a:rPr lang="zh-TW" altLang="en-US" sz="1600" b="1" dirty="0">
                <a:solidFill>
                  <a:prstClr val="white"/>
                </a:solidFill>
                <a:effectLst>
                  <a:glow rad="101600">
                    <a:prstClr val="black"/>
                  </a:glo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對訓練數據集的敏感性較高</a:t>
            </a:r>
            <a:r>
              <a:rPr lang="zh-TW" altLang="en-US" sz="1600" b="1" dirty="0" smtClean="0">
                <a:solidFill>
                  <a:prstClr val="white"/>
                </a:solidFill>
                <a:effectLst>
                  <a:glow rad="101600">
                    <a:prstClr val="black"/>
                  </a:glo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endParaRPr lang="en-US" altLang="zh-TW" sz="1600" b="1" dirty="0" smtClean="0">
              <a:solidFill>
                <a:prstClr val="white"/>
              </a:solidFill>
              <a:effectLst>
                <a:glow rad="101600">
                  <a:prstClr val="black"/>
                </a:glow>
              </a:effectLs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defTabSz="1219170"/>
            <a:r>
              <a:rPr lang="zh-TW" altLang="en-US" sz="1600" b="1" dirty="0" smtClean="0">
                <a:solidFill>
                  <a:prstClr val="white"/>
                </a:solidFill>
                <a:effectLst>
                  <a:glow rad="101600">
                    <a:prstClr val="black"/>
                  </a:glo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偶爾</a:t>
            </a:r>
            <a:r>
              <a:rPr lang="zh-TW" altLang="en-US" sz="1600" b="1" dirty="0">
                <a:solidFill>
                  <a:prstClr val="white"/>
                </a:solidFill>
                <a:effectLst>
                  <a:glow rad="101600">
                    <a:prstClr val="black"/>
                  </a:glo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可能不穩定並出現過擬合</a:t>
            </a:r>
            <a:r>
              <a:rPr lang="zh-TW" altLang="en-US" sz="1600" b="1" dirty="0" smtClean="0">
                <a:solidFill>
                  <a:prstClr val="white"/>
                </a:solidFill>
                <a:effectLst>
                  <a:glow rad="101600">
                    <a:prstClr val="black"/>
                  </a:glo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endParaRPr lang="en-US" altLang="zh-TW" sz="1600" b="1" dirty="0" smtClean="0">
              <a:solidFill>
                <a:prstClr val="white"/>
              </a:solidFill>
              <a:effectLst>
                <a:glow rad="101600">
                  <a:prstClr val="black"/>
                </a:glow>
              </a:effectLs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defTabSz="1219170"/>
            <a:r>
              <a:rPr lang="zh-TW" altLang="en-US" sz="1600" b="1" dirty="0" smtClean="0">
                <a:solidFill>
                  <a:prstClr val="white"/>
                </a:solidFill>
                <a:effectLst>
                  <a:glow rad="101600">
                    <a:prstClr val="black"/>
                  </a:glo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但</a:t>
            </a:r>
            <a:r>
              <a:rPr lang="zh-TW" altLang="en-US" sz="1600" b="1" dirty="0">
                <a:solidFill>
                  <a:prstClr val="white"/>
                </a:solidFill>
                <a:effectLst>
                  <a:glow rad="101600">
                    <a:prstClr val="black"/>
                  </a:glo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在處理大數據集和噪聲問題上</a:t>
            </a:r>
            <a:r>
              <a:rPr lang="zh-TW" altLang="en-US" sz="1600" b="1" dirty="0" smtClean="0">
                <a:solidFill>
                  <a:prstClr val="white"/>
                </a:solidFill>
                <a:effectLst>
                  <a:glow rad="101600">
                    <a:prstClr val="black"/>
                  </a:glo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表現出色</a:t>
            </a:r>
            <a:endParaRPr lang="en-US" altLang="zh-TW" sz="1600" b="1" dirty="0">
              <a:solidFill>
                <a:prstClr val="white"/>
              </a:solidFill>
              <a:effectLst>
                <a:glow rad="101600">
                  <a:prstClr val="black"/>
                </a:glow>
              </a:effectLs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45" name="直線接點 44">
            <a:extLst>
              <a:ext uri="{FF2B5EF4-FFF2-40B4-BE49-F238E27FC236}">
                <a16:creationId xmlns:a16="http://schemas.microsoft.com/office/drawing/2014/main" id="{4C0CA966-95E1-4247-847D-0D79067A5F80}"/>
              </a:ext>
            </a:extLst>
          </p:cNvPr>
          <p:cNvCxnSpPr/>
          <p:nvPr/>
        </p:nvCxnSpPr>
        <p:spPr>
          <a:xfrm>
            <a:off x="-841" y="3597919"/>
            <a:ext cx="1219284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矩形 45">
            <a:extLst>
              <a:ext uri="{FF2B5EF4-FFF2-40B4-BE49-F238E27FC236}">
                <a16:creationId xmlns:a16="http://schemas.microsoft.com/office/drawing/2014/main" id="{F0673141-6C6C-4CCF-887D-E978A2ACE5A9}"/>
              </a:ext>
            </a:extLst>
          </p:cNvPr>
          <p:cNvSpPr/>
          <p:nvPr/>
        </p:nvSpPr>
        <p:spPr>
          <a:xfrm>
            <a:off x="430560" y="1108780"/>
            <a:ext cx="370374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70"/>
            <a:r>
              <a:rPr lang="zh-TW" altLang="en-US" sz="1600" b="1" dirty="0" smtClean="0">
                <a:solidFill>
                  <a:prstClr val="white"/>
                </a:solidFill>
                <a:effectLst>
                  <a:glow rad="101600">
                    <a:prstClr val="black"/>
                  </a:glow>
                </a:effectLst>
                <a:latin typeface="Microsoft YaHei" panose="020B0503020204020204" pitchFamily="34" charset="-122"/>
                <a:ea typeface="Microsoft YaHei" panose="020B0503020204020204" pitchFamily="34" charset="-122"/>
                <a:sym typeface="Wingdings" pitchFamily="2" charset="2"/>
              </a:rPr>
              <a:t>雖然</a:t>
            </a:r>
            <a:r>
              <a:rPr lang="zh-TW" altLang="en-US" sz="1600" b="1" dirty="0">
                <a:solidFill>
                  <a:prstClr val="white"/>
                </a:solidFill>
                <a:effectLst>
                  <a:glow rad="101600">
                    <a:prstClr val="black"/>
                  </a:glow>
                </a:effectLst>
                <a:latin typeface="Microsoft YaHei" panose="020B0503020204020204" pitchFamily="34" charset="-122"/>
                <a:ea typeface="Microsoft YaHei" panose="020B0503020204020204" pitchFamily="34" charset="-122"/>
                <a:sym typeface="Wingdings" pitchFamily="2" charset="2"/>
              </a:rPr>
              <a:t>易於實施，但隨數據量增大</a:t>
            </a:r>
            <a:r>
              <a:rPr lang="zh-TW" altLang="en-US" sz="1600" b="1" dirty="0">
                <a:solidFill>
                  <a:srgbClr val="FFFF00"/>
                </a:solidFill>
                <a:effectLst>
                  <a:glow rad="101600">
                    <a:prstClr val="black"/>
                  </a:glow>
                </a:effectLst>
                <a:latin typeface="Microsoft YaHei" panose="020B0503020204020204" pitchFamily="34" charset="-122"/>
                <a:ea typeface="Microsoft YaHei" panose="020B0503020204020204" pitchFamily="34" charset="-122"/>
                <a:sym typeface="Wingdings" pitchFamily="2" charset="2"/>
              </a:rPr>
              <a:t>計算時間顯著增加</a:t>
            </a:r>
            <a:r>
              <a:rPr lang="zh-TW" altLang="en-US" sz="1600" b="1" dirty="0">
                <a:solidFill>
                  <a:prstClr val="white"/>
                </a:solidFill>
                <a:effectLst>
                  <a:glow rad="101600">
                    <a:prstClr val="black"/>
                  </a:glow>
                </a:effectLst>
                <a:latin typeface="Microsoft YaHei" panose="020B0503020204020204" pitchFamily="34" charset="-122"/>
                <a:ea typeface="Microsoft YaHei" panose="020B0503020204020204" pitchFamily="34" charset="-122"/>
                <a:sym typeface="Wingdings" pitchFamily="2" charset="2"/>
              </a:rPr>
              <a:t>，且理想</a:t>
            </a:r>
            <a:r>
              <a:rPr lang="en-US" altLang="zh-TW" sz="1600" b="1" dirty="0">
                <a:solidFill>
                  <a:prstClr val="white"/>
                </a:solidFill>
                <a:effectLst>
                  <a:glow rad="101600">
                    <a:prstClr val="black"/>
                  </a:glow>
                </a:effectLst>
                <a:latin typeface="Microsoft YaHei" panose="020B0503020204020204" pitchFamily="34" charset="-122"/>
                <a:ea typeface="Microsoft YaHei" panose="020B0503020204020204" pitchFamily="34" charset="-122"/>
                <a:sym typeface="Wingdings" pitchFamily="2" charset="2"/>
              </a:rPr>
              <a:t>K</a:t>
            </a:r>
            <a:r>
              <a:rPr lang="zh-TW" altLang="en-US" sz="1600" b="1" dirty="0">
                <a:solidFill>
                  <a:prstClr val="white"/>
                </a:solidFill>
                <a:effectLst>
                  <a:glow rad="101600">
                    <a:prstClr val="black"/>
                  </a:glow>
                </a:effectLst>
                <a:latin typeface="Microsoft YaHei" panose="020B0503020204020204" pitchFamily="34" charset="-122"/>
                <a:ea typeface="Microsoft YaHei" panose="020B0503020204020204" pitchFamily="34" charset="-122"/>
                <a:sym typeface="Wingdings" pitchFamily="2" charset="2"/>
              </a:rPr>
              <a:t>值難以確定</a:t>
            </a:r>
            <a:endParaRPr lang="zh-TW" altLang="en-US" sz="1600" b="1" dirty="0">
              <a:solidFill>
                <a:prstClr val="white"/>
              </a:solidFill>
              <a:effectLst>
                <a:glow rad="101600">
                  <a:prstClr val="black"/>
                </a:glow>
              </a:effectLs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DDF29CF6-E120-4012-AF68-C41AC3106DA3}"/>
              </a:ext>
            </a:extLst>
          </p:cNvPr>
          <p:cNvSpPr/>
          <p:nvPr/>
        </p:nvSpPr>
        <p:spPr>
          <a:xfrm>
            <a:off x="8055004" y="3836780"/>
            <a:ext cx="398319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70"/>
            <a:r>
              <a:rPr lang="zh-TW" altLang="en-US" sz="1600" b="1" dirty="0">
                <a:solidFill>
                  <a:prstClr val="white"/>
                </a:solidFill>
                <a:effectLst>
                  <a:glow rad="101600">
                    <a:prstClr val="black"/>
                  </a:glow>
                </a:effectLst>
                <a:latin typeface="Microsoft YaHei" panose="020B0503020204020204" pitchFamily="34" charset="-122"/>
                <a:ea typeface="Microsoft YaHei" panose="020B0503020204020204" pitchFamily="34" charset="-122"/>
                <a:sym typeface="Wingdings" pitchFamily="2" charset="2"/>
              </a:rPr>
              <a:t>對噪聲和過擬合不敏感，能有效處理不平衡數據，且訓練時間短，操作相對</a:t>
            </a:r>
            <a:r>
              <a:rPr lang="zh-TW" altLang="en-US" sz="1600" b="1" dirty="0" smtClean="0">
                <a:solidFill>
                  <a:prstClr val="white"/>
                </a:solidFill>
                <a:effectLst>
                  <a:glow rad="101600">
                    <a:prstClr val="black"/>
                  </a:glow>
                </a:effectLst>
                <a:latin typeface="Microsoft YaHei" panose="020B0503020204020204" pitchFamily="34" charset="-122"/>
                <a:ea typeface="Microsoft YaHei" panose="020B0503020204020204" pitchFamily="34" charset="-122"/>
                <a:sym typeface="Wingdings" pitchFamily="2" charset="2"/>
              </a:rPr>
              <a:t>簡單</a:t>
            </a:r>
            <a:endParaRPr lang="en-US" altLang="zh-TW" sz="1600" b="1" dirty="0">
              <a:solidFill>
                <a:prstClr val="white"/>
              </a:solidFill>
              <a:effectLst>
                <a:glow rad="101600">
                  <a:prstClr val="black"/>
                </a:glow>
              </a:effectLst>
              <a:latin typeface="Microsoft YaHei" panose="020B0503020204020204" pitchFamily="34" charset="-122"/>
              <a:ea typeface="Microsoft YaHei" panose="020B0503020204020204" pitchFamily="34" charset="-122"/>
              <a:sym typeface="Wingdings" pitchFamily="2" charset="2"/>
            </a:endParaRP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15177EF6-D3CE-4447-9010-C2FA6D80CA23}"/>
              </a:ext>
            </a:extLst>
          </p:cNvPr>
          <p:cNvSpPr/>
          <p:nvPr/>
        </p:nvSpPr>
        <p:spPr>
          <a:xfrm>
            <a:off x="8192428" y="985670"/>
            <a:ext cx="348214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70"/>
            <a:r>
              <a:rPr lang="zh-TW" altLang="en-US" sz="1600" b="1" dirty="0">
                <a:solidFill>
                  <a:prstClr val="white"/>
                </a:solidFill>
                <a:effectLst>
                  <a:glow rad="101600">
                    <a:prstClr val="black"/>
                  </a:glow>
                </a:effectLst>
                <a:latin typeface="Microsoft YaHei" panose="020B0503020204020204" pitchFamily="34" charset="-122"/>
                <a:ea typeface="Microsoft YaHei" panose="020B0503020204020204" pitchFamily="34" charset="-122"/>
                <a:sym typeface="Wingdings" pitchFamily="2" charset="2"/>
              </a:rPr>
              <a:t>具有強大的非線性建模能力</a:t>
            </a:r>
            <a:r>
              <a:rPr lang="zh-TW" altLang="en-US" sz="1600" b="1" dirty="0" smtClean="0">
                <a:solidFill>
                  <a:prstClr val="white"/>
                </a:solidFill>
                <a:effectLst>
                  <a:glow rad="101600">
                    <a:prstClr val="black"/>
                  </a:glow>
                </a:effectLst>
                <a:latin typeface="Microsoft YaHei" panose="020B0503020204020204" pitchFamily="34" charset="-122"/>
                <a:ea typeface="Microsoft YaHei" panose="020B0503020204020204" pitchFamily="34" charset="-122"/>
                <a:sym typeface="Wingdings" pitchFamily="2" charset="2"/>
              </a:rPr>
              <a:t>，</a:t>
            </a:r>
            <a:endParaRPr lang="en-US" altLang="zh-TW" sz="1600" b="1" dirty="0" smtClean="0">
              <a:solidFill>
                <a:prstClr val="white"/>
              </a:solidFill>
              <a:effectLst>
                <a:glow rad="101600">
                  <a:prstClr val="black"/>
                </a:glow>
              </a:effectLst>
              <a:latin typeface="Microsoft YaHei" panose="020B0503020204020204" pitchFamily="34" charset="-122"/>
              <a:ea typeface="Microsoft YaHei" panose="020B0503020204020204" pitchFamily="34" charset="-122"/>
              <a:sym typeface="Wingdings" pitchFamily="2" charset="2"/>
            </a:endParaRPr>
          </a:p>
          <a:p>
            <a:pPr defTabSz="1219170"/>
            <a:r>
              <a:rPr lang="zh-TW" altLang="en-US" sz="1600" b="1" dirty="0" smtClean="0">
                <a:solidFill>
                  <a:prstClr val="white"/>
                </a:solidFill>
                <a:effectLst>
                  <a:glow rad="101600">
                    <a:prstClr val="black"/>
                  </a:glow>
                </a:effectLst>
                <a:latin typeface="Microsoft YaHei" panose="020B0503020204020204" pitchFamily="34" charset="-122"/>
                <a:ea typeface="Microsoft YaHei" panose="020B0503020204020204" pitchFamily="34" charset="-122"/>
                <a:sym typeface="Wingdings" pitchFamily="2" charset="2"/>
              </a:rPr>
              <a:t>但</a:t>
            </a:r>
            <a:r>
              <a:rPr lang="zh-TW" altLang="en-US" sz="1600" b="1" dirty="0" smtClean="0">
                <a:solidFill>
                  <a:schemeClr val="bg1"/>
                </a:solidFill>
                <a:effectLst>
                  <a:glow rad="101600">
                    <a:prstClr val="black"/>
                  </a:glow>
                </a:effectLst>
                <a:latin typeface="Microsoft YaHei" panose="020B0503020204020204" pitchFamily="34" charset="-122"/>
                <a:ea typeface="Microsoft YaHei" panose="020B0503020204020204" pitchFamily="34" charset="-122"/>
                <a:sym typeface="Wingdings" pitchFamily="2" charset="2"/>
              </a:rPr>
              <a:t>由於</a:t>
            </a:r>
            <a:r>
              <a:rPr lang="zh-TW" altLang="en-US" sz="1600" b="1" dirty="0">
                <a:solidFill>
                  <a:srgbClr val="FFFF00"/>
                </a:solidFill>
                <a:effectLst>
                  <a:glow rad="101600">
                    <a:prstClr val="black"/>
                  </a:glow>
                </a:effectLst>
                <a:latin typeface="Microsoft YaHei" panose="020B0503020204020204" pitchFamily="34" charset="-122"/>
                <a:ea typeface="Microsoft YaHei" panose="020B0503020204020204" pitchFamily="34" charset="-122"/>
                <a:sym typeface="Wingdings" pitchFamily="2" charset="2"/>
              </a:rPr>
              <a:t>參數調整耗時</a:t>
            </a:r>
            <a:r>
              <a:rPr lang="zh-TW" altLang="en-US" sz="1600" b="1" dirty="0">
                <a:solidFill>
                  <a:prstClr val="white"/>
                </a:solidFill>
                <a:effectLst>
                  <a:glow rad="101600">
                    <a:prstClr val="black"/>
                  </a:glow>
                </a:effectLst>
                <a:latin typeface="Microsoft YaHei" panose="020B0503020204020204" pitchFamily="34" charset="-122"/>
                <a:ea typeface="Microsoft YaHei" panose="020B0503020204020204" pitchFamily="34" charset="-122"/>
                <a:sym typeface="Wingdings" pitchFamily="2" charset="2"/>
              </a:rPr>
              <a:t>、算法複雜性高，實際應用中常被視為次</a:t>
            </a:r>
            <a:r>
              <a:rPr lang="zh-TW" altLang="en-US" sz="1600" b="1" dirty="0" smtClean="0">
                <a:solidFill>
                  <a:prstClr val="white"/>
                </a:solidFill>
                <a:effectLst>
                  <a:glow rad="101600">
                    <a:prstClr val="black"/>
                  </a:glow>
                </a:effectLst>
                <a:latin typeface="Microsoft YaHei" panose="020B0503020204020204" pitchFamily="34" charset="-122"/>
                <a:ea typeface="Microsoft YaHei" panose="020B0503020204020204" pitchFamily="34" charset="-122"/>
                <a:sym typeface="Wingdings" pitchFamily="2" charset="2"/>
              </a:rPr>
              <a:t>選</a:t>
            </a:r>
            <a:endParaRPr lang="zh-TW" altLang="en-US" sz="1600" b="1" dirty="0">
              <a:solidFill>
                <a:prstClr val="white"/>
              </a:solidFill>
              <a:effectLst>
                <a:glow rad="101600">
                  <a:prstClr val="black"/>
                </a:glow>
              </a:effectLs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52" name="圖片 51"/>
          <p:cNvPicPr>
            <a:picLocks noChangeAspect="1"/>
          </p:cNvPicPr>
          <p:nvPr/>
        </p:nvPicPr>
        <p:blipFill rotWithShape="1">
          <a:blip r:embed="rId4"/>
          <a:srcRect l="2185" t="7639" r="5096" b="4349"/>
          <a:stretch/>
        </p:blipFill>
        <p:spPr>
          <a:xfrm>
            <a:off x="8499338" y="4708185"/>
            <a:ext cx="2786808" cy="1865427"/>
          </a:xfrm>
          <a:prstGeom prst="rect">
            <a:avLst/>
          </a:prstGeom>
        </p:spPr>
      </p:pic>
      <p:pic>
        <p:nvPicPr>
          <p:cNvPr id="54" name="圖片 53"/>
          <p:cNvPicPr>
            <a:picLocks noChangeAspect="1"/>
          </p:cNvPicPr>
          <p:nvPr/>
        </p:nvPicPr>
        <p:blipFill rotWithShape="1">
          <a:blip r:embed="rId5"/>
          <a:srcRect l="770" t="1803" r="1845" b="2761"/>
          <a:stretch/>
        </p:blipFill>
        <p:spPr>
          <a:xfrm>
            <a:off x="735836" y="1654868"/>
            <a:ext cx="3146147" cy="1853967"/>
          </a:xfrm>
          <a:prstGeom prst="rect">
            <a:avLst/>
          </a:prstGeom>
        </p:spPr>
      </p:pic>
      <p:pic>
        <p:nvPicPr>
          <p:cNvPr id="55" name="圖片 5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5836" y="4929190"/>
            <a:ext cx="3086150" cy="1423416"/>
          </a:xfrm>
          <a:prstGeom prst="rect">
            <a:avLst/>
          </a:prstGeom>
        </p:spPr>
      </p:pic>
      <p:pic>
        <p:nvPicPr>
          <p:cNvPr id="56" name="圖片 5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04497" y="1833315"/>
            <a:ext cx="2458012" cy="1675520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154886" y="6529469"/>
            <a:ext cx="117182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altLang="zh-TW" sz="800" u="sng" dirty="0" smtClean="0"/>
              <a:t>[18] </a:t>
            </a:r>
            <a:r>
              <a:rPr lang="en-US" altLang="zh-TW" sz="800" u="sng" dirty="0" err="1" smtClean="0"/>
              <a:t>Boateng</a:t>
            </a:r>
            <a:r>
              <a:rPr lang="en-US" altLang="zh-TW" sz="800" u="sng" dirty="0"/>
              <a:t>, E. , </a:t>
            </a:r>
            <a:r>
              <a:rPr lang="en-US" altLang="zh-TW" sz="800" u="sng" dirty="0" err="1"/>
              <a:t>Otoo</a:t>
            </a:r>
            <a:r>
              <a:rPr lang="en-US" altLang="zh-TW" sz="800" u="sng" dirty="0"/>
              <a:t>, J. and </a:t>
            </a:r>
            <a:r>
              <a:rPr lang="en-US" altLang="zh-TW" sz="800" u="sng" dirty="0" err="1"/>
              <a:t>Abaye</a:t>
            </a:r>
            <a:r>
              <a:rPr lang="en-US" altLang="zh-TW" sz="800" u="sng" dirty="0"/>
              <a:t>, D. (2020) Basic Tenets of Classification Algorithms K-Nearest-Neighbor, Support Vector Machine, Random Forest and Neural Network: A Review. </a:t>
            </a:r>
            <a:r>
              <a:rPr lang="en-US" altLang="zh-TW" sz="800" i="1" u="sng" dirty="0"/>
              <a:t>Journal of Data Analysis and Information Processing</a:t>
            </a:r>
            <a:r>
              <a:rPr lang="en-US" altLang="zh-TW" sz="800" u="sng" dirty="0"/>
              <a:t>, </a:t>
            </a:r>
            <a:r>
              <a:rPr lang="en-US" altLang="zh-TW" sz="800" b="1" u="sng" dirty="0"/>
              <a:t>8</a:t>
            </a:r>
            <a:r>
              <a:rPr lang="en-US" altLang="zh-TW" sz="800" u="sng" dirty="0"/>
              <a:t>, 341-357. </a:t>
            </a:r>
            <a:r>
              <a:rPr lang="en-US" altLang="zh-TW" sz="800" u="sng" dirty="0" err="1"/>
              <a:t>doi</a:t>
            </a:r>
            <a:r>
              <a:rPr lang="en-US" altLang="zh-TW" sz="800" u="sng" dirty="0"/>
              <a:t>: </a:t>
            </a:r>
            <a:r>
              <a:rPr lang="en-US" altLang="zh-TW" sz="800" u="sng" dirty="0">
                <a:hlinkClick r:id="rId8"/>
              </a:rPr>
              <a:t>10.4236/jdaip.2020.84020</a:t>
            </a:r>
            <a:r>
              <a:rPr lang="en-US" altLang="zh-TW" sz="800" dirty="0"/>
              <a:t>.</a:t>
            </a:r>
            <a:endParaRPr lang="zh-TW" altLang="zh-TW" sz="800" dirty="0"/>
          </a:p>
          <a:p>
            <a:endParaRPr lang="zh-TW" altLang="en-US" sz="800" dirty="0"/>
          </a:p>
        </p:txBody>
      </p:sp>
    </p:spTree>
    <p:extLst>
      <p:ext uri="{BB962C8B-B14F-4D97-AF65-F5344CB8AC3E}">
        <p14:creationId xmlns:p14="http://schemas.microsoft.com/office/powerpoint/2010/main" val="2954240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圖片 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9094" y="6212903"/>
            <a:ext cx="2238687" cy="485843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22B61683-783D-C91E-EC43-AC0F396F6A4A}"/>
              </a:ext>
            </a:extLst>
          </p:cNvPr>
          <p:cNvSpPr txBox="1"/>
          <p:nvPr/>
        </p:nvSpPr>
        <p:spPr>
          <a:xfrm>
            <a:off x="314840" y="203049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000" b="1" dirty="0" smtClean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/>
                <a:sym typeface="Times New Roman"/>
              </a:rPr>
              <a:t>文獻回顧</a:t>
            </a:r>
            <a:endParaRPr lang="zh-TW" altLang="en-US" sz="4000" dirty="0"/>
          </a:p>
        </p:txBody>
      </p:sp>
      <p:sp>
        <p:nvSpPr>
          <p:cNvPr id="5" name="圓角矩形 4"/>
          <p:cNvSpPr/>
          <p:nvPr/>
        </p:nvSpPr>
        <p:spPr>
          <a:xfrm>
            <a:off x="7208058" y="4800495"/>
            <a:ext cx="2444922" cy="342540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GradientBoosting</a:t>
            </a:r>
            <a:endParaRPr lang="zh-TW" altLang="en-US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" name="圓角矩形 8"/>
          <p:cNvSpPr/>
          <p:nvPr/>
        </p:nvSpPr>
        <p:spPr>
          <a:xfrm>
            <a:off x="2768966" y="2833710"/>
            <a:ext cx="1577592" cy="342540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XGBoost</a:t>
            </a:r>
            <a:endParaRPr lang="zh-TW" altLang="en-US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1" name="圓角矩形 40"/>
          <p:cNvSpPr/>
          <p:nvPr/>
        </p:nvSpPr>
        <p:spPr>
          <a:xfrm>
            <a:off x="7845442" y="2835147"/>
            <a:ext cx="2239633" cy="342540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RandomForest</a:t>
            </a:r>
            <a:endParaRPr lang="zh-TW" altLang="en-US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0" name="圓角矩形 59"/>
          <p:cNvSpPr/>
          <p:nvPr/>
        </p:nvSpPr>
        <p:spPr>
          <a:xfrm>
            <a:off x="5307204" y="1486620"/>
            <a:ext cx="1577592" cy="342540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SVM</a:t>
            </a:r>
            <a:endParaRPr lang="zh-TW" altLang="en-US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4" name="圓角矩形 63"/>
          <p:cNvSpPr/>
          <p:nvPr/>
        </p:nvSpPr>
        <p:spPr>
          <a:xfrm>
            <a:off x="3377152" y="4801945"/>
            <a:ext cx="1721567" cy="342540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LassoLinear</a:t>
            </a:r>
            <a:endParaRPr lang="zh-TW" altLang="en-US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6" name="一般五邊形 15"/>
          <p:cNvSpPr/>
          <p:nvPr/>
        </p:nvSpPr>
        <p:spPr>
          <a:xfrm>
            <a:off x="4843485" y="2256375"/>
            <a:ext cx="2505030" cy="2345251"/>
          </a:xfrm>
          <a:prstGeom prst="pentagon">
            <a:avLst/>
          </a:prstGeom>
          <a:solidFill>
            <a:srgbClr val="6464F2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defTabSz="1219170"/>
            <a:endParaRPr lang="zh-TW" altLang="en-US" sz="2400" kern="0" spc="-40" dirty="0">
              <a:solidFill>
                <a:srgbClr val="FFFF00"/>
              </a:solidFill>
              <a:latin typeface="Arial"/>
              <a:ea typeface="微軟正黑體"/>
            </a:endParaRPr>
          </a:p>
        </p:txBody>
      </p:sp>
      <p:grpSp>
        <p:nvGrpSpPr>
          <p:cNvPr id="22" name="群組 21"/>
          <p:cNvGrpSpPr/>
          <p:nvPr/>
        </p:nvGrpSpPr>
        <p:grpSpPr>
          <a:xfrm>
            <a:off x="4440433" y="736766"/>
            <a:ext cx="3704860" cy="602878"/>
            <a:chOff x="6993505" y="546822"/>
            <a:chExt cx="3704860" cy="602878"/>
          </a:xfrm>
        </p:grpSpPr>
        <p:sp>
          <p:nvSpPr>
            <p:cNvPr id="30" name="文字方塊 29"/>
            <p:cNvSpPr txBox="1"/>
            <p:nvPr/>
          </p:nvSpPr>
          <p:spPr>
            <a:xfrm>
              <a:off x="6993505" y="546822"/>
              <a:ext cx="37048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TW" altLang="en-US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擅長處理特徵大於樣本數的數據</a:t>
              </a:r>
              <a:endPara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1" name="文字方塊 30"/>
            <p:cNvSpPr txBox="1"/>
            <p:nvPr/>
          </p:nvSpPr>
          <p:spPr>
            <a:xfrm>
              <a:off x="6993505" y="780368"/>
              <a:ext cx="16273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TW" altLang="en-US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不易過擬合</a:t>
              </a:r>
              <a:endPara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20" name="群組 19"/>
          <p:cNvGrpSpPr/>
          <p:nvPr/>
        </p:nvGrpSpPr>
        <p:grpSpPr>
          <a:xfrm>
            <a:off x="7380552" y="5252740"/>
            <a:ext cx="3935693" cy="602878"/>
            <a:chOff x="7919204" y="5980824"/>
            <a:chExt cx="3935693" cy="602878"/>
          </a:xfrm>
        </p:grpSpPr>
        <p:sp>
          <p:nvSpPr>
            <p:cNvPr id="32" name="文字方塊 31"/>
            <p:cNvSpPr txBox="1"/>
            <p:nvPr/>
          </p:nvSpPr>
          <p:spPr>
            <a:xfrm>
              <a:off x="7919204" y="5980824"/>
              <a:ext cx="27815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TW" altLang="en-US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適合大型且複雜的數據</a:t>
              </a:r>
            </a:p>
          </p:txBody>
        </p:sp>
        <p:sp>
          <p:nvSpPr>
            <p:cNvPr id="33" name="文字方塊 32"/>
            <p:cNvSpPr txBox="1"/>
            <p:nvPr/>
          </p:nvSpPr>
          <p:spPr>
            <a:xfrm>
              <a:off x="7919204" y="6214370"/>
              <a:ext cx="39356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TW" altLang="en-US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迭代訓練來構建一個更強大的模型</a:t>
              </a:r>
              <a:endPara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9" name="群組 18"/>
          <p:cNvGrpSpPr/>
          <p:nvPr/>
        </p:nvGrpSpPr>
        <p:grpSpPr>
          <a:xfrm>
            <a:off x="314840" y="3236657"/>
            <a:ext cx="4330032" cy="602878"/>
            <a:chOff x="585252" y="2117859"/>
            <a:chExt cx="4330032" cy="602878"/>
          </a:xfrm>
        </p:grpSpPr>
        <p:sp>
          <p:nvSpPr>
            <p:cNvPr id="34" name="文字方塊 33"/>
            <p:cNvSpPr txBox="1"/>
            <p:nvPr/>
          </p:nvSpPr>
          <p:spPr>
            <a:xfrm>
              <a:off x="585252" y="2117859"/>
              <a:ext cx="27815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TW" altLang="en-US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適合大型且複雜的數據</a:t>
              </a:r>
            </a:p>
          </p:txBody>
        </p:sp>
        <p:sp>
          <p:nvSpPr>
            <p:cNvPr id="35" name="文字方塊 34"/>
            <p:cNvSpPr txBox="1"/>
            <p:nvPr/>
          </p:nvSpPr>
          <p:spPr>
            <a:xfrm>
              <a:off x="585252" y="2351405"/>
              <a:ext cx="4330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TW" altLang="en-US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支持多種目標函數</a:t>
              </a:r>
              <a:r>
                <a:rPr lang="en-US" altLang="zh-TW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(</a:t>
              </a:r>
              <a:r>
                <a:rPr lang="zh-TW" altLang="en-US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回歸、分類、排序</a:t>
              </a:r>
              <a:r>
                <a:rPr lang="en-US" altLang="zh-TW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)</a:t>
              </a:r>
              <a:endPara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23" name="群組 22"/>
          <p:cNvGrpSpPr/>
          <p:nvPr/>
        </p:nvGrpSpPr>
        <p:grpSpPr>
          <a:xfrm>
            <a:off x="2131896" y="5284277"/>
            <a:ext cx="3474028" cy="602878"/>
            <a:chOff x="1465618" y="5980824"/>
            <a:chExt cx="3474028" cy="602878"/>
          </a:xfrm>
        </p:grpSpPr>
        <p:sp>
          <p:nvSpPr>
            <p:cNvPr id="36" name="文字方塊 35"/>
            <p:cNvSpPr txBox="1"/>
            <p:nvPr/>
          </p:nvSpPr>
          <p:spPr>
            <a:xfrm>
              <a:off x="1465618" y="5980824"/>
              <a:ext cx="30123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TW" altLang="en-US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適用於相關程度高的特徵</a:t>
              </a:r>
              <a:endPara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8" name="文字方塊 37"/>
            <p:cNvSpPr txBox="1"/>
            <p:nvPr/>
          </p:nvSpPr>
          <p:spPr>
            <a:xfrm>
              <a:off x="1465618" y="6214370"/>
              <a:ext cx="34740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TW" altLang="en-US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降低模型複雜度，避免過擬合</a:t>
              </a:r>
              <a:endPara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21" name="群組 20"/>
          <p:cNvGrpSpPr/>
          <p:nvPr/>
        </p:nvGrpSpPr>
        <p:grpSpPr>
          <a:xfrm>
            <a:off x="8430519" y="3274564"/>
            <a:ext cx="2885726" cy="656807"/>
            <a:chOff x="8708000" y="2063730"/>
            <a:chExt cx="2885726" cy="656807"/>
          </a:xfrm>
        </p:grpSpPr>
        <p:sp>
          <p:nvSpPr>
            <p:cNvPr id="39" name="文字方塊 38"/>
            <p:cNvSpPr txBox="1"/>
            <p:nvPr/>
          </p:nvSpPr>
          <p:spPr>
            <a:xfrm>
              <a:off x="8708000" y="2063730"/>
              <a:ext cx="288572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TW" altLang="en-US" sz="20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預測準確度較高</a:t>
              </a:r>
              <a:endPara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4" name="文字方塊 43">
              <a:extLst>
                <a:ext uri="{FF2B5EF4-FFF2-40B4-BE49-F238E27FC236}">
                  <a16:creationId xmlns:a16="http://schemas.microsoft.com/office/drawing/2014/main" id="{F7F0EB22-DC14-46A4-9974-8305C22523BA}"/>
                </a:ext>
              </a:extLst>
            </p:cNvPr>
            <p:cNvSpPr txBox="1"/>
            <p:nvPr/>
          </p:nvSpPr>
          <p:spPr>
            <a:xfrm>
              <a:off x="8708000" y="2320427"/>
              <a:ext cx="288572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TW" altLang="en-US" sz="20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抗過擬合能力強</a:t>
              </a:r>
              <a:endPara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52" name="一般五邊形 51"/>
          <p:cNvSpPr/>
          <p:nvPr/>
        </p:nvSpPr>
        <p:spPr>
          <a:xfrm>
            <a:off x="5390997" y="2768265"/>
            <a:ext cx="1410006" cy="1321470"/>
          </a:xfrm>
          <a:prstGeom prst="pentagon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defTabSz="1219170"/>
            <a:endParaRPr lang="zh-TW" altLang="en-US" sz="2400" kern="0" spc="-40" dirty="0">
              <a:solidFill>
                <a:srgbClr val="FFFF00"/>
              </a:solidFill>
              <a:latin typeface="Arial"/>
              <a:ea typeface="微軟正黑體"/>
            </a:endParaRPr>
          </a:p>
        </p:txBody>
      </p:sp>
    </p:spTree>
    <p:extLst>
      <p:ext uri="{BB962C8B-B14F-4D97-AF65-F5344CB8AC3E}">
        <p14:creationId xmlns:p14="http://schemas.microsoft.com/office/powerpoint/2010/main" val="564000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圖片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9094" y="6212903"/>
            <a:ext cx="2238687" cy="485843"/>
          </a:xfrm>
          <a:prstGeom prst="rect">
            <a:avLst/>
          </a:prstGeom>
        </p:spPr>
      </p:pic>
      <p:sp>
        <p:nvSpPr>
          <p:cNvPr id="19" name="Google Shape;640;p20">
            <a:extLst>
              <a:ext uri="{FF2B5EF4-FFF2-40B4-BE49-F238E27FC236}">
                <a16:creationId xmlns:a16="http://schemas.microsoft.com/office/drawing/2014/main" id="{E984A257-A456-7002-5E19-DAEB8782CDBD}"/>
              </a:ext>
            </a:extLst>
          </p:cNvPr>
          <p:cNvSpPr txBox="1"/>
          <p:nvPr/>
        </p:nvSpPr>
        <p:spPr>
          <a:xfrm>
            <a:off x="4098079" y="590551"/>
            <a:ext cx="3995842" cy="476566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91425" tIns="45700" rIns="91425" bIns="45700" anchor="ctr" anchorCtr="0">
            <a:noAutofit/>
          </a:bodyPr>
          <a:lstStyle/>
          <a:p>
            <a:pPr lvl="0" algn="ctr"/>
            <a:r>
              <a:rPr lang="zh-TW" altLang="en-US" sz="5600" b="1" dirty="0">
                <a:solidFill>
                  <a:schemeClr val="accent5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/>
                <a:sym typeface="Times New Roman"/>
              </a:rPr>
              <a:t>目錄</a:t>
            </a:r>
            <a:endParaRPr lang="en-US" altLang="zh-TW" sz="5600" b="1" dirty="0">
              <a:solidFill>
                <a:schemeClr val="accent5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/>
              <a:sym typeface="Times New Roman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2400" b="1" dirty="0">
                <a:solidFill>
                  <a:schemeClr val="accent5">
                    <a:lumMod val="75000"/>
                  </a:schemeClr>
                </a:solidFill>
                <a:ea typeface="Microsoft YaHei" panose="020B0503020204020204" pitchFamily="34" charset="-122"/>
                <a:cs typeface="Times New Roman"/>
                <a:sym typeface="Times New Roman"/>
              </a:rPr>
              <a:t>CONTENTS</a:t>
            </a:r>
            <a:endParaRPr sz="2400" b="1" dirty="0">
              <a:solidFill>
                <a:schemeClr val="accent5">
                  <a:lumMod val="75000"/>
                </a:schemeClr>
              </a:solidFill>
              <a:ea typeface="Microsoft YaHei" panose="020B0503020204020204" pitchFamily="34" charset="-122"/>
              <a:cs typeface="Times New Roman"/>
              <a:sym typeface="Times New Roman"/>
            </a:endParaRPr>
          </a:p>
        </p:txBody>
      </p:sp>
      <p:sp>
        <p:nvSpPr>
          <p:cNvPr id="21" name="甜甜圈 20"/>
          <p:cNvSpPr>
            <a:spLocks noChangeAspect="1"/>
          </p:cNvSpPr>
          <p:nvPr/>
        </p:nvSpPr>
        <p:spPr>
          <a:xfrm>
            <a:off x="492164" y="3605468"/>
            <a:ext cx="1620000" cy="1620000"/>
          </a:xfrm>
          <a:prstGeom prst="donut">
            <a:avLst>
              <a:gd name="adj" fmla="val 19031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DFDFDF"/>
              </a:solidFill>
            </a:endParaRPr>
          </a:p>
        </p:txBody>
      </p:sp>
      <p:sp>
        <p:nvSpPr>
          <p:cNvPr id="22" name="Google Shape;640;p20">
            <a:extLst>
              <a:ext uri="{FF2B5EF4-FFF2-40B4-BE49-F238E27FC236}">
                <a16:creationId xmlns:a16="http://schemas.microsoft.com/office/drawing/2014/main" id="{E984A257-A456-7002-5E19-DAEB8782CDBD}"/>
              </a:ext>
            </a:extLst>
          </p:cNvPr>
          <p:cNvSpPr txBox="1"/>
          <p:nvPr/>
        </p:nvSpPr>
        <p:spPr>
          <a:xfrm>
            <a:off x="665565" y="4175237"/>
            <a:ext cx="1273198" cy="476566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5400" b="1" dirty="0">
                <a:solidFill>
                  <a:srgbClr val="DFDFDF"/>
                </a:solidFill>
                <a:ea typeface="Microsoft YaHei" panose="020B0503020204020204" pitchFamily="34" charset="-122"/>
                <a:cs typeface="Times New Roman"/>
                <a:sym typeface="Times New Roman"/>
              </a:rPr>
              <a:t>01</a:t>
            </a:r>
          </a:p>
        </p:txBody>
      </p:sp>
      <p:sp>
        <p:nvSpPr>
          <p:cNvPr id="39" name="甜甜圈 38"/>
          <p:cNvSpPr>
            <a:spLocks noChangeAspect="1"/>
          </p:cNvSpPr>
          <p:nvPr/>
        </p:nvSpPr>
        <p:spPr>
          <a:xfrm>
            <a:off x="2889082" y="3605468"/>
            <a:ext cx="1620000" cy="1620000"/>
          </a:xfrm>
          <a:prstGeom prst="donut">
            <a:avLst>
              <a:gd name="adj" fmla="val 19031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DFDFDF"/>
              </a:solidFill>
            </a:endParaRPr>
          </a:p>
        </p:txBody>
      </p:sp>
      <p:sp>
        <p:nvSpPr>
          <p:cNvPr id="40" name="Google Shape;640;p20">
            <a:extLst>
              <a:ext uri="{FF2B5EF4-FFF2-40B4-BE49-F238E27FC236}">
                <a16:creationId xmlns:a16="http://schemas.microsoft.com/office/drawing/2014/main" id="{E984A257-A456-7002-5E19-DAEB8782CDBD}"/>
              </a:ext>
            </a:extLst>
          </p:cNvPr>
          <p:cNvSpPr txBox="1"/>
          <p:nvPr/>
        </p:nvSpPr>
        <p:spPr>
          <a:xfrm>
            <a:off x="3062483" y="4175237"/>
            <a:ext cx="1273198" cy="476566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5400" b="1" dirty="0">
                <a:solidFill>
                  <a:srgbClr val="DFDFDF"/>
                </a:solidFill>
                <a:ea typeface="Microsoft YaHei" panose="020B0503020204020204" pitchFamily="34" charset="-122"/>
                <a:cs typeface="Times New Roman"/>
                <a:sym typeface="Times New Roman"/>
              </a:rPr>
              <a:t>02</a:t>
            </a:r>
          </a:p>
        </p:txBody>
      </p:sp>
      <p:sp>
        <p:nvSpPr>
          <p:cNvPr id="43" name="甜甜圈 42"/>
          <p:cNvSpPr>
            <a:spLocks noChangeAspect="1"/>
          </p:cNvSpPr>
          <p:nvPr/>
        </p:nvSpPr>
        <p:spPr>
          <a:xfrm>
            <a:off x="5286000" y="3605468"/>
            <a:ext cx="1620000" cy="1620000"/>
          </a:xfrm>
          <a:prstGeom prst="donut">
            <a:avLst>
              <a:gd name="adj" fmla="val 19031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DFDFDF"/>
              </a:solidFill>
            </a:endParaRPr>
          </a:p>
        </p:txBody>
      </p:sp>
      <p:sp>
        <p:nvSpPr>
          <p:cNvPr id="44" name="Google Shape;640;p20">
            <a:extLst>
              <a:ext uri="{FF2B5EF4-FFF2-40B4-BE49-F238E27FC236}">
                <a16:creationId xmlns:a16="http://schemas.microsoft.com/office/drawing/2014/main" id="{E984A257-A456-7002-5E19-DAEB8782CDBD}"/>
              </a:ext>
            </a:extLst>
          </p:cNvPr>
          <p:cNvSpPr txBox="1"/>
          <p:nvPr/>
        </p:nvSpPr>
        <p:spPr>
          <a:xfrm>
            <a:off x="5459401" y="4175237"/>
            <a:ext cx="1273198" cy="476566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5400" b="1" dirty="0">
                <a:solidFill>
                  <a:schemeClr val="accent5">
                    <a:lumMod val="75000"/>
                  </a:schemeClr>
                </a:solidFill>
                <a:ea typeface="Microsoft YaHei" panose="020B0503020204020204" pitchFamily="34" charset="-122"/>
                <a:cs typeface="Times New Roman"/>
                <a:sym typeface="Times New Roman"/>
              </a:rPr>
              <a:t>03</a:t>
            </a:r>
          </a:p>
        </p:txBody>
      </p:sp>
      <p:sp>
        <p:nvSpPr>
          <p:cNvPr id="47" name="甜甜圈 46"/>
          <p:cNvSpPr>
            <a:spLocks noChangeAspect="1"/>
          </p:cNvSpPr>
          <p:nvPr/>
        </p:nvSpPr>
        <p:spPr>
          <a:xfrm>
            <a:off x="7682918" y="3605468"/>
            <a:ext cx="1620000" cy="1620000"/>
          </a:xfrm>
          <a:prstGeom prst="donut">
            <a:avLst>
              <a:gd name="adj" fmla="val 19031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DFDFDF"/>
              </a:solidFill>
            </a:endParaRPr>
          </a:p>
        </p:txBody>
      </p:sp>
      <p:sp>
        <p:nvSpPr>
          <p:cNvPr id="48" name="Google Shape;640;p20">
            <a:extLst>
              <a:ext uri="{FF2B5EF4-FFF2-40B4-BE49-F238E27FC236}">
                <a16:creationId xmlns:a16="http://schemas.microsoft.com/office/drawing/2014/main" id="{E984A257-A456-7002-5E19-DAEB8782CDBD}"/>
              </a:ext>
            </a:extLst>
          </p:cNvPr>
          <p:cNvSpPr txBox="1"/>
          <p:nvPr/>
        </p:nvSpPr>
        <p:spPr>
          <a:xfrm>
            <a:off x="7856319" y="4175237"/>
            <a:ext cx="1273198" cy="476566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5400" b="1" dirty="0">
                <a:solidFill>
                  <a:srgbClr val="DFDFDF"/>
                </a:solidFill>
                <a:ea typeface="Microsoft YaHei" panose="020B0503020204020204" pitchFamily="34" charset="-122"/>
                <a:cs typeface="Times New Roman"/>
                <a:sym typeface="Times New Roman"/>
              </a:rPr>
              <a:t>04</a:t>
            </a:r>
          </a:p>
        </p:txBody>
      </p:sp>
      <p:sp>
        <p:nvSpPr>
          <p:cNvPr id="55" name="甜甜圈 54"/>
          <p:cNvSpPr>
            <a:spLocks noChangeAspect="1"/>
          </p:cNvSpPr>
          <p:nvPr/>
        </p:nvSpPr>
        <p:spPr>
          <a:xfrm>
            <a:off x="10079836" y="3605468"/>
            <a:ext cx="1620000" cy="1620000"/>
          </a:xfrm>
          <a:prstGeom prst="donut">
            <a:avLst>
              <a:gd name="adj" fmla="val 19031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DFDFDF"/>
              </a:solidFill>
            </a:endParaRPr>
          </a:p>
        </p:txBody>
      </p:sp>
      <p:sp>
        <p:nvSpPr>
          <p:cNvPr id="56" name="Google Shape;640;p20">
            <a:extLst>
              <a:ext uri="{FF2B5EF4-FFF2-40B4-BE49-F238E27FC236}">
                <a16:creationId xmlns:a16="http://schemas.microsoft.com/office/drawing/2014/main" id="{E984A257-A456-7002-5E19-DAEB8782CDBD}"/>
              </a:ext>
            </a:extLst>
          </p:cNvPr>
          <p:cNvSpPr txBox="1"/>
          <p:nvPr/>
        </p:nvSpPr>
        <p:spPr>
          <a:xfrm>
            <a:off x="10253237" y="4175237"/>
            <a:ext cx="1273198" cy="476566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5400" b="1" dirty="0">
                <a:solidFill>
                  <a:srgbClr val="DFDFDF"/>
                </a:solidFill>
                <a:ea typeface="Microsoft YaHei" panose="020B0503020204020204" pitchFamily="34" charset="-122"/>
                <a:cs typeface="Times New Roman"/>
                <a:sym typeface="Times New Roman"/>
              </a:rPr>
              <a:t>05</a:t>
            </a:r>
          </a:p>
        </p:txBody>
      </p:sp>
      <p:sp>
        <p:nvSpPr>
          <p:cNvPr id="20" name="Google Shape;640;p20">
            <a:extLst>
              <a:ext uri="{FF2B5EF4-FFF2-40B4-BE49-F238E27FC236}">
                <a16:creationId xmlns:a16="http://schemas.microsoft.com/office/drawing/2014/main" id="{E984A257-A456-7002-5E19-DAEB8782CDBD}"/>
              </a:ext>
            </a:extLst>
          </p:cNvPr>
          <p:cNvSpPr txBox="1"/>
          <p:nvPr/>
        </p:nvSpPr>
        <p:spPr>
          <a:xfrm>
            <a:off x="7722633" y="5556954"/>
            <a:ext cx="1540570" cy="476566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zh-TW" altLang="en-US" sz="2800" b="1" dirty="0" smtClean="0">
                <a:solidFill>
                  <a:srgbClr val="E0E0E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/>
                <a:sym typeface="Times New Roman"/>
              </a:rPr>
              <a:t>實驗結果</a:t>
            </a:r>
            <a:endParaRPr lang="en-US" altLang="zh-TW" sz="2800" b="1" dirty="0">
              <a:solidFill>
                <a:srgbClr val="E0E0E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/>
              <a:sym typeface="Times New Roman"/>
            </a:endParaRPr>
          </a:p>
          <a:p>
            <a:pPr marL="0" marR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altLang="zh-TW" b="1" dirty="0">
                <a:solidFill>
                  <a:srgbClr val="E0E0E0"/>
                </a:solidFill>
                <a:ea typeface="Microsoft YaHei" panose="020B0503020204020204" pitchFamily="34" charset="-122"/>
                <a:cs typeface="Times New Roman"/>
                <a:sym typeface="Times New Roman"/>
              </a:rPr>
              <a:t>RESULT</a:t>
            </a:r>
            <a:r>
              <a:rPr lang="zh-TW" altLang="en-US" b="1" dirty="0">
                <a:solidFill>
                  <a:srgbClr val="E0E0E0"/>
                </a:solidFill>
                <a:ea typeface="Microsoft YaHei" panose="020B0503020204020204" pitchFamily="34" charset="-122"/>
                <a:cs typeface="Times New Roman"/>
                <a:sym typeface="Times New Roman"/>
              </a:rPr>
              <a:t> </a:t>
            </a:r>
            <a:r>
              <a:rPr lang="en-US" altLang="zh-TW" b="1" dirty="0">
                <a:solidFill>
                  <a:srgbClr val="E0E0E0"/>
                </a:solidFill>
                <a:ea typeface="Microsoft YaHei" panose="020B0503020204020204" pitchFamily="34" charset="-122"/>
                <a:cs typeface="Times New Roman"/>
                <a:sym typeface="Times New Roman"/>
              </a:rPr>
              <a:t>&amp;</a:t>
            </a:r>
            <a:r>
              <a:rPr lang="zh-TW" altLang="en-US" b="1" dirty="0">
                <a:solidFill>
                  <a:srgbClr val="E0E0E0"/>
                </a:solidFill>
                <a:ea typeface="Microsoft YaHei" panose="020B0503020204020204" pitchFamily="34" charset="-122"/>
                <a:cs typeface="Times New Roman"/>
                <a:sym typeface="Times New Roman"/>
              </a:rPr>
              <a:t> </a:t>
            </a:r>
            <a:r>
              <a:rPr lang="en-US" altLang="zh-TW" b="1" dirty="0">
                <a:solidFill>
                  <a:srgbClr val="E0E0E0"/>
                </a:solidFill>
                <a:ea typeface="Microsoft YaHei" panose="020B0503020204020204" pitchFamily="34" charset="-122"/>
                <a:cs typeface="Times New Roman"/>
                <a:sym typeface="Times New Roman"/>
              </a:rPr>
              <a:t>DISCUSSION</a:t>
            </a:r>
            <a:endParaRPr sz="1600" b="1" dirty="0">
              <a:solidFill>
                <a:srgbClr val="E0E0E0"/>
              </a:solidFill>
              <a:ea typeface="Microsoft YaHei" panose="020B0503020204020204" pitchFamily="34" charset="-122"/>
              <a:cs typeface="Times New Roman"/>
              <a:sym typeface="Times New Roman"/>
            </a:endParaRPr>
          </a:p>
        </p:txBody>
      </p:sp>
      <p:sp>
        <p:nvSpPr>
          <p:cNvPr id="23" name="Google Shape;640;p20">
            <a:extLst>
              <a:ext uri="{FF2B5EF4-FFF2-40B4-BE49-F238E27FC236}">
                <a16:creationId xmlns:a16="http://schemas.microsoft.com/office/drawing/2014/main" id="{E984A257-A456-7002-5E19-DAEB8782CDBD}"/>
              </a:ext>
            </a:extLst>
          </p:cNvPr>
          <p:cNvSpPr txBox="1"/>
          <p:nvPr/>
        </p:nvSpPr>
        <p:spPr>
          <a:xfrm>
            <a:off x="10119551" y="5556954"/>
            <a:ext cx="1540570" cy="476566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zh-TW" altLang="en-US" sz="2800" b="1" dirty="0">
                <a:solidFill>
                  <a:srgbClr val="E0E0E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/>
                <a:sym typeface="Times New Roman"/>
              </a:rPr>
              <a:t>結論</a:t>
            </a:r>
            <a:endParaRPr lang="en-US" altLang="zh-TW" sz="2800" b="1" dirty="0">
              <a:solidFill>
                <a:srgbClr val="E0E0E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/>
              <a:sym typeface="Times New Roman"/>
            </a:endParaRPr>
          </a:p>
          <a:p>
            <a:pPr marL="0" marR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altLang="zh-TW" b="1" dirty="0">
                <a:solidFill>
                  <a:srgbClr val="E0E0E0"/>
                </a:solidFill>
                <a:ea typeface="Microsoft YaHei" panose="020B0503020204020204" pitchFamily="34" charset="-122"/>
                <a:cs typeface="Times New Roman"/>
                <a:sym typeface="Times New Roman"/>
              </a:rPr>
              <a:t>CONCLUSION</a:t>
            </a:r>
            <a:endParaRPr sz="1600" b="1" dirty="0">
              <a:solidFill>
                <a:srgbClr val="E0E0E0"/>
              </a:solidFill>
              <a:ea typeface="Microsoft YaHei" panose="020B0503020204020204" pitchFamily="34" charset="-122"/>
              <a:cs typeface="Times New Roman"/>
              <a:sym typeface="Times New Roman"/>
            </a:endParaRPr>
          </a:p>
        </p:txBody>
      </p:sp>
      <p:sp>
        <p:nvSpPr>
          <p:cNvPr id="24" name="Google Shape;640;p20">
            <a:extLst>
              <a:ext uri="{FF2B5EF4-FFF2-40B4-BE49-F238E27FC236}">
                <a16:creationId xmlns:a16="http://schemas.microsoft.com/office/drawing/2014/main" id="{E984A257-A456-7002-5E19-DAEB8782CDBD}"/>
              </a:ext>
            </a:extLst>
          </p:cNvPr>
          <p:cNvSpPr txBox="1"/>
          <p:nvPr/>
        </p:nvSpPr>
        <p:spPr>
          <a:xfrm>
            <a:off x="2928797" y="5556954"/>
            <a:ext cx="1540570" cy="476566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91425" tIns="45700" rIns="91425" bIns="45700" anchor="ctr" anchorCtr="0">
            <a:noAutofit/>
          </a:bodyPr>
          <a:lstStyle/>
          <a:p>
            <a:pPr algn="ctr">
              <a:spcBef>
                <a:spcPts val="600"/>
              </a:spcBef>
            </a:pPr>
            <a:r>
              <a:rPr lang="zh-TW" altLang="en-US" sz="2800" b="1" dirty="0">
                <a:solidFill>
                  <a:srgbClr val="DFDFD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/>
                <a:sym typeface="Times New Roman"/>
              </a:rPr>
              <a:t>文獻回顧</a:t>
            </a:r>
            <a:endParaRPr lang="en-US" altLang="zh-TW" sz="2800" b="1" dirty="0">
              <a:solidFill>
                <a:srgbClr val="DFDFDF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/>
              <a:sym typeface="Times New Roman"/>
            </a:endParaRPr>
          </a:p>
          <a:p>
            <a:pPr lvl="0" algn="ctr">
              <a:spcBef>
                <a:spcPts val="600"/>
              </a:spcBef>
            </a:pPr>
            <a:r>
              <a:rPr lang="en-US" altLang="zh-TW" b="1" dirty="0">
                <a:solidFill>
                  <a:srgbClr val="DFDFDF"/>
                </a:solidFill>
                <a:ea typeface="Microsoft YaHei" panose="020B0503020204020204" pitchFamily="34" charset="-122"/>
                <a:cs typeface="Times New Roman"/>
                <a:sym typeface="Times New Roman"/>
              </a:rPr>
              <a:t>Literature Review</a:t>
            </a:r>
          </a:p>
        </p:txBody>
      </p:sp>
      <p:sp>
        <p:nvSpPr>
          <p:cNvPr id="26" name="Google Shape;640;p20">
            <a:extLst>
              <a:ext uri="{FF2B5EF4-FFF2-40B4-BE49-F238E27FC236}">
                <a16:creationId xmlns:a16="http://schemas.microsoft.com/office/drawing/2014/main" id="{E984A257-A456-7002-5E19-DAEB8782CDBD}"/>
              </a:ext>
            </a:extLst>
          </p:cNvPr>
          <p:cNvSpPr txBox="1"/>
          <p:nvPr/>
        </p:nvSpPr>
        <p:spPr>
          <a:xfrm>
            <a:off x="531879" y="5556954"/>
            <a:ext cx="1540570" cy="476566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zh-TW" altLang="en-US" sz="2800" b="1" dirty="0">
                <a:solidFill>
                  <a:srgbClr val="DFDFD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/>
                <a:sym typeface="Times New Roman"/>
              </a:rPr>
              <a:t>簡介</a:t>
            </a:r>
            <a:endParaRPr lang="en-US" altLang="zh-TW" sz="2800" b="1" dirty="0">
              <a:solidFill>
                <a:srgbClr val="DFDFDF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/>
              <a:sym typeface="Times New Roman"/>
            </a:endParaRPr>
          </a:p>
          <a:p>
            <a:pPr marL="0" marR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altLang="zh-TW" b="1" dirty="0">
                <a:solidFill>
                  <a:srgbClr val="DFDFDF"/>
                </a:solidFill>
                <a:ea typeface="Microsoft YaHei" panose="020B0503020204020204" pitchFamily="34" charset="-122"/>
                <a:cs typeface="Times New Roman"/>
                <a:sym typeface="Times New Roman"/>
              </a:rPr>
              <a:t>INTRODUCTION</a:t>
            </a:r>
            <a:endParaRPr sz="1600" b="1" dirty="0">
              <a:solidFill>
                <a:srgbClr val="DFDFDF"/>
              </a:solidFill>
              <a:ea typeface="Microsoft YaHei" panose="020B0503020204020204" pitchFamily="34" charset="-122"/>
              <a:cs typeface="Times New Roman"/>
              <a:sym typeface="Times New Roman"/>
            </a:endParaRPr>
          </a:p>
        </p:txBody>
      </p:sp>
      <p:sp>
        <p:nvSpPr>
          <p:cNvPr id="27" name="Google Shape;640;p20">
            <a:extLst>
              <a:ext uri="{FF2B5EF4-FFF2-40B4-BE49-F238E27FC236}">
                <a16:creationId xmlns:a16="http://schemas.microsoft.com/office/drawing/2014/main" id="{E984A257-A456-7002-5E19-DAEB8782CDBD}"/>
              </a:ext>
            </a:extLst>
          </p:cNvPr>
          <p:cNvSpPr txBox="1"/>
          <p:nvPr/>
        </p:nvSpPr>
        <p:spPr>
          <a:xfrm>
            <a:off x="5325715" y="5556954"/>
            <a:ext cx="1540570" cy="476566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91425" tIns="45700" rIns="91425" bIns="45700" anchor="ctr" anchorCtr="0">
            <a:noAutofit/>
          </a:bodyPr>
          <a:lstStyle/>
          <a:p>
            <a:pPr marR="0" lvl="0" indent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zh-TW" altLang="en-US" sz="2800" b="1" dirty="0" smtClean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/>
                <a:sym typeface="Times New Roman"/>
              </a:rPr>
              <a:t>實驗設計</a:t>
            </a:r>
            <a:endParaRPr lang="en-US" altLang="zh-TW" sz="2800" b="1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/>
              <a:sym typeface="Times New Roman"/>
            </a:endParaRPr>
          </a:p>
          <a:p>
            <a:pPr marR="0" indent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-US" altLang="zh-TW" b="1" dirty="0">
                <a:solidFill>
                  <a:srgbClr val="7D7D7D"/>
                </a:solidFill>
                <a:ea typeface="Microsoft YaHei" panose="020B0503020204020204" pitchFamily="34" charset="-122"/>
                <a:cs typeface="Times New Roman"/>
                <a:sym typeface="Times New Roman"/>
              </a:rPr>
              <a:t>EXPERIMENT</a:t>
            </a:r>
            <a:endParaRPr b="1" dirty="0">
              <a:solidFill>
                <a:srgbClr val="7D7D7D"/>
              </a:solidFill>
              <a:ea typeface="Microsoft YaHei" panose="020B0503020204020204" pitchFamily="34" charset="-122"/>
              <a:cs typeface="Times New Roman"/>
              <a:sym typeface="Times New Roman"/>
            </a:endParaRPr>
          </a:p>
        </p:txBody>
      </p:sp>
      <p:sp>
        <p:nvSpPr>
          <p:cNvPr id="25" name="拱形 24"/>
          <p:cNvSpPr/>
          <p:nvPr/>
        </p:nvSpPr>
        <p:spPr>
          <a:xfrm rot="10800000">
            <a:off x="3117993" y="-2922155"/>
            <a:ext cx="5956013" cy="5844310"/>
          </a:xfrm>
          <a:prstGeom prst="blockArc">
            <a:avLst>
              <a:gd name="adj1" fmla="val 10782419"/>
              <a:gd name="adj2" fmla="val 33998"/>
              <a:gd name="adj3" fmla="val 19936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7738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圖片 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9094" y="6212903"/>
            <a:ext cx="2238687" cy="485843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22B61683-783D-C91E-EC43-AC0F396F6A4A}"/>
              </a:ext>
            </a:extLst>
          </p:cNvPr>
          <p:cNvSpPr txBox="1"/>
          <p:nvPr/>
        </p:nvSpPr>
        <p:spPr>
          <a:xfrm>
            <a:off x="314840" y="203049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000" b="1" dirty="0" smtClean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/>
                <a:sym typeface="Times New Roman"/>
              </a:rPr>
              <a:t>實驗設計</a:t>
            </a:r>
            <a:endParaRPr lang="zh-TW" altLang="en-US" sz="4000" dirty="0"/>
          </a:p>
        </p:txBody>
      </p:sp>
      <p:pic>
        <p:nvPicPr>
          <p:cNvPr id="20" name="圖片 19">
            <a:extLst>
              <a:ext uri="{FF2B5EF4-FFF2-40B4-BE49-F238E27FC236}">
                <a16:creationId xmlns:a16="http://schemas.microsoft.com/office/drawing/2014/main" id="{D633B2F3-F548-4734-B89D-9FB7AA73E18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1717" y="4214704"/>
            <a:ext cx="1363920" cy="1363920"/>
          </a:xfrm>
          <a:prstGeom prst="rect">
            <a:avLst/>
          </a:prstGeom>
        </p:spPr>
      </p:pic>
      <p:grpSp>
        <p:nvGrpSpPr>
          <p:cNvPr id="21" name="群組 20">
            <a:extLst>
              <a:ext uri="{FF2B5EF4-FFF2-40B4-BE49-F238E27FC236}">
                <a16:creationId xmlns:a16="http://schemas.microsoft.com/office/drawing/2014/main" id="{3C0BA0A7-0B96-4688-8C9D-541895CD5DED}"/>
              </a:ext>
            </a:extLst>
          </p:cNvPr>
          <p:cNvGrpSpPr/>
          <p:nvPr/>
        </p:nvGrpSpPr>
        <p:grpSpPr>
          <a:xfrm>
            <a:off x="359091" y="1036273"/>
            <a:ext cx="9980353" cy="4785454"/>
            <a:chOff x="380125" y="1391803"/>
            <a:chExt cx="9980353" cy="4785454"/>
          </a:xfrm>
        </p:grpSpPr>
        <p:grpSp>
          <p:nvGrpSpPr>
            <p:cNvPr id="22" name="群組 21"/>
            <p:cNvGrpSpPr/>
            <p:nvPr/>
          </p:nvGrpSpPr>
          <p:grpSpPr>
            <a:xfrm>
              <a:off x="3643841" y="1641868"/>
              <a:ext cx="6716637" cy="4061637"/>
              <a:chOff x="1982941" y="1434208"/>
              <a:chExt cx="6716637" cy="4061637"/>
            </a:xfrm>
          </p:grpSpPr>
          <p:sp>
            <p:nvSpPr>
              <p:cNvPr id="30" name="文字方塊 29">
                <a:extLst>
                  <a:ext uri="{FF2B5EF4-FFF2-40B4-BE49-F238E27FC236}">
                    <a16:creationId xmlns:a16="http://schemas.microsoft.com/office/drawing/2014/main" id="{760FC2AD-BB54-4C77-A9B3-6C1D36BCC4B1}"/>
                  </a:ext>
                </a:extLst>
              </p:cNvPr>
              <p:cNvSpPr txBox="1"/>
              <p:nvPr/>
            </p:nvSpPr>
            <p:spPr>
              <a:xfrm>
                <a:off x="1982942" y="1434208"/>
                <a:ext cx="6716636" cy="13388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TW" b="1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AI</a:t>
                </a:r>
                <a:r>
                  <a:rPr lang="zh-TW" altLang="en-US" b="1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綜合</a:t>
                </a:r>
                <a:r>
                  <a:rPr lang="zh-TW" altLang="en-US" b="1" dirty="0">
                    <a:solidFill>
                      <a:srgbClr val="0000FF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產品結構</a:t>
                </a:r>
                <a:r>
                  <a:rPr lang="zh-TW" altLang="en-US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、</a:t>
                </a:r>
                <a:r>
                  <a:rPr lang="zh-TW" altLang="en-US" b="1" dirty="0">
                    <a:solidFill>
                      <a:srgbClr val="0000FF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材料差異</a:t>
                </a:r>
                <a:r>
                  <a:rPr lang="zh-TW" altLang="en-US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、</a:t>
                </a:r>
                <a:r>
                  <a:rPr lang="zh-TW" altLang="en-US" b="1" dirty="0">
                    <a:solidFill>
                      <a:srgbClr val="0000FF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製程參數</a:t>
                </a:r>
                <a:r>
                  <a:rPr lang="zh-TW" altLang="en-US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的條件因子訓練</a:t>
                </a:r>
                <a:r>
                  <a:rPr lang="zh-TW" altLang="en-US" b="1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模型</a:t>
                </a:r>
                <a:endParaRPr lang="en-US" altLang="zh-TW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TW" altLang="zh-TW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並依照</a:t>
                </a:r>
                <a:r>
                  <a:rPr lang="zh-TW" altLang="zh-TW" b="1" dirty="0">
                    <a:solidFill>
                      <a:srgbClr val="0000FF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特徵重要度</a:t>
                </a:r>
                <a:r>
                  <a:rPr lang="zh-TW" altLang="zh-TW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取出影響翹曲的</a:t>
                </a:r>
                <a:r>
                  <a:rPr lang="zh-TW" altLang="zh-TW" b="1" dirty="0">
                    <a:solidFill>
                      <a:srgbClr val="0000FF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關鍵因子</a:t>
                </a:r>
                <a:endParaRPr lang="en-US" altLang="zh-TW" b="1" dirty="0">
                  <a:solidFill>
                    <a:srgbClr val="0000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TW" altLang="en-US" b="1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期望減少不必要的原始資料組</a:t>
                </a:r>
                <a:r>
                  <a:rPr lang="zh-TW" altLang="en-US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數，縮短模擬</a:t>
                </a:r>
                <a:r>
                  <a:rPr lang="zh-TW" altLang="en-US" b="1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時間，提升模擬效率</a:t>
                </a:r>
                <a:endParaRPr lang="zh-TW" alt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" name="文字方塊 30">
                    <a:extLst>
                      <a:ext uri="{FF2B5EF4-FFF2-40B4-BE49-F238E27FC236}">
                        <a16:creationId xmlns:a16="http://schemas.microsoft.com/office/drawing/2014/main" id="{37041514-8487-4735-9173-51B7D7B5B8D8}"/>
                      </a:ext>
                    </a:extLst>
                  </p:cNvPr>
                  <p:cNvSpPr txBox="1"/>
                  <p:nvPr/>
                </p:nvSpPr>
                <p:spPr>
                  <a:xfrm>
                    <a:off x="1982942" y="3115205"/>
                    <a:ext cx="6249325" cy="133882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>
                      <a:lnSpc>
                        <a:spcPct val="150000"/>
                      </a:lnSpc>
                    </a:pPr>
                    <a:r>
                      <a:rPr lang="en-US" altLang="zh-TW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9</a:t>
                    </a:r>
                    <a:r>
                      <a:rPr lang="en-US" altLang="zh-TW" b="1" dirty="0" smtClean="0"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0</a:t>
                    </a:r>
                    <a:r>
                      <a:rPr lang="en-US" altLang="zh-TW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%</a:t>
                    </a:r>
                    <a:r>
                      <a:rPr lang="zh-TW" altLang="en-US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 </a:t>
                    </a:r>
                    <a:r>
                      <a:rPr lang="zh-TW" altLang="en-US" b="1" dirty="0" smtClean="0"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資料翹曲誤差 </a:t>
                    </a:r>
                    <a14:m>
                      <m:oMath xmlns:m="http://schemas.openxmlformats.org/officeDocument/2006/math">
                        <m:r>
                          <a:rPr lang="zh-TW" altLang="en-US" b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≤</m:t>
                        </m:r>
                      </m:oMath>
                    </a14:m>
                    <a:r>
                      <a:rPr lang="en-US" altLang="zh-TW" b="1" dirty="0">
                        <a:solidFill>
                          <a:srgbClr val="0000FF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 </a:t>
                    </a:r>
                    <a:r>
                      <a:rPr lang="en-US" altLang="zh-TW" b="1" dirty="0" smtClean="0">
                        <a:solidFill>
                          <a:srgbClr val="0000FF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10</a:t>
                    </a:r>
                    <a:r>
                      <a:rPr lang="en-US" altLang="zh-TW" b="1" dirty="0">
                        <a:solidFill>
                          <a:srgbClr val="0000FF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 %</a:t>
                    </a:r>
                    <a:endParaRPr lang="en-US" altLang="zh-TW" dirty="0" smtClean="0">
                      <a:solidFill>
                        <a:srgbClr val="0000FF"/>
                      </a:solidFill>
                    </a:endParaRPr>
                  </a:p>
                  <a:p>
                    <a:pPr>
                      <a:lnSpc>
                        <a:spcPct val="150000"/>
                      </a:lnSpc>
                    </a:pPr>
                    <a:r>
                      <a:rPr lang="zh-TW" altLang="en-US" b="1" dirty="0" smtClean="0"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找出至少</a:t>
                    </a:r>
                    <a:r>
                      <a:rPr lang="en-US" altLang="zh-TW" b="1" dirty="0">
                        <a:solidFill>
                          <a:srgbClr val="0000FF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3</a:t>
                    </a:r>
                    <a:r>
                      <a:rPr lang="zh-TW" altLang="en-US" b="1" dirty="0">
                        <a:solidFill>
                          <a:srgbClr val="0000FF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個關鍵因子</a:t>
                    </a:r>
                    <a:r>
                      <a:rPr lang="zh-TW" altLang="zh-TW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減少模擬筆數</a:t>
                    </a:r>
                    <a:r>
                      <a:rPr lang="en-US" altLang="zh-TW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57% ((7-3)/7) </a:t>
                    </a:r>
                    <a:r>
                      <a:rPr lang="zh-TW" altLang="zh-TW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至約</a:t>
                    </a:r>
                    <a:r>
                      <a:rPr lang="en-US" altLang="zh-TW" b="1" dirty="0">
                        <a:solidFill>
                          <a:srgbClr val="0000FF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55</a:t>
                    </a:r>
                    <a:r>
                      <a:rPr lang="zh-TW" altLang="zh-TW" b="1" dirty="0">
                        <a:solidFill>
                          <a:srgbClr val="0000FF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筆</a:t>
                    </a:r>
                  </a:p>
                  <a:p>
                    <a:pPr>
                      <a:lnSpc>
                        <a:spcPct val="150000"/>
                      </a:lnSpc>
                    </a:pPr>
                    <a:endParaRPr lang="en-US" altLang="zh-TW" b="1" dirty="0">
                      <a:solidFill>
                        <a:srgbClr val="0000FF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</mc:Choice>
            <mc:Fallback xmlns="">
              <p:sp>
                <p:nvSpPr>
                  <p:cNvPr id="31" name="文字方塊 30">
                    <a:extLst>
                      <a:ext uri="{FF2B5EF4-FFF2-40B4-BE49-F238E27FC236}">
                        <a16:creationId xmlns:a16="http://schemas.microsoft.com/office/drawing/2014/main" id="{37041514-8487-4735-9173-51B7D7B5B8D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982942" y="3115205"/>
                    <a:ext cx="6249325" cy="1338828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780" r="-878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2" name="文字方塊 31">
                <a:extLst>
                  <a:ext uri="{FF2B5EF4-FFF2-40B4-BE49-F238E27FC236}">
                    <a16:creationId xmlns:a16="http://schemas.microsoft.com/office/drawing/2014/main" id="{9A73983B-DE9B-4504-AEC6-14EC4E0183E5}"/>
                  </a:ext>
                </a:extLst>
              </p:cNvPr>
              <p:cNvSpPr txBox="1"/>
              <p:nvPr/>
            </p:nvSpPr>
            <p:spPr>
              <a:xfrm>
                <a:off x="1982941" y="4572515"/>
                <a:ext cx="4297843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TW" altLang="en-US" b="1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減少 </a:t>
                </a:r>
                <a:r>
                  <a:rPr lang="en-US" altLang="zh-TW" b="1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50 % </a:t>
                </a:r>
                <a:r>
                  <a:rPr lang="zh-TW" altLang="en-US" b="1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訓練組數</a:t>
                </a:r>
                <a:endParaRPr lang="en-US" altLang="zh-TW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TW" altLang="en-US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提高</a:t>
                </a:r>
                <a:r>
                  <a:rPr lang="zh-TW" altLang="en-US" b="1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</a:t>
                </a:r>
                <a:r>
                  <a:rPr lang="en-US" altLang="zh-TW" b="1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50 %</a:t>
                </a:r>
                <a:r>
                  <a:rPr lang="zh-TW" altLang="en-US" b="1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模擬效率</a:t>
                </a:r>
                <a:endParaRPr lang="en-US" altLang="zh-TW" b="1" dirty="0">
                  <a:solidFill>
                    <a:schemeClr val="bg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23" name="群組 22"/>
            <p:cNvGrpSpPr/>
            <p:nvPr/>
          </p:nvGrpSpPr>
          <p:grpSpPr>
            <a:xfrm>
              <a:off x="380125" y="1391803"/>
              <a:ext cx="3069152" cy="4785454"/>
              <a:chOff x="-608413" y="1174157"/>
              <a:chExt cx="3069152" cy="4785454"/>
            </a:xfrm>
          </p:grpSpPr>
          <p:sp>
            <p:nvSpPr>
              <p:cNvPr id="24" name="六邊形 23"/>
              <p:cNvSpPr/>
              <p:nvPr/>
            </p:nvSpPr>
            <p:spPr>
              <a:xfrm rot="5400000">
                <a:off x="187601" y="1241929"/>
                <a:ext cx="1863111" cy="1727568"/>
              </a:xfrm>
              <a:prstGeom prst="hexagon">
                <a:avLst/>
              </a:prstGeom>
              <a:solidFill>
                <a:srgbClr val="20386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r>
                  <a:rPr lang="zh-TW" altLang="en-US" sz="2800" b="1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目的</a:t>
                </a:r>
              </a:p>
            </p:txBody>
          </p:sp>
          <p:cxnSp>
            <p:nvCxnSpPr>
              <p:cNvPr id="25" name="直線接點 24">
                <a:extLst>
                  <a:ext uri="{FF2B5EF4-FFF2-40B4-BE49-F238E27FC236}">
                    <a16:creationId xmlns:a16="http://schemas.microsoft.com/office/drawing/2014/main" id="{7DF3C67C-D2FA-4141-AE35-25D37C726496}"/>
                  </a:ext>
                </a:extLst>
              </p:cNvPr>
              <p:cNvCxnSpPr/>
              <p:nvPr/>
            </p:nvCxnSpPr>
            <p:spPr>
              <a:xfrm>
                <a:off x="1982943" y="2093636"/>
                <a:ext cx="477796" cy="0"/>
              </a:xfrm>
              <a:prstGeom prst="line">
                <a:avLst/>
              </a:prstGeom>
              <a:ln w="28575">
                <a:solidFill>
                  <a:srgbClr val="002060"/>
                </a:solidFill>
                <a:prstDash val="dash"/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線接點 25">
                <a:extLst>
                  <a:ext uri="{FF2B5EF4-FFF2-40B4-BE49-F238E27FC236}">
                    <a16:creationId xmlns:a16="http://schemas.microsoft.com/office/drawing/2014/main" id="{7DF3C67C-D2FA-4141-AE35-25D37C726496}"/>
                  </a:ext>
                </a:extLst>
              </p:cNvPr>
              <p:cNvCxnSpPr/>
              <p:nvPr/>
            </p:nvCxnSpPr>
            <p:spPr>
              <a:xfrm>
                <a:off x="1119153" y="3527028"/>
                <a:ext cx="1341586" cy="0"/>
              </a:xfrm>
              <a:prstGeom prst="line">
                <a:avLst/>
              </a:prstGeom>
              <a:ln w="28575">
                <a:solidFill>
                  <a:schemeClr val="accent5">
                    <a:lumMod val="75000"/>
                  </a:schemeClr>
                </a:solidFill>
                <a:prstDash val="dash"/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線接點 26">
                <a:extLst>
                  <a:ext uri="{FF2B5EF4-FFF2-40B4-BE49-F238E27FC236}">
                    <a16:creationId xmlns:a16="http://schemas.microsoft.com/office/drawing/2014/main" id="{7DF3C67C-D2FA-4141-AE35-25D37C726496}"/>
                  </a:ext>
                </a:extLst>
              </p:cNvPr>
              <p:cNvCxnSpPr/>
              <p:nvPr/>
            </p:nvCxnSpPr>
            <p:spPr>
              <a:xfrm>
                <a:off x="1982943" y="5034548"/>
                <a:ext cx="477796" cy="0"/>
              </a:xfrm>
              <a:prstGeom prst="line">
                <a:avLst/>
              </a:prstGeom>
              <a:ln w="28575">
                <a:solidFill>
                  <a:schemeClr val="accent5"/>
                </a:solidFill>
                <a:prstDash val="dash"/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六邊形 27"/>
              <p:cNvSpPr/>
              <p:nvPr/>
            </p:nvSpPr>
            <p:spPr>
              <a:xfrm rot="5400000">
                <a:off x="-676185" y="2703100"/>
                <a:ext cx="1863111" cy="1727568"/>
              </a:xfrm>
              <a:prstGeom prst="hexagon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r>
                  <a:rPr lang="zh-TW" altLang="en-US" sz="2800" b="1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目標</a:t>
                </a:r>
                <a:endParaRPr lang="en-US" altLang="zh-TW" sz="2800" b="1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algn="ctr"/>
                <a:r>
                  <a:rPr lang="zh-TW" altLang="en-US" sz="1200" b="1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模型 </a:t>
                </a:r>
                <a:r>
                  <a:rPr lang="en-US" altLang="zh-TW" sz="1200" b="1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KPI</a:t>
                </a:r>
                <a:endParaRPr lang="zh-TW" altLang="en-US" sz="1200" b="1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29" name="六邊形 28"/>
              <p:cNvSpPr/>
              <p:nvPr/>
            </p:nvSpPr>
            <p:spPr>
              <a:xfrm rot="5400000">
                <a:off x="187598" y="4164272"/>
                <a:ext cx="1863111" cy="1727568"/>
              </a:xfrm>
              <a:prstGeom prst="hexagon">
                <a:avLst/>
              </a:prstGeom>
              <a:solidFill>
                <a:srgbClr val="4472C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r>
                  <a:rPr lang="zh-TW" altLang="en-US" sz="2800" b="1" dirty="0" smtClean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效益</a:t>
                </a:r>
                <a:endParaRPr lang="en-US" altLang="zh-TW" sz="2800" b="1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2840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圖片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9094" y="6212903"/>
            <a:ext cx="2238687" cy="485843"/>
          </a:xfrm>
          <a:prstGeom prst="rect">
            <a:avLst/>
          </a:prstGeom>
        </p:spPr>
      </p:pic>
      <p:sp>
        <p:nvSpPr>
          <p:cNvPr id="19" name="Google Shape;640;p20">
            <a:extLst>
              <a:ext uri="{FF2B5EF4-FFF2-40B4-BE49-F238E27FC236}">
                <a16:creationId xmlns:a16="http://schemas.microsoft.com/office/drawing/2014/main" id="{E984A257-A456-7002-5E19-DAEB8782CDBD}"/>
              </a:ext>
            </a:extLst>
          </p:cNvPr>
          <p:cNvSpPr txBox="1"/>
          <p:nvPr/>
        </p:nvSpPr>
        <p:spPr>
          <a:xfrm>
            <a:off x="4098079" y="590551"/>
            <a:ext cx="3995842" cy="476566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5600" b="1" dirty="0">
                <a:solidFill>
                  <a:schemeClr val="accent5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/>
                <a:sym typeface="Times New Roman"/>
              </a:rPr>
              <a:t>目錄</a:t>
            </a:r>
            <a:endParaRPr lang="en-US" altLang="zh-TW" sz="5600" b="1" dirty="0">
              <a:solidFill>
                <a:schemeClr val="accent5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/>
              <a:sym typeface="Times New Roman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2400" b="1" dirty="0">
                <a:solidFill>
                  <a:schemeClr val="accent5">
                    <a:lumMod val="75000"/>
                  </a:schemeClr>
                </a:solidFill>
                <a:ea typeface="Microsoft YaHei" panose="020B0503020204020204" pitchFamily="34" charset="-122"/>
                <a:cs typeface="Times New Roman"/>
                <a:sym typeface="Times New Roman"/>
              </a:rPr>
              <a:t>CONTENTS</a:t>
            </a:r>
            <a:endParaRPr sz="2400" b="1" dirty="0">
              <a:solidFill>
                <a:schemeClr val="accent5">
                  <a:lumMod val="75000"/>
                </a:schemeClr>
              </a:solidFill>
              <a:ea typeface="Microsoft YaHei" panose="020B0503020204020204" pitchFamily="34" charset="-122"/>
              <a:cs typeface="Times New Roman"/>
              <a:sym typeface="Times New Roman"/>
            </a:endParaRPr>
          </a:p>
        </p:txBody>
      </p:sp>
      <p:sp>
        <p:nvSpPr>
          <p:cNvPr id="21" name="甜甜圈 20"/>
          <p:cNvSpPr>
            <a:spLocks noChangeAspect="1"/>
          </p:cNvSpPr>
          <p:nvPr/>
        </p:nvSpPr>
        <p:spPr>
          <a:xfrm>
            <a:off x="492164" y="3605468"/>
            <a:ext cx="1620000" cy="1620000"/>
          </a:xfrm>
          <a:prstGeom prst="donut">
            <a:avLst>
              <a:gd name="adj" fmla="val 19031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2" name="Google Shape;640;p20">
            <a:extLst>
              <a:ext uri="{FF2B5EF4-FFF2-40B4-BE49-F238E27FC236}">
                <a16:creationId xmlns:a16="http://schemas.microsoft.com/office/drawing/2014/main" id="{E984A257-A456-7002-5E19-DAEB8782CDBD}"/>
              </a:ext>
            </a:extLst>
          </p:cNvPr>
          <p:cNvSpPr txBox="1"/>
          <p:nvPr/>
        </p:nvSpPr>
        <p:spPr>
          <a:xfrm>
            <a:off x="665565" y="4175237"/>
            <a:ext cx="1273198" cy="476566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5400" b="1" dirty="0">
                <a:solidFill>
                  <a:schemeClr val="accent5">
                    <a:lumMod val="75000"/>
                  </a:schemeClr>
                </a:solidFill>
                <a:ea typeface="Microsoft YaHei" panose="020B0503020204020204" pitchFamily="34" charset="-122"/>
                <a:cs typeface="Times New Roman"/>
                <a:sym typeface="Times New Roman"/>
              </a:rPr>
              <a:t>01</a:t>
            </a:r>
          </a:p>
        </p:txBody>
      </p:sp>
      <p:sp>
        <p:nvSpPr>
          <p:cNvPr id="25" name="Google Shape;640;p20">
            <a:extLst>
              <a:ext uri="{FF2B5EF4-FFF2-40B4-BE49-F238E27FC236}">
                <a16:creationId xmlns:a16="http://schemas.microsoft.com/office/drawing/2014/main" id="{E984A257-A456-7002-5E19-DAEB8782CDBD}"/>
              </a:ext>
            </a:extLst>
          </p:cNvPr>
          <p:cNvSpPr txBox="1"/>
          <p:nvPr/>
        </p:nvSpPr>
        <p:spPr>
          <a:xfrm>
            <a:off x="531879" y="5556954"/>
            <a:ext cx="1540570" cy="476566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zh-TW" altLang="en-US" sz="28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/>
                <a:sym typeface="Times New Roman"/>
              </a:rPr>
              <a:t>簡介</a:t>
            </a:r>
            <a:endParaRPr lang="en-US" altLang="zh-TW" sz="2800" b="1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/>
              <a:sym typeface="Times New Roman"/>
            </a:endParaRPr>
          </a:p>
          <a:p>
            <a:pPr marL="0" marR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altLang="zh-TW" b="1" dirty="0">
                <a:solidFill>
                  <a:srgbClr val="7D7D7D"/>
                </a:solidFill>
                <a:ea typeface="Microsoft YaHei" panose="020B0503020204020204" pitchFamily="34" charset="-122"/>
                <a:cs typeface="Times New Roman"/>
                <a:sym typeface="Times New Roman"/>
              </a:rPr>
              <a:t>INTRODUCTION</a:t>
            </a:r>
            <a:endParaRPr sz="1600" b="1" dirty="0">
              <a:solidFill>
                <a:srgbClr val="7D7D7D"/>
              </a:solidFill>
              <a:ea typeface="Microsoft YaHei" panose="020B0503020204020204" pitchFamily="34" charset="-122"/>
              <a:cs typeface="Times New Roman"/>
              <a:sym typeface="Times New Roman"/>
            </a:endParaRPr>
          </a:p>
        </p:txBody>
      </p:sp>
      <p:sp>
        <p:nvSpPr>
          <p:cNvPr id="39" name="甜甜圈 38"/>
          <p:cNvSpPr>
            <a:spLocks noChangeAspect="1"/>
          </p:cNvSpPr>
          <p:nvPr/>
        </p:nvSpPr>
        <p:spPr>
          <a:xfrm>
            <a:off x="2889082" y="3605468"/>
            <a:ext cx="1620000" cy="1620000"/>
          </a:xfrm>
          <a:prstGeom prst="donut">
            <a:avLst>
              <a:gd name="adj" fmla="val 19031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DFDFDF"/>
              </a:solidFill>
            </a:endParaRPr>
          </a:p>
        </p:txBody>
      </p:sp>
      <p:sp>
        <p:nvSpPr>
          <p:cNvPr id="40" name="Google Shape;640;p20">
            <a:extLst>
              <a:ext uri="{FF2B5EF4-FFF2-40B4-BE49-F238E27FC236}">
                <a16:creationId xmlns:a16="http://schemas.microsoft.com/office/drawing/2014/main" id="{E984A257-A456-7002-5E19-DAEB8782CDBD}"/>
              </a:ext>
            </a:extLst>
          </p:cNvPr>
          <p:cNvSpPr txBox="1"/>
          <p:nvPr/>
        </p:nvSpPr>
        <p:spPr>
          <a:xfrm>
            <a:off x="3062483" y="4175237"/>
            <a:ext cx="1273198" cy="476566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5400" b="1" dirty="0">
                <a:solidFill>
                  <a:srgbClr val="DFDFDF"/>
                </a:solidFill>
                <a:ea typeface="Microsoft YaHei" panose="020B0503020204020204" pitchFamily="34" charset="-122"/>
                <a:cs typeface="Times New Roman"/>
                <a:sym typeface="Times New Roman"/>
              </a:rPr>
              <a:t>02</a:t>
            </a:r>
          </a:p>
        </p:txBody>
      </p:sp>
      <p:sp>
        <p:nvSpPr>
          <p:cNvPr id="41" name="Google Shape;640;p20">
            <a:extLst>
              <a:ext uri="{FF2B5EF4-FFF2-40B4-BE49-F238E27FC236}">
                <a16:creationId xmlns:a16="http://schemas.microsoft.com/office/drawing/2014/main" id="{E984A257-A456-7002-5E19-DAEB8782CDBD}"/>
              </a:ext>
            </a:extLst>
          </p:cNvPr>
          <p:cNvSpPr txBox="1"/>
          <p:nvPr/>
        </p:nvSpPr>
        <p:spPr>
          <a:xfrm>
            <a:off x="2928797" y="5556954"/>
            <a:ext cx="1540570" cy="476566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zh-TW" altLang="en-US" sz="2800" b="1" dirty="0">
                <a:solidFill>
                  <a:srgbClr val="E0E0E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/>
                <a:sym typeface="Times New Roman"/>
              </a:rPr>
              <a:t>文獻回顧</a:t>
            </a:r>
            <a:endParaRPr lang="en-US" altLang="zh-TW" sz="2800" b="1" dirty="0">
              <a:solidFill>
                <a:srgbClr val="E0E0E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/>
              <a:sym typeface="Times New Roman"/>
            </a:endParaRPr>
          </a:p>
          <a:p>
            <a:pPr lvl="0" algn="ctr">
              <a:spcBef>
                <a:spcPts val="600"/>
              </a:spcBef>
            </a:pPr>
            <a:r>
              <a:rPr lang="en-US" sz="1600" b="1" dirty="0">
                <a:solidFill>
                  <a:srgbClr val="E0E0E0"/>
                </a:solidFill>
                <a:ea typeface="Microsoft YaHei" panose="020B0503020204020204" pitchFamily="34" charset="-122"/>
                <a:cs typeface="Times New Roman"/>
                <a:sym typeface="Times New Roman"/>
              </a:rPr>
              <a:t>Literature Review</a:t>
            </a:r>
          </a:p>
        </p:txBody>
      </p:sp>
      <p:sp>
        <p:nvSpPr>
          <p:cNvPr id="43" name="甜甜圈 42"/>
          <p:cNvSpPr>
            <a:spLocks noChangeAspect="1"/>
          </p:cNvSpPr>
          <p:nvPr/>
        </p:nvSpPr>
        <p:spPr>
          <a:xfrm>
            <a:off x="5286000" y="3605468"/>
            <a:ext cx="1620000" cy="1620000"/>
          </a:xfrm>
          <a:prstGeom prst="donut">
            <a:avLst>
              <a:gd name="adj" fmla="val 19031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DFDFDF"/>
              </a:solidFill>
            </a:endParaRPr>
          </a:p>
        </p:txBody>
      </p:sp>
      <p:sp>
        <p:nvSpPr>
          <p:cNvPr id="44" name="Google Shape;640;p20">
            <a:extLst>
              <a:ext uri="{FF2B5EF4-FFF2-40B4-BE49-F238E27FC236}">
                <a16:creationId xmlns:a16="http://schemas.microsoft.com/office/drawing/2014/main" id="{E984A257-A456-7002-5E19-DAEB8782CDBD}"/>
              </a:ext>
            </a:extLst>
          </p:cNvPr>
          <p:cNvSpPr txBox="1"/>
          <p:nvPr/>
        </p:nvSpPr>
        <p:spPr>
          <a:xfrm>
            <a:off x="5459401" y="4175237"/>
            <a:ext cx="1273198" cy="476566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5400" b="1" dirty="0">
                <a:solidFill>
                  <a:srgbClr val="DFDFDF"/>
                </a:solidFill>
                <a:ea typeface="Microsoft YaHei" panose="020B0503020204020204" pitchFamily="34" charset="-122"/>
                <a:cs typeface="Times New Roman"/>
                <a:sym typeface="Times New Roman"/>
              </a:rPr>
              <a:t>03</a:t>
            </a:r>
          </a:p>
        </p:txBody>
      </p:sp>
      <p:sp>
        <p:nvSpPr>
          <p:cNvPr id="45" name="Google Shape;640;p20">
            <a:extLst>
              <a:ext uri="{FF2B5EF4-FFF2-40B4-BE49-F238E27FC236}">
                <a16:creationId xmlns:a16="http://schemas.microsoft.com/office/drawing/2014/main" id="{E984A257-A456-7002-5E19-DAEB8782CDBD}"/>
              </a:ext>
            </a:extLst>
          </p:cNvPr>
          <p:cNvSpPr txBox="1"/>
          <p:nvPr/>
        </p:nvSpPr>
        <p:spPr>
          <a:xfrm>
            <a:off x="5325715" y="5556954"/>
            <a:ext cx="1540570" cy="476566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zh-TW" altLang="en-US" sz="2800" b="1" dirty="0" smtClean="0">
                <a:solidFill>
                  <a:srgbClr val="E0E0E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/>
                <a:sym typeface="Times New Roman"/>
              </a:rPr>
              <a:t>實驗設計</a:t>
            </a:r>
            <a:endParaRPr lang="en-US" altLang="zh-TW" sz="2800" b="1" dirty="0">
              <a:solidFill>
                <a:srgbClr val="E0E0E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/>
              <a:sym typeface="Times New Roman"/>
            </a:endParaRPr>
          </a:p>
          <a:p>
            <a:pPr marL="0" marR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altLang="zh-TW" b="1" dirty="0">
                <a:solidFill>
                  <a:srgbClr val="E0E0E0"/>
                </a:solidFill>
                <a:ea typeface="Microsoft YaHei" panose="020B0503020204020204" pitchFamily="34" charset="-122"/>
                <a:cs typeface="Times New Roman"/>
                <a:sym typeface="Times New Roman"/>
              </a:rPr>
              <a:t>EXPERIMENT</a:t>
            </a:r>
            <a:endParaRPr sz="1600" b="1" dirty="0">
              <a:solidFill>
                <a:srgbClr val="E0E0E0"/>
              </a:solidFill>
              <a:ea typeface="Microsoft YaHei" panose="020B0503020204020204" pitchFamily="34" charset="-122"/>
              <a:cs typeface="Times New Roman"/>
              <a:sym typeface="Times New Roman"/>
            </a:endParaRPr>
          </a:p>
        </p:txBody>
      </p:sp>
      <p:sp>
        <p:nvSpPr>
          <p:cNvPr id="47" name="甜甜圈 46"/>
          <p:cNvSpPr>
            <a:spLocks noChangeAspect="1"/>
          </p:cNvSpPr>
          <p:nvPr/>
        </p:nvSpPr>
        <p:spPr>
          <a:xfrm>
            <a:off x="7682918" y="3605468"/>
            <a:ext cx="1620000" cy="1620000"/>
          </a:xfrm>
          <a:prstGeom prst="donut">
            <a:avLst>
              <a:gd name="adj" fmla="val 19031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DFDFDF"/>
              </a:solidFill>
            </a:endParaRPr>
          </a:p>
        </p:txBody>
      </p:sp>
      <p:sp>
        <p:nvSpPr>
          <p:cNvPr id="48" name="Google Shape;640;p20">
            <a:extLst>
              <a:ext uri="{FF2B5EF4-FFF2-40B4-BE49-F238E27FC236}">
                <a16:creationId xmlns:a16="http://schemas.microsoft.com/office/drawing/2014/main" id="{E984A257-A456-7002-5E19-DAEB8782CDBD}"/>
              </a:ext>
            </a:extLst>
          </p:cNvPr>
          <p:cNvSpPr txBox="1"/>
          <p:nvPr/>
        </p:nvSpPr>
        <p:spPr>
          <a:xfrm>
            <a:off x="7856319" y="4175237"/>
            <a:ext cx="1273198" cy="476566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5400" b="1" dirty="0">
                <a:solidFill>
                  <a:srgbClr val="DFDFDF"/>
                </a:solidFill>
                <a:ea typeface="Microsoft YaHei" panose="020B0503020204020204" pitchFamily="34" charset="-122"/>
                <a:cs typeface="Times New Roman"/>
                <a:sym typeface="Times New Roman"/>
              </a:rPr>
              <a:t>04</a:t>
            </a:r>
          </a:p>
        </p:txBody>
      </p:sp>
      <p:sp>
        <p:nvSpPr>
          <p:cNvPr id="49" name="Google Shape;640;p20">
            <a:extLst>
              <a:ext uri="{FF2B5EF4-FFF2-40B4-BE49-F238E27FC236}">
                <a16:creationId xmlns:a16="http://schemas.microsoft.com/office/drawing/2014/main" id="{E984A257-A456-7002-5E19-DAEB8782CDBD}"/>
              </a:ext>
            </a:extLst>
          </p:cNvPr>
          <p:cNvSpPr txBox="1"/>
          <p:nvPr/>
        </p:nvSpPr>
        <p:spPr>
          <a:xfrm>
            <a:off x="7722633" y="5556954"/>
            <a:ext cx="1540570" cy="476566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zh-TW" altLang="en-US" sz="2800" b="1" dirty="0" smtClean="0">
                <a:solidFill>
                  <a:srgbClr val="E0E0E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/>
                <a:sym typeface="Times New Roman"/>
              </a:rPr>
              <a:t>實驗結果</a:t>
            </a:r>
            <a:endParaRPr lang="en-US" altLang="zh-TW" sz="2800" b="1" dirty="0" smtClean="0">
              <a:solidFill>
                <a:srgbClr val="E0E0E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/>
              <a:sym typeface="Times New Roman"/>
            </a:endParaRPr>
          </a:p>
          <a:p>
            <a:pPr marL="0" marR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altLang="zh-TW" b="1" dirty="0" smtClean="0">
                <a:solidFill>
                  <a:srgbClr val="E0E0E0"/>
                </a:solidFill>
                <a:ea typeface="Microsoft YaHei" panose="020B0503020204020204" pitchFamily="34" charset="-122"/>
                <a:cs typeface="Times New Roman"/>
                <a:sym typeface="Times New Roman"/>
              </a:rPr>
              <a:t>RESULT</a:t>
            </a:r>
            <a:r>
              <a:rPr lang="zh-TW" altLang="en-US" b="1" dirty="0" smtClean="0">
                <a:solidFill>
                  <a:srgbClr val="E0E0E0"/>
                </a:solidFill>
                <a:ea typeface="Microsoft YaHei" panose="020B0503020204020204" pitchFamily="34" charset="-122"/>
                <a:cs typeface="Times New Roman"/>
                <a:sym typeface="Times New Roman"/>
              </a:rPr>
              <a:t> </a:t>
            </a:r>
            <a:r>
              <a:rPr lang="en-US" altLang="zh-TW" b="1" dirty="0" smtClean="0">
                <a:solidFill>
                  <a:srgbClr val="E0E0E0"/>
                </a:solidFill>
                <a:ea typeface="Microsoft YaHei" panose="020B0503020204020204" pitchFamily="34" charset="-122"/>
                <a:cs typeface="Times New Roman"/>
                <a:sym typeface="Times New Roman"/>
              </a:rPr>
              <a:t>&amp;</a:t>
            </a:r>
            <a:r>
              <a:rPr lang="zh-TW" altLang="en-US" b="1" dirty="0" smtClean="0">
                <a:solidFill>
                  <a:srgbClr val="E0E0E0"/>
                </a:solidFill>
                <a:ea typeface="Microsoft YaHei" panose="020B0503020204020204" pitchFamily="34" charset="-122"/>
                <a:cs typeface="Times New Roman"/>
                <a:sym typeface="Times New Roman"/>
              </a:rPr>
              <a:t> </a:t>
            </a:r>
            <a:r>
              <a:rPr lang="en-US" altLang="zh-TW" b="1" dirty="0" smtClean="0">
                <a:solidFill>
                  <a:srgbClr val="E0E0E0"/>
                </a:solidFill>
                <a:ea typeface="Microsoft YaHei" panose="020B0503020204020204" pitchFamily="34" charset="-122"/>
                <a:cs typeface="Times New Roman"/>
                <a:sym typeface="Times New Roman"/>
              </a:rPr>
              <a:t>DISCUSSION</a:t>
            </a:r>
            <a:endParaRPr sz="1600" b="1" dirty="0">
              <a:solidFill>
                <a:srgbClr val="E0E0E0"/>
              </a:solidFill>
              <a:ea typeface="Microsoft YaHei" panose="020B0503020204020204" pitchFamily="34" charset="-122"/>
              <a:cs typeface="Times New Roman"/>
              <a:sym typeface="Times New Roman"/>
            </a:endParaRPr>
          </a:p>
        </p:txBody>
      </p:sp>
      <p:sp>
        <p:nvSpPr>
          <p:cNvPr id="55" name="甜甜圈 54"/>
          <p:cNvSpPr>
            <a:spLocks noChangeAspect="1"/>
          </p:cNvSpPr>
          <p:nvPr/>
        </p:nvSpPr>
        <p:spPr>
          <a:xfrm>
            <a:off x="10079836" y="3605468"/>
            <a:ext cx="1620000" cy="1620000"/>
          </a:xfrm>
          <a:prstGeom prst="donut">
            <a:avLst>
              <a:gd name="adj" fmla="val 19031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DFDFDF"/>
              </a:solidFill>
            </a:endParaRPr>
          </a:p>
        </p:txBody>
      </p:sp>
      <p:sp>
        <p:nvSpPr>
          <p:cNvPr id="56" name="Google Shape;640;p20">
            <a:extLst>
              <a:ext uri="{FF2B5EF4-FFF2-40B4-BE49-F238E27FC236}">
                <a16:creationId xmlns:a16="http://schemas.microsoft.com/office/drawing/2014/main" id="{E984A257-A456-7002-5E19-DAEB8782CDBD}"/>
              </a:ext>
            </a:extLst>
          </p:cNvPr>
          <p:cNvSpPr txBox="1"/>
          <p:nvPr/>
        </p:nvSpPr>
        <p:spPr>
          <a:xfrm>
            <a:off x="10253237" y="4175237"/>
            <a:ext cx="1273198" cy="476566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5400" b="1" dirty="0">
                <a:solidFill>
                  <a:srgbClr val="DFDFDF"/>
                </a:solidFill>
                <a:ea typeface="Microsoft YaHei" panose="020B0503020204020204" pitchFamily="34" charset="-122"/>
                <a:cs typeface="Times New Roman"/>
                <a:sym typeface="Times New Roman"/>
              </a:rPr>
              <a:t>05</a:t>
            </a:r>
          </a:p>
        </p:txBody>
      </p:sp>
      <p:sp>
        <p:nvSpPr>
          <p:cNvPr id="57" name="Google Shape;640;p20">
            <a:extLst>
              <a:ext uri="{FF2B5EF4-FFF2-40B4-BE49-F238E27FC236}">
                <a16:creationId xmlns:a16="http://schemas.microsoft.com/office/drawing/2014/main" id="{E984A257-A456-7002-5E19-DAEB8782CDBD}"/>
              </a:ext>
            </a:extLst>
          </p:cNvPr>
          <p:cNvSpPr txBox="1"/>
          <p:nvPr/>
        </p:nvSpPr>
        <p:spPr>
          <a:xfrm>
            <a:off x="10119551" y="5556954"/>
            <a:ext cx="1540570" cy="476566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zh-TW" altLang="en-US" sz="2800" b="1" dirty="0">
                <a:solidFill>
                  <a:srgbClr val="E0E0E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/>
                <a:sym typeface="Times New Roman"/>
              </a:rPr>
              <a:t>結論</a:t>
            </a:r>
            <a:endParaRPr lang="en-US" altLang="zh-TW" sz="2800" b="1" dirty="0">
              <a:solidFill>
                <a:srgbClr val="E0E0E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/>
              <a:sym typeface="Times New Roman"/>
            </a:endParaRPr>
          </a:p>
          <a:p>
            <a:pPr marL="0" marR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altLang="zh-TW" b="1" dirty="0">
                <a:solidFill>
                  <a:srgbClr val="E0E0E0"/>
                </a:solidFill>
                <a:ea typeface="Microsoft YaHei" panose="020B0503020204020204" pitchFamily="34" charset="-122"/>
                <a:cs typeface="Times New Roman"/>
                <a:sym typeface="Times New Roman"/>
              </a:rPr>
              <a:t>CONCLUSION</a:t>
            </a:r>
            <a:endParaRPr sz="1600" b="1" dirty="0">
              <a:solidFill>
                <a:srgbClr val="E0E0E0"/>
              </a:solidFill>
              <a:ea typeface="Microsoft YaHei" panose="020B0503020204020204" pitchFamily="34" charset="-122"/>
              <a:cs typeface="Times New Roman"/>
              <a:sym typeface="Times New Roman"/>
            </a:endParaRPr>
          </a:p>
        </p:txBody>
      </p:sp>
      <p:sp>
        <p:nvSpPr>
          <p:cNvPr id="4" name="拱形 3"/>
          <p:cNvSpPr/>
          <p:nvPr/>
        </p:nvSpPr>
        <p:spPr>
          <a:xfrm rot="10800000">
            <a:off x="3117993" y="-2922155"/>
            <a:ext cx="5956013" cy="5844310"/>
          </a:xfrm>
          <a:prstGeom prst="blockArc">
            <a:avLst>
              <a:gd name="adj1" fmla="val 10782419"/>
              <a:gd name="adj2" fmla="val 33998"/>
              <a:gd name="adj3" fmla="val 19936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3650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9094" y="6212903"/>
            <a:ext cx="2238687" cy="485843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22B61683-783D-C91E-EC43-AC0F396F6A4A}"/>
              </a:ext>
            </a:extLst>
          </p:cNvPr>
          <p:cNvSpPr txBox="1"/>
          <p:nvPr/>
        </p:nvSpPr>
        <p:spPr>
          <a:xfrm>
            <a:off x="314840" y="203049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000" b="1" dirty="0" smtClean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/>
                <a:sym typeface="Times New Roman"/>
              </a:rPr>
              <a:t>實驗設計</a:t>
            </a:r>
            <a:endParaRPr lang="zh-TW" altLang="en-US" sz="4000" dirty="0"/>
          </a:p>
        </p:txBody>
      </p:sp>
      <p:sp>
        <p:nvSpPr>
          <p:cNvPr id="3" name="文字方塊 2"/>
          <p:cNvSpPr txBox="1"/>
          <p:nvPr/>
        </p:nvSpPr>
        <p:spPr>
          <a:xfrm>
            <a:off x="436228" y="1182847"/>
            <a:ext cx="29819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 lvl="0">
              <a:defRPr sz="2000" b="1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en-US" altLang="zh-TW" dirty="0"/>
              <a:t>1.</a:t>
            </a:r>
            <a:r>
              <a:rPr lang="zh-TW" altLang="zh-TW" dirty="0"/>
              <a:t>資料集劃分與訓練組合</a:t>
            </a:r>
          </a:p>
        </p:txBody>
      </p:sp>
      <p:sp>
        <p:nvSpPr>
          <p:cNvPr id="4" name="文字方塊 3"/>
          <p:cNvSpPr txBox="1"/>
          <p:nvPr/>
        </p:nvSpPr>
        <p:spPr>
          <a:xfrm>
            <a:off x="436228" y="2441971"/>
            <a:ext cx="25458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 lvl="0">
              <a:defRPr sz="2000" b="1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en-US" altLang="zh-TW" dirty="0"/>
              <a:t>2. </a:t>
            </a:r>
            <a:r>
              <a:rPr lang="zh-TW" altLang="zh-TW" dirty="0"/>
              <a:t>機器學習模型建立</a:t>
            </a:r>
          </a:p>
        </p:txBody>
      </p:sp>
      <p:sp>
        <p:nvSpPr>
          <p:cNvPr id="5" name="文字方塊 4"/>
          <p:cNvSpPr txBox="1"/>
          <p:nvPr/>
        </p:nvSpPr>
        <p:spPr>
          <a:xfrm>
            <a:off x="436228" y="3701095"/>
            <a:ext cx="41889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 lvl="0">
              <a:defRPr sz="2000" b="1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en-US" altLang="zh-TW" dirty="0"/>
              <a:t>3.</a:t>
            </a:r>
            <a:r>
              <a:rPr lang="zh-TW" altLang="zh-TW" dirty="0"/>
              <a:t>資料增強</a:t>
            </a:r>
            <a:r>
              <a:rPr lang="en-US" altLang="zh-TW" dirty="0"/>
              <a:t>(Data Augmentation)</a:t>
            </a:r>
            <a:endParaRPr lang="zh-TW" altLang="zh-TW" dirty="0"/>
          </a:p>
        </p:txBody>
      </p:sp>
      <p:sp>
        <p:nvSpPr>
          <p:cNvPr id="6" name="文字方塊 5"/>
          <p:cNvSpPr txBox="1"/>
          <p:nvPr/>
        </p:nvSpPr>
        <p:spPr>
          <a:xfrm>
            <a:off x="436228" y="4960219"/>
            <a:ext cx="32383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 lvl="0">
              <a:defRPr sz="2000" b="1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en-US" altLang="zh-TW" dirty="0"/>
              <a:t>4.</a:t>
            </a:r>
            <a:r>
              <a:rPr lang="zh-TW" altLang="zh-TW" dirty="0"/>
              <a:t>模型評估與關鍵因子識別</a:t>
            </a:r>
          </a:p>
        </p:txBody>
      </p:sp>
    </p:spTree>
    <p:extLst>
      <p:ext uri="{BB962C8B-B14F-4D97-AF65-F5344CB8AC3E}">
        <p14:creationId xmlns:p14="http://schemas.microsoft.com/office/powerpoint/2010/main" val="1661878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圖片 4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9094" y="6221725"/>
            <a:ext cx="2238687" cy="485843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22B61683-783D-C91E-EC43-AC0F396F6A4A}"/>
              </a:ext>
            </a:extLst>
          </p:cNvPr>
          <p:cNvSpPr txBox="1"/>
          <p:nvPr/>
        </p:nvSpPr>
        <p:spPr>
          <a:xfrm>
            <a:off x="314840" y="203049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000" b="1" dirty="0" smtClean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/>
                <a:sym typeface="Times New Roman"/>
              </a:rPr>
              <a:t>實驗設計</a:t>
            </a:r>
            <a:endParaRPr lang="zh-TW" altLang="en-US" sz="4000" dirty="0"/>
          </a:p>
        </p:txBody>
      </p:sp>
      <p:sp>
        <p:nvSpPr>
          <p:cNvPr id="3" name="文字方塊 2"/>
          <p:cNvSpPr txBox="1"/>
          <p:nvPr/>
        </p:nvSpPr>
        <p:spPr>
          <a:xfrm>
            <a:off x="436228" y="1182847"/>
            <a:ext cx="29819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 lvl="0">
              <a:defRPr sz="2000" b="1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en-US" altLang="zh-TW" dirty="0">
                <a:solidFill>
                  <a:srgbClr val="23627B"/>
                </a:solidFill>
              </a:rPr>
              <a:t>1.</a:t>
            </a:r>
            <a:r>
              <a:rPr lang="zh-TW" altLang="zh-TW" dirty="0">
                <a:solidFill>
                  <a:srgbClr val="23627B"/>
                </a:solidFill>
              </a:rPr>
              <a:t>資料集劃分與訓練組合</a:t>
            </a:r>
          </a:p>
        </p:txBody>
      </p:sp>
      <p:sp>
        <p:nvSpPr>
          <p:cNvPr id="4" name="文字方塊 3"/>
          <p:cNvSpPr txBox="1"/>
          <p:nvPr/>
        </p:nvSpPr>
        <p:spPr>
          <a:xfrm>
            <a:off x="436228" y="2441971"/>
            <a:ext cx="25458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 lvl="0">
              <a:defRPr sz="2000" b="1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en-US" altLang="zh-TW" dirty="0">
                <a:solidFill>
                  <a:schemeClr val="bg1">
                    <a:lumMod val="85000"/>
                  </a:schemeClr>
                </a:solidFill>
              </a:rPr>
              <a:t>2. </a:t>
            </a:r>
            <a:r>
              <a:rPr lang="zh-TW" altLang="zh-TW" dirty="0">
                <a:solidFill>
                  <a:schemeClr val="bg1">
                    <a:lumMod val="85000"/>
                  </a:schemeClr>
                </a:solidFill>
              </a:rPr>
              <a:t>機器學習模型建立</a:t>
            </a:r>
          </a:p>
        </p:txBody>
      </p:sp>
      <p:sp>
        <p:nvSpPr>
          <p:cNvPr id="5" name="文字方塊 4"/>
          <p:cNvSpPr txBox="1"/>
          <p:nvPr/>
        </p:nvSpPr>
        <p:spPr>
          <a:xfrm>
            <a:off x="436228" y="3701095"/>
            <a:ext cx="41889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 lvl="0">
              <a:defRPr sz="2000" b="1">
                <a:solidFill>
                  <a:schemeClr val="bg1">
                    <a:lumMod val="8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en-US" altLang="zh-TW" dirty="0"/>
              <a:t>3.</a:t>
            </a:r>
            <a:r>
              <a:rPr lang="zh-TW" altLang="zh-TW" dirty="0"/>
              <a:t>資料增強</a:t>
            </a:r>
            <a:r>
              <a:rPr lang="en-US" altLang="zh-TW" dirty="0"/>
              <a:t>(Data Augmentation)</a:t>
            </a:r>
            <a:endParaRPr lang="zh-TW" altLang="zh-TW" dirty="0"/>
          </a:p>
        </p:txBody>
      </p:sp>
      <p:sp>
        <p:nvSpPr>
          <p:cNvPr id="6" name="文字方塊 5"/>
          <p:cNvSpPr txBox="1"/>
          <p:nvPr/>
        </p:nvSpPr>
        <p:spPr>
          <a:xfrm>
            <a:off x="436228" y="4960219"/>
            <a:ext cx="32383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 lvl="0">
              <a:defRPr sz="2000" b="1">
                <a:solidFill>
                  <a:schemeClr val="bg1">
                    <a:lumMod val="8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en-US" altLang="zh-TW" dirty="0"/>
              <a:t>4.</a:t>
            </a:r>
            <a:r>
              <a:rPr lang="zh-TW" altLang="zh-TW" dirty="0"/>
              <a:t>模型評估與關鍵因子識別</a:t>
            </a:r>
          </a:p>
        </p:txBody>
      </p:sp>
      <p:grpSp>
        <p:nvGrpSpPr>
          <p:cNvPr id="29" name="群組 28"/>
          <p:cNvGrpSpPr/>
          <p:nvPr/>
        </p:nvGrpSpPr>
        <p:grpSpPr>
          <a:xfrm>
            <a:off x="4989120" y="4011069"/>
            <a:ext cx="6220198" cy="2712004"/>
            <a:chOff x="4989120" y="4011069"/>
            <a:chExt cx="6220198" cy="2712004"/>
          </a:xfrm>
        </p:grpSpPr>
        <p:grpSp>
          <p:nvGrpSpPr>
            <p:cNvPr id="28" name="群組 27"/>
            <p:cNvGrpSpPr/>
            <p:nvPr/>
          </p:nvGrpSpPr>
          <p:grpSpPr>
            <a:xfrm>
              <a:off x="5407891" y="4011069"/>
              <a:ext cx="4242508" cy="535881"/>
              <a:chOff x="5407891" y="4011069"/>
              <a:chExt cx="4242508" cy="535881"/>
            </a:xfrm>
          </p:grpSpPr>
          <p:sp>
            <p:nvSpPr>
              <p:cNvPr id="53" name="文字方塊 52"/>
              <p:cNvSpPr txBox="1"/>
              <p:nvPr/>
            </p:nvSpPr>
            <p:spPr>
              <a:xfrm>
                <a:off x="5407891" y="4164958"/>
                <a:ext cx="2316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 dirty="0">
                    <a:solidFill>
                      <a:schemeClr val="bg1"/>
                    </a:solidFill>
                    <a:effectLst>
                      <a:glow rad="101600">
                        <a:schemeClr val="tx1">
                          <a:alpha val="60000"/>
                        </a:schemeClr>
                      </a:glow>
                    </a:effectLst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7</a:t>
                </a:r>
                <a:r>
                  <a:rPr lang="zh-TW" altLang="en-US" b="1" dirty="0" smtClean="0">
                    <a:solidFill>
                      <a:schemeClr val="bg1"/>
                    </a:solidFill>
                    <a:effectLst>
                      <a:glow rad="101600">
                        <a:schemeClr val="tx1">
                          <a:alpha val="60000"/>
                        </a:schemeClr>
                      </a:glow>
                    </a:effectLst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個因子皆各有</a:t>
                </a:r>
                <a:r>
                  <a:rPr lang="en-US" altLang="zh-TW" b="1" dirty="0" smtClean="0">
                    <a:solidFill>
                      <a:schemeClr val="bg1"/>
                    </a:solidFill>
                    <a:effectLst>
                      <a:glow rad="101600">
                        <a:schemeClr val="tx1">
                          <a:alpha val="60000"/>
                        </a:schemeClr>
                      </a:glow>
                    </a:effectLst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2</a:t>
                </a:r>
                <a:r>
                  <a:rPr lang="zh-TW" altLang="en-US" b="1" dirty="0" smtClean="0">
                    <a:solidFill>
                      <a:schemeClr val="bg1"/>
                    </a:solidFill>
                    <a:effectLst>
                      <a:glow rad="101600">
                        <a:schemeClr val="tx1">
                          <a:alpha val="60000"/>
                        </a:schemeClr>
                      </a:glow>
                    </a:effectLst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水準</a:t>
                </a:r>
                <a:endParaRPr lang="zh-TW" altLang="en-US" b="1" dirty="0">
                  <a:solidFill>
                    <a:schemeClr val="bg1"/>
                  </a:solidFill>
                  <a:effectLst>
                    <a:glow rad="101600">
                      <a:schemeClr val="tx1">
                        <a:alpha val="60000"/>
                      </a:schemeClr>
                    </a:glow>
                  </a:effectLst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cxnSp>
            <p:nvCxnSpPr>
              <p:cNvPr id="54" name="直線單箭頭接點 53">
                <a:extLst>
                  <a:ext uri="{FF2B5EF4-FFF2-40B4-BE49-F238E27FC236}">
                    <a16:creationId xmlns:a16="http://schemas.microsoft.com/office/drawing/2014/main" id="{B01C287E-A145-4253-A1EA-84F303894AD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41228" y="4362284"/>
                <a:ext cx="965671" cy="0"/>
              </a:xfrm>
              <a:prstGeom prst="straightConnector1">
                <a:avLst/>
              </a:prstGeom>
              <a:ln w="38100">
                <a:solidFill>
                  <a:srgbClr val="002060"/>
                </a:solidFill>
                <a:prstDash val="sys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5" name="文字方塊 54"/>
              <p:cNvSpPr txBox="1"/>
              <p:nvPr/>
            </p:nvSpPr>
            <p:spPr>
              <a:xfrm>
                <a:off x="8806899" y="4177618"/>
                <a:ext cx="84350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 dirty="0" smtClean="0">
                    <a:solidFill>
                      <a:schemeClr val="bg1"/>
                    </a:solidFill>
                    <a:effectLst>
                      <a:glow rad="101600">
                        <a:schemeClr val="tx1">
                          <a:alpha val="60000"/>
                        </a:schemeClr>
                      </a:glow>
                    </a:effectLst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128</a:t>
                </a:r>
                <a:r>
                  <a:rPr lang="zh-TW" altLang="en-US" b="1" dirty="0" smtClean="0">
                    <a:solidFill>
                      <a:schemeClr val="bg1"/>
                    </a:solidFill>
                    <a:effectLst>
                      <a:glow rad="101600">
                        <a:schemeClr val="tx1">
                          <a:alpha val="60000"/>
                        </a:schemeClr>
                      </a:glow>
                    </a:effectLst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組</a:t>
                </a:r>
                <a:endParaRPr lang="zh-TW" altLang="en-US" b="1" dirty="0">
                  <a:solidFill>
                    <a:schemeClr val="bg1"/>
                  </a:solidFill>
                  <a:effectLst>
                    <a:glow rad="101600">
                      <a:schemeClr val="tx1">
                        <a:alpha val="60000"/>
                      </a:schemeClr>
                    </a:glow>
                  </a:effectLst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57" name="文字方塊 56"/>
              <p:cNvSpPr txBox="1"/>
              <p:nvPr/>
            </p:nvSpPr>
            <p:spPr>
              <a:xfrm>
                <a:off x="7724551" y="4011069"/>
                <a:ext cx="108234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TW" altLang="en-US" sz="1400" b="1" dirty="0" smtClean="0">
                    <a:solidFill>
                      <a:srgbClr val="6464F2"/>
                    </a:solidFill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全因子組合</a:t>
                </a:r>
                <a:endParaRPr lang="zh-TW" altLang="en-US" sz="1400" b="1" dirty="0">
                  <a:solidFill>
                    <a:srgbClr val="6464F2"/>
                  </a:solidFill>
                  <a:effectLst/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  <p:grpSp>
          <p:nvGrpSpPr>
            <p:cNvPr id="10" name="群組 9"/>
            <p:cNvGrpSpPr/>
            <p:nvPr/>
          </p:nvGrpSpPr>
          <p:grpSpPr>
            <a:xfrm>
              <a:off x="4989120" y="4589929"/>
              <a:ext cx="6220198" cy="2133144"/>
              <a:chOff x="4989120" y="4589929"/>
              <a:chExt cx="6220198" cy="2133144"/>
            </a:xfrm>
          </p:grpSpPr>
          <p:sp>
            <p:nvSpPr>
              <p:cNvPr id="13" name="矩形 12"/>
              <p:cNvSpPr/>
              <p:nvPr/>
            </p:nvSpPr>
            <p:spPr>
              <a:xfrm>
                <a:off x="4989120" y="4589929"/>
                <a:ext cx="6220198" cy="2133144"/>
              </a:xfrm>
              <a:prstGeom prst="rect">
                <a:avLst/>
              </a:prstGeom>
              <a:solidFill>
                <a:schemeClr val="bg1">
                  <a:lumMod val="75000"/>
                  <a:alpha val="73000"/>
                </a:schemeClr>
              </a:solidFill>
              <a:ln w="317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icrosoft YaHei"/>
                  <a:ea typeface="微軟正黑體"/>
                  <a:cs typeface="+mn-cs"/>
                </a:endParaRPr>
              </a:p>
            </p:txBody>
          </p:sp>
          <p:sp>
            <p:nvSpPr>
              <p:cNvPr id="14" name="圓角矩形 13"/>
              <p:cNvSpPr/>
              <p:nvPr/>
            </p:nvSpPr>
            <p:spPr>
              <a:xfrm>
                <a:off x="5890683" y="5411603"/>
                <a:ext cx="1100831" cy="297215"/>
              </a:xfrm>
              <a:prstGeom prst="roundRect">
                <a:avLst/>
              </a:prstGeom>
              <a:solidFill>
                <a:srgbClr val="4F6F99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r>
                  <a:rPr lang="en-US" altLang="zh-TW" sz="1200" b="1" dirty="0" smtClean="0">
                    <a:solidFill>
                      <a:prstClr val="white"/>
                    </a:solidFill>
                    <a:effectLst>
                      <a:glow rad="101600">
                        <a:prstClr val="black"/>
                      </a:glow>
                    </a:effectLst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26</a:t>
                </a:r>
                <a:r>
                  <a:rPr lang="zh-TW" altLang="en-US" sz="1200" b="1" dirty="0" smtClean="0">
                    <a:solidFill>
                      <a:prstClr val="white"/>
                    </a:solidFill>
                    <a:effectLst>
                      <a:glow rad="101600">
                        <a:prstClr val="black"/>
                      </a:glow>
                    </a:effectLst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組</a:t>
                </a:r>
                <a:endParaRPr lang="zh-TW" altLang="en-US" sz="1200" b="1" dirty="0">
                  <a:solidFill>
                    <a:prstClr val="white"/>
                  </a:solidFill>
                  <a:effectLst>
                    <a:glow rad="101600">
                      <a:prstClr val="black"/>
                    </a:glow>
                  </a:effectLst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5" name="矩形: 圓角 30">
                <a:extLst>
                  <a:ext uri="{FF2B5EF4-FFF2-40B4-BE49-F238E27FC236}">
                    <a16:creationId xmlns:a16="http://schemas.microsoft.com/office/drawing/2014/main" id="{E74654C7-CD33-428E-A3F3-D55B92FB951C}"/>
                  </a:ext>
                </a:extLst>
              </p:cNvPr>
              <p:cNvSpPr/>
              <p:nvPr/>
            </p:nvSpPr>
            <p:spPr>
              <a:xfrm>
                <a:off x="5890684" y="5024813"/>
                <a:ext cx="4984462" cy="318568"/>
              </a:xfrm>
              <a:prstGeom prst="roundRect">
                <a:avLst>
                  <a:gd name="adj" fmla="val 50000"/>
                </a:avLst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glow rad="101600">
                      <a:prstClr val="black"/>
                    </a:glow>
                  </a:effectLst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  <a:cs typeface="+mn-cs"/>
                </a:endParaRPr>
              </a:p>
            </p:txBody>
          </p:sp>
          <p:sp>
            <p:nvSpPr>
              <p:cNvPr id="16" name="圓角矩形 15"/>
              <p:cNvSpPr/>
              <p:nvPr/>
            </p:nvSpPr>
            <p:spPr>
              <a:xfrm>
                <a:off x="7088469" y="5411603"/>
                <a:ext cx="3786677" cy="297215"/>
              </a:xfrm>
              <a:prstGeom prst="roundRect">
                <a:avLst/>
              </a:prstGeom>
              <a:solidFill>
                <a:srgbClr val="6464F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r>
                  <a:rPr lang="en-US" altLang="zh-TW" sz="1200" b="1" dirty="0" smtClean="0">
                    <a:solidFill>
                      <a:prstClr val="white"/>
                    </a:solidFill>
                    <a:effectLst>
                      <a:glow rad="101600">
                        <a:prstClr val="black"/>
                      </a:glow>
                    </a:effectLst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102</a:t>
                </a:r>
                <a:r>
                  <a:rPr lang="zh-TW" altLang="en-US" sz="1200" b="1" dirty="0" smtClean="0">
                    <a:solidFill>
                      <a:prstClr val="white"/>
                    </a:solidFill>
                    <a:effectLst>
                      <a:glow rad="101600">
                        <a:prstClr val="black"/>
                      </a:glow>
                    </a:effectLst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組</a:t>
                </a:r>
                <a:endParaRPr lang="zh-TW" altLang="en-US" sz="1200" b="1" dirty="0">
                  <a:solidFill>
                    <a:prstClr val="white"/>
                  </a:solidFill>
                  <a:effectLst>
                    <a:glow rad="101600">
                      <a:prstClr val="black"/>
                    </a:glow>
                  </a:effectLst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cxnSp>
            <p:nvCxnSpPr>
              <p:cNvPr id="17" name="直線接點 16"/>
              <p:cNvCxnSpPr/>
              <p:nvPr/>
            </p:nvCxnSpPr>
            <p:spPr>
              <a:xfrm>
                <a:off x="7039991" y="5035248"/>
                <a:ext cx="0" cy="1598634"/>
              </a:xfrm>
              <a:prstGeom prst="line">
                <a:avLst/>
              </a:prstGeom>
              <a:ln w="28575"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矩形 17"/>
              <p:cNvSpPr/>
              <p:nvPr/>
            </p:nvSpPr>
            <p:spPr>
              <a:xfrm>
                <a:off x="6173206" y="4689846"/>
                <a:ext cx="684803" cy="2743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 algn="ctr">
                  <a:defRPr/>
                </a:pPr>
                <a:r>
                  <a:rPr lang="en-US" altLang="zh-TW" b="1" dirty="0">
                    <a:solidFill>
                      <a:prstClr val="white"/>
                    </a:solidFill>
                    <a:effectLst>
                      <a:glow rad="101600">
                        <a:prstClr val="black"/>
                      </a:glow>
                    </a:effectLst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20%</a:t>
                </a:r>
                <a:endParaRPr lang="zh-TW" altLang="en-US" b="1" dirty="0">
                  <a:solidFill>
                    <a:prstClr val="white"/>
                  </a:solidFill>
                  <a:effectLst>
                    <a:glow rad="101600">
                      <a:prstClr val="black"/>
                    </a:glow>
                  </a:effectLst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9" name="矩形 18"/>
              <p:cNvSpPr/>
              <p:nvPr/>
            </p:nvSpPr>
            <p:spPr>
              <a:xfrm>
                <a:off x="8639404" y="4689846"/>
                <a:ext cx="684804" cy="2743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 algn="ctr">
                  <a:defRPr/>
                </a:pPr>
                <a:r>
                  <a:rPr lang="en-US" altLang="zh-TW" b="1" dirty="0">
                    <a:solidFill>
                      <a:prstClr val="white"/>
                    </a:solidFill>
                    <a:effectLst>
                      <a:glow rad="101600">
                        <a:prstClr val="black"/>
                      </a:glow>
                    </a:effectLst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8</a:t>
                </a:r>
                <a:r>
                  <a:rPr lang="en-US" altLang="zh-TW" b="1" dirty="0" smtClean="0">
                    <a:solidFill>
                      <a:prstClr val="white"/>
                    </a:solidFill>
                    <a:effectLst>
                      <a:glow rad="101600">
                        <a:prstClr val="black"/>
                      </a:glow>
                    </a:effectLst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0</a:t>
                </a:r>
                <a:r>
                  <a:rPr lang="en-US" altLang="zh-TW" b="1" dirty="0">
                    <a:solidFill>
                      <a:prstClr val="white"/>
                    </a:solidFill>
                    <a:effectLst>
                      <a:glow rad="101600">
                        <a:prstClr val="black"/>
                      </a:glow>
                    </a:effectLst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%</a:t>
                </a:r>
                <a:endParaRPr lang="zh-TW" altLang="en-US" b="1" dirty="0">
                  <a:solidFill>
                    <a:prstClr val="white"/>
                  </a:solidFill>
                  <a:effectLst>
                    <a:glow rad="101600">
                      <a:prstClr val="black"/>
                    </a:glow>
                  </a:effectLst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20" name="矩形 19"/>
              <p:cNvSpPr/>
              <p:nvPr/>
            </p:nvSpPr>
            <p:spPr>
              <a:xfrm>
                <a:off x="6030544" y="5063425"/>
                <a:ext cx="954107" cy="2057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 algn="ctr">
                  <a:defRPr/>
                </a:pPr>
                <a:r>
                  <a:rPr lang="zh-TW" altLang="en-US" sz="1200" b="1" dirty="0" smtClean="0">
                    <a:solidFill>
                      <a:prstClr val="white"/>
                    </a:solidFill>
                    <a:effectLst>
                      <a:glow rad="101600">
                        <a:prstClr val="black"/>
                      </a:glow>
                    </a:effectLst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測試資料集</a:t>
                </a:r>
                <a:endParaRPr lang="en-US" altLang="zh-TW" sz="1200" b="1" dirty="0" smtClean="0">
                  <a:solidFill>
                    <a:prstClr val="white"/>
                  </a:solidFill>
                  <a:effectLst>
                    <a:glow rad="101600">
                      <a:prstClr val="black"/>
                    </a:glow>
                  </a:effectLst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21" name="矩形 20"/>
              <p:cNvSpPr/>
              <p:nvPr/>
            </p:nvSpPr>
            <p:spPr>
              <a:xfrm>
                <a:off x="8504752" y="5063425"/>
                <a:ext cx="954107" cy="2057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 algn="ctr">
                  <a:defRPr/>
                </a:pPr>
                <a:r>
                  <a:rPr lang="zh-TW" altLang="en-US" sz="1200" b="1" dirty="0">
                    <a:solidFill>
                      <a:prstClr val="white"/>
                    </a:solidFill>
                    <a:effectLst>
                      <a:glow rad="101600">
                        <a:prstClr val="black"/>
                      </a:glow>
                    </a:effectLst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訓練</a:t>
                </a:r>
                <a:r>
                  <a:rPr lang="zh-TW" altLang="en-US" sz="1200" b="1" dirty="0" smtClean="0">
                    <a:solidFill>
                      <a:prstClr val="white"/>
                    </a:solidFill>
                    <a:effectLst>
                      <a:glow rad="101600">
                        <a:prstClr val="black"/>
                      </a:glow>
                    </a:effectLst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資料集</a:t>
                </a:r>
                <a:endParaRPr lang="en-US" altLang="zh-TW" sz="1200" b="1" dirty="0" smtClean="0">
                  <a:solidFill>
                    <a:prstClr val="white"/>
                  </a:solidFill>
                  <a:effectLst>
                    <a:glow rad="101600">
                      <a:prstClr val="black"/>
                    </a:glow>
                  </a:effectLst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22" name="圓角矩形 21"/>
              <p:cNvSpPr/>
              <p:nvPr/>
            </p:nvSpPr>
            <p:spPr>
              <a:xfrm>
                <a:off x="7088470" y="5804397"/>
                <a:ext cx="2021498" cy="297215"/>
              </a:xfrm>
              <a:prstGeom prst="roundRect">
                <a:avLst/>
              </a:prstGeom>
              <a:solidFill>
                <a:srgbClr val="6464F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r>
                  <a:rPr lang="en-US" altLang="zh-TW" sz="1200" b="1" dirty="0" smtClean="0">
                    <a:solidFill>
                      <a:prstClr val="white"/>
                    </a:solidFill>
                    <a:effectLst>
                      <a:glow rad="101600">
                        <a:prstClr val="black"/>
                      </a:glow>
                    </a:effectLst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55</a:t>
                </a:r>
                <a:r>
                  <a:rPr lang="zh-TW" altLang="en-US" sz="1200" b="1" dirty="0" smtClean="0">
                    <a:solidFill>
                      <a:prstClr val="white"/>
                    </a:solidFill>
                    <a:effectLst>
                      <a:glow rad="101600">
                        <a:prstClr val="black"/>
                      </a:glow>
                    </a:effectLst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組</a:t>
                </a:r>
                <a:endParaRPr lang="zh-TW" altLang="en-US" sz="1200" b="1" dirty="0">
                  <a:solidFill>
                    <a:prstClr val="white"/>
                  </a:solidFill>
                  <a:effectLst>
                    <a:glow rad="101600">
                      <a:prstClr val="black"/>
                    </a:glow>
                  </a:effectLst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23" name="圓角矩形 22"/>
              <p:cNvSpPr/>
              <p:nvPr/>
            </p:nvSpPr>
            <p:spPr>
              <a:xfrm>
                <a:off x="7088469" y="6197190"/>
                <a:ext cx="1771445" cy="297215"/>
              </a:xfrm>
              <a:prstGeom prst="roundRect">
                <a:avLst/>
              </a:prstGeom>
              <a:solidFill>
                <a:srgbClr val="6464F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r>
                  <a:rPr lang="en-US" altLang="zh-TW" sz="1200" b="1" dirty="0" smtClean="0">
                    <a:solidFill>
                      <a:prstClr val="white"/>
                    </a:solidFill>
                    <a:effectLst>
                      <a:glow rad="101600">
                        <a:prstClr val="black"/>
                      </a:glow>
                    </a:effectLst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44</a:t>
                </a:r>
                <a:r>
                  <a:rPr lang="zh-TW" altLang="en-US" sz="1200" b="1" dirty="0" smtClean="0">
                    <a:solidFill>
                      <a:prstClr val="white"/>
                    </a:solidFill>
                    <a:effectLst>
                      <a:glow rad="101600">
                        <a:prstClr val="black"/>
                      </a:glow>
                    </a:effectLst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組</a:t>
                </a:r>
                <a:endParaRPr lang="zh-TW" altLang="en-US" sz="1200" b="1" dirty="0">
                  <a:solidFill>
                    <a:prstClr val="white"/>
                  </a:solidFill>
                  <a:effectLst>
                    <a:glow rad="101600">
                      <a:prstClr val="black"/>
                    </a:glow>
                  </a:effectLst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24" name="圓角矩形 23"/>
              <p:cNvSpPr/>
              <p:nvPr/>
            </p:nvSpPr>
            <p:spPr>
              <a:xfrm>
                <a:off x="5890683" y="5798218"/>
                <a:ext cx="1100831" cy="297215"/>
              </a:xfrm>
              <a:prstGeom prst="roundRect">
                <a:avLst/>
              </a:prstGeom>
              <a:solidFill>
                <a:srgbClr val="4F6F99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r>
                  <a:rPr lang="en-US" altLang="zh-TW" sz="1200" b="1" dirty="0" smtClean="0">
                    <a:solidFill>
                      <a:prstClr val="white"/>
                    </a:solidFill>
                    <a:effectLst>
                      <a:glow rad="101600">
                        <a:prstClr val="black"/>
                      </a:glow>
                    </a:effectLst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26</a:t>
                </a:r>
                <a:r>
                  <a:rPr lang="zh-TW" altLang="en-US" sz="1200" b="1" dirty="0" smtClean="0">
                    <a:solidFill>
                      <a:prstClr val="white"/>
                    </a:solidFill>
                    <a:effectLst>
                      <a:glow rad="101600">
                        <a:prstClr val="black"/>
                      </a:glow>
                    </a:effectLst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組</a:t>
                </a:r>
                <a:endParaRPr lang="zh-TW" altLang="en-US" sz="1200" b="1" dirty="0">
                  <a:solidFill>
                    <a:prstClr val="white"/>
                  </a:solidFill>
                  <a:effectLst>
                    <a:glow rad="101600">
                      <a:prstClr val="black"/>
                    </a:glow>
                  </a:effectLst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25" name="圓角矩形 24"/>
              <p:cNvSpPr/>
              <p:nvPr/>
            </p:nvSpPr>
            <p:spPr>
              <a:xfrm>
                <a:off x="5890683" y="6184834"/>
                <a:ext cx="1100831" cy="297215"/>
              </a:xfrm>
              <a:prstGeom prst="roundRect">
                <a:avLst/>
              </a:prstGeom>
              <a:solidFill>
                <a:srgbClr val="4F6F99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r>
                  <a:rPr lang="en-US" altLang="zh-TW" sz="1200" b="1" dirty="0" smtClean="0">
                    <a:solidFill>
                      <a:prstClr val="white"/>
                    </a:solidFill>
                    <a:effectLst>
                      <a:glow rad="101600">
                        <a:prstClr val="black"/>
                      </a:glow>
                    </a:effectLst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26</a:t>
                </a:r>
                <a:r>
                  <a:rPr lang="zh-TW" altLang="en-US" sz="1200" b="1" dirty="0" smtClean="0">
                    <a:solidFill>
                      <a:prstClr val="white"/>
                    </a:solidFill>
                    <a:effectLst>
                      <a:glow rad="101600">
                        <a:prstClr val="black"/>
                      </a:glow>
                    </a:effectLst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組</a:t>
                </a:r>
                <a:endParaRPr lang="zh-TW" altLang="en-US" sz="1200" b="1" dirty="0">
                  <a:solidFill>
                    <a:prstClr val="white"/>
                  </a:solidFill>
                  <a:effectLst>
                    <a:glow rad="101600">
                      <a:prstClr val="black"/>
                    </a:glow>
                  </a:effectLst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26" name="文字方塊 25"/>
              <p:cNvSpPr txBox="1"/>
              <p:nvPr/>
            </p:nvSpPr>
            <p:spPr>
              <a:xfrm>
                <a:off x="9661735" y="5809650"/>
                <a:ext cx="1104790" cy="2743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 algn="ctr">
                  <a:defRPr/>
                </a:pPr>
                <a:r>
                  <a:rPr lang="en-US" altLang="zh-TW" b="1" dirty="0" smtClean="0">
                    <a:solidFill>
                      <a:srgbClr val="FFFF00"/>
                    </a:solidFill>
                    <a:effectLst>
                      <a:glow rad="127000">
                        <a:prstClr val="black"/>
                      </a:glow>
                    </a:effectLst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KPI </a:t>
                </a:r>
                <a:r>
                  <a:rPr lang="zh-TW" altLang="en-US" b="1" dirty="0" smtClean="0">
                    <a:solidFill>
                      <a:srgbClr val="FFFF00"/>
                    </a:solidFill>
                    <a:effectLst>
                      <a:glow rad="127000">
                        <a:prstClr val="black"/>
                      </a:glow>
                    </a:effectLst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指標</a:t>
                </a:r>
                <a:endParaRPr lang="en-US" altLang="zh-TW" b="1" dirty="0">
                  <a:solidFill>
                    <a:srgbClr val="FFFF00"/>
                  </a:solidFill>
                  <a:effectLst>
                    <a:glow rad="127000">
                      <a:prstClr val="black"/>
                    </a:glow>
                  </a:effectLst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cxnSp>
            <p:nvCxnSpPr>
              <p:cNvPr id="27" name="直線單箭頭接點 26">
                <a:extLst>
                  <a:ext uri="{FF2B5EF4-FFF2-40B4-BE49-F238E27FC236}">
                    <a16:creationId xmlns:a16="http://schemas.microsoft.com/office/drawing/2014/main" id="{B01C287E-A145-4253-A1EA-84F303894AD1}"/>
                  </a:ext>
                </a:extLst>
              </p:cNvPr>
              <p:cNvCxnSpPr>
                <a:cxnSpLocks/>
                <a:endCxn id="26" idx="1"/>
              </p:cNvCxnSpPr>
              <p:nvPr/>
            </p:nvCxnSpPr>
            <p:spPr>
              <a:xfrm>
                <a:off x="9244917" y="5946826"/>
                <a:ext cx="416818" cy="0"/>
              </a:xfrm>
              <a:prstGeom prst="straightConnector1">
                <a:avLst/>
              </a:prstGeom>
              <a:ln w="38100">
                <a:solidFill>
                  <a:srgbClr val="002060"/>
                </a:solidFill>
                <a:prstDash val="sys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2" name="群組 11"/>
          <p:cNvGrpSpPr/>
          <p:nvPr/>
        </p:nvGrpSpPr>
        <p:grpSpPr>
          <a:xfrm>
            <a:off x="4947211" y="295835"/>
            <a:ext cx="6249707" cy="1894667"/>
            <a:chOff x="4947211" y="295835"/>
            <a:chExt cx="6249707" cy="1894667"/>
          </a:xfrm>
        </p:grpSpPr>
        <p:pic>
          <p:nvPicPr>
            <p:cNvPr id="30" name="圖片 2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47211" y="295835"/>
              <a:ext cx="6249707" cy="1894667"/>
            </a:xfrm>
            <a:prstGeom prst="rect">
              <a:avLst/>
            </a:prstGeom>
          </p:spPr>
        </p:pic>
        <p:pic>
          <p:nvPicPr>
            <p:cNvPr id="11" name="圖片 1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119296" y="295835"/>
              <a:ext cx="638264" cy="200053"/>
            </a:xfrm>
            <a:prstGeom prst="rect">
              <a:avLst/>
            </a:prstGeom>
          </p:spPr>
        </p:pic>
      </p:grpSp>
      <p:pic>
        <p:nvPicPr>
          <p:cNvPr id="34" name="圖片 3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1280" y="2371786"/>
            <a:ext cx="6245638" cy="1549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47210" y="4330581"/>
            <a:ext cx="6249707" cy="838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947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圖片 4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9094" y="6221725"/>
            <a:ext cx="2238687" cy="485843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22B61683-783D-C91E-EC43-AC0F396F6A4A}"/>
              </a:ext>
            </a:extLst>
          </p:cNvPr>
          <p:cNvSpPr txBox="1"/>
          <p:nvPr/>
        </p:nvSpPr>
        <p:spPr>
          <a:xfrm>
            <a:off x="314840" y="203049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000" b="1" dirty="0" smtClean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/>
                <a:sym typeface="Times New Roman"/>
              </a:rPr>
              <a:t>實驗設計</a:t>
            </a:r>
            <a:endParaRPr lang="zh-TW" altLang="en-US" sz="4000" dirty="0"/>
          </a:p>
        </p:txBody>
      </p:sp>
      <p:sp>
        <p:nvSpPr>
          <p:cNvPr id="3" name="文字方塊 2"/>
          <p:cNvSpPr txBox="1"/>
          <p:nvPr/>
        </p:nvSpPr>
        <p:spPr>
          <a:xfrm>
            <a:off x="436228" y="1182847"/>
            <a:ext cx="29819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 lvl="0">
              <a:defRPr sz="2000" b="1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en-US" altLang="zh-TW" dirty="0">
                <a:solidFill>
                  <a:srgbClr val="23627B"/>
                </a:solidFill>
              </a:rPr>
              <a:t>1.</a:t>
            </a:r>
            <a:r>
              <a:rPr lang="zh-TW" altLang="zh-TW" dirty="0">
                <a:solidFill>
                  <a:srgbClr val="23627B"/>
                </a:solidFill>
              </a:rPr>
              <a:t>資料集劃分與訓練組合</a:t>
            </a:r>
          </a:p>
        </p:txBody>
      </p:sp>
      <p:sp>
        <p:nvSpPr>
          <p:cNvPr id="4" name="文字方塊 3"/>
          <p:cNvSpPr txBox="1"/>
          <p:nvPr/>
        </p:nvSpPr>
        <p:spPr>
          <a:xfrm>
            <a:off x="436228" y="2441971"/>
            <a:ext cx="25458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 lvl="0">
              <a:defRPr sz="2000" b="1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en-US" altLang="zh-TW" dirty="0">
                <a:solidFill>
                  <a:schemeClr val="bg1">
                    <a:lumMod val="85000"/>
                  </a:schemeClr>
                </a:solidFill>
              </a:rPr>
              <a:t>2. </a:t>
            </a:r>
            <a:r>
              <a:rPr lang="zh-TW" altLang="zh-TW" dirty="0">
                <a:solidFill>
                  <a:schemeClr val="bg1">
                    <a:lumMod val="85000"/>
                  </a:schemeClr>
                </a:solidFill>
              </a:rPr>
              <a:t>機器學習模型建立</a:t>
            </a:r>
          </a:p>
        </p:txBody>
      </p:sp>
      <p:sp>
        <p:nvSpPr>
          <p:cNvPr id="5" name="文字方塊 4"/>
          <p:cNvSpPr txBox="1"/>
          <p:nvPr/>
        </p:nvSpPr>
        <p:spPr>
          <a:xfrm>
            <a:off x="436228" y="3701095"/>
            <a:ext cx="41889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 lvl="0">
              <a:defRPr sz="2000" b="1">
                <a:solidFill>
                  <a:schemeClr val="bg1">
                    <a:lumMod val="8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en-US" altLang="zh-TW" dirty="0"/>
              <a:t>3.</a:t>
            </a:r>
            <a:r>
              <a:rPr lang="zh-TW" altLang="zh-TW" dirty="0"/>
              <a:t>資料增強</a:t>
            </a:r>
            <a:r>
              <a:rPr lang="en-US" altLang="zh-TW" dirty="0"/>
              <a:t>(Data Augmentation)</a:t>
            </a:r>
            <a:endParaRPr lang="zh-TW" altLang="zh-TW" dirty="0"/>
          </a:p>
        </p:txBody>
      </p:sp>
      <p:sp>
        <p:nvSpPr>
          <p:cNvPr id="6" name="文字方塊 5"/>
          <p:cNvSpPr txBox="1"/>
          <p:nvPr/>
        </p:nvSpPr>
        <p:spPr>
          <a:xfrm>
            <a:off x="436228" y="4960219"/>
            <a:ext cx="32383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 lvl="0">
              <a:defRPr sz="2000" b="1">
                <a:solidFill>
                  <a:schemeClr val="bg1">
                    <a:lumMod val="8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en-US" altLang="zh-TW" dirty="0"/>
              <a:t>4.</a:t>
            </a:r>
            <a:r>
              <a:rPr lang="zh-TW" altLang="zh-TW" dirty="0"/>
              <a:t>模型評估與關鍵因子識別</a:t>
            </a:r>
          </a:p>
        </p:txBody>
      </p:sp>
      <p:grpSp>
        <p:nvGrpSpPr>
          <p:cNvPr id="10" name="群組 9"/>
          <p:cNvGrpSpPr/>
          <p:nvPr/>
        </p:nvGrpSpPr>
        <p:grpSpPr>
          <a:xfrm>
            <a:off x="4989120" y="4589929"/>
            <a:ext cx="6220198" cy="2133144"/>
            <a:chOff x="4989120" y="4589929"/>
            <a:chExt cx="6220198" cy="2133144"/>
          </a:xfrm>
        </p:grpSpPr>
        <p:sp>
          <p:nvSpPr>
            <p:cNvPr id="13" name="矩形 12"/>
            <p:cNvSpPr/>
            <p:nvPr/>
          </p:nvSpPr>
          <p:spPr>
            <a:xfrm>
              <a:off x="4989120" y="4589929"/>
              <a:ext cx="6220198" cy="2133144"/>
            </a:xfrm>
            <a:prstGeom prst="rect">
              <a:avLst/>
            </a:prstGeom>
            <a:solidFill>
              <a:schemeClr val="bg1">
                <a:lumMod val="75000"/>
                <a:alpha val="73000"/>
              </a:schemeClr>
            </a:solidFill>
            <a:ln w="31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/>
                <a:ea typeface="微軟正黑體"/>
                <a:cs typeface="+mn-cs"/>
              </a:endParaRPr>
            </a:p>
          </p:txBody>
        </p:sp>
        <p:sp>
          <p:nvSpPr>
            <p:cNvPr id="14" name="圓角矩形 13"/>
            <p:cNvSpPr/>
            <p:nvPr/>
          </p:nvSpPr>
          <p:spPr>
            <a:xfrm>
              <a:off x="5890683" y="5411603"/>
              <a:ext cx="1100831" cy="297215"/>
            </a:xfrm>
            <a:prstGeom prst="roundRect">
              <a:avLst/>
            </a:prstGeom>
            <a:solidFill>
              <a:srgbClr val="4F6F9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zh-TW" sz="1200" b="1" dirty="0" smtClean="0">
                  <a:solidFill>
                    <a:prstClr val="white"/>
                  </a:solidFill>
                  <a:effectLst>
                    <a:glow rad="101600">
                      <a:prstClr val="black"/>
                    </a:glow>
                  </a:effectLst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26</a:t>
              </a:r>
              <a:r>
                <a:rPr lang="zh-TW" altLang="en-US" sz="1200" b="1" dirty="0" smtClean="0">
                  <a:solidFill>
                    <a:prstClr val="white"/>
                  </a:solidFill>
                  <a:effectLst>
                    <a:glow rad="101600">
                      <a:prstClr val="black"/>
                    </a:glow>
                  </a:effectLst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組</a:t>
              </a:r>
              <a:endParaRPr lang="zh-TW" altLang="en-US" sz="1200" b="1" dirty="0">
                <a:solidFill>
                  <a:prstClr val="white"/>
                </a:solidFill>
                <a:effectLst>
                  <a:glow rad="101600">
                    <a:prstClr val="black"/>
                  </a:glo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5" name="矩形: 圓角 30">
              <a:extLst>
                <a:ext uri="{FF2B5EF4-FFF2-40B4-BE49-F238E27FC236}">
                  <a16:creationId xmlns:a16="http://schemas.microsoft.com/office/drawing/2014/main" id="{E74654C7-CD33-428E-A3F3-D55B92FB951C}"/>
                </a:ext>
              </a:extLst>
            </p:cNvPr>
            <p:cNvSpPr/>
            <p:nvPr/>
          </p:nvSpPr>
          <p:spPr>
            <a:xfrm>
              <a:off x="5890684" y="5024813"/>
              <a:ext cx="4984462" cy="318568"/>
            </a:xfrm>
            <a:prstGeom prst="roundRect">
              <a:avLst>
                <a:gd name="adj" fmla="val 50000"/>
              </a:avLst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101600">
                    <a:prstClr val="black"/>
                  </a:glow>
                </a:effectLst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endParaRPr>
            </a:p>
          </p:txBody>
        </p:sp>
        <p:sp>
          <p:nvSpPr>
            <p:cNvPr id="16" name="圓角矩形 15"/>
            <p:cNvSpPr/>
            <p:nvPr/>
          </p:nvSpPr>
          <p:spPr>
            <a:xfrm>
              <a:off x="7088469" y="5411603"/>
              <a:ext cx="3786677" cy="297215"/>
            </a:xfrm>
            <a:prstGeom prst="roundRect">
              <a:avLst/>
            </a:prstGeom>
            <a:solidFill>
              <a:srgbClr val="6464F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zh-TW" sz="1200" b="1" dirty="0" smtClean="0">
                  <a:solidFill>
                    <a:prstClr val="white"/>
                  </a:solidFill>
                  <a:effectLst>
                    <a:glow rad="101600">
                      <a:prstClr val="black"/>
                    </a:glow>
                  </a:effectLst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102</a:t>
              </a:r>
              <a:r>
                <a:rPr lang="zh-TW" altLang="en-US" sz="1200" b="1" dirty="0" smtClean="0">
                  <a:solidFill>
                    <a:prstClr val="white"/>
                  </a:solidFill>
                  <a:effectLst>
                    <a:glow rad="101600">
                      <a:prstClr val="black"/>
                    </a:glow>
                  </a:effectLst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組</a:t>
              </a:r>
              <a:endParaRPr lang="zh-TW" altLang="en-US" sz="1200" b="1" dirty="0">
                <a:solidFill>
                  <a:prstClr val="white"/>
                </a:solidFill>
                <a:effectLst>
                  <a:glow rad="101600">
                    <a:prstClr val="black"/>
                  </a:glo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cxnSp>
          <p:nvCxnSpPr>
            <p:cNvPr id="17" name="直線接點 16"/>
            <p:cNvCxnSpPr/>
            <p:nvPr/>
          </p:nvCxnSpPr>
          <p:spPr>
            <a:xfrm>
              <a:off x="7039991" y="5035248"/>
              <a:ext cx="0" cy="1598634"/>
            </a:xfrm>
            <a:prstGeom prst="line">
              <a:avLst/>
            </a:prstGeom>
            <a:ln w="2857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矩形 17"/>
            <p:cNvSpPr/>
            <p:nvPr/>
          </p:nvSpPr>
          <p:spPr>
            <a:xfrm>
              <a:off x="6173206" y="4689846"/>
              <a:ext cx="684803" cy="27435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>
                <a:defRPr/>
              </a:pPr>
              <a:r>
                <a:rPr lang="en-US" altLang="zh-TW" b="1" dirty="0">
                  <a:solidFill>
                    <a:prstClr val="white"/>
                  </a:solidFill>
                  <a:effectLst>
                    <a:glow rad="101600">
                      <a:prstClr val="black"/>
                    </a:glow>
                  </a:effectLst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20%</a:t>
              </a:r>
              <a:endParaRPr lang="zh-TW" altLang="en-US" b="1" dirty="0">
                <a:solidFill>
                  <a:prstClr val="white"/>
                </a:solidFill>
                <a:effectLst>
                  <a:glow rad="101600">
                    <a:prstClr val="black"/>
                  </a:glo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8639404" y="4689846"/>
              <a:ext cx="684804" cy="27435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>
                <a:defRPr/>
              </a:pPr>
              <a:r>
                <a:rPr lang="en-US" altLang="zh-TW" b="1" dirty="0">
                  <a:solidFill>
                    <a:prstClr val="white"/>
                  </a:solidFill>
                  <a:effectLst>
                    <a:glow rad="101600">
                      <a:prstClr val="black"/>
                    </a:glow>
                  </a:effectLst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8</a:t>
              </a:r>
              <a:r>
                <a:rPr lang="en-US" altLang="zh-TW" b="1" dirty="0" smtClean="0">
                  <a:solidFill>
                    <a:prstClr val="white"/>
                  </a:solidFill>
                  <a:effectLst>
                    <a:glow rad="101600">
                      <a:prstClr val="black"/>
                    </a:glow>
                  </a:effectLst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0</a:t>
              </a:r>
              <a:r>
                <a:rPr lang="en-US" altLang="zh-TW" b="1" dirty="0">
                  <a:solidFill>
                    <a:prstClr val="white"/>
                  </a:solidFill>
                  <a:effectLst>
                    <a:glow rad="101600">
                      <a:prstClr val="black"/>
                    </a:glow>
                  </a:effectLst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%</a:t>
              </a:r>
              <a:endParaRPr lang="zh-TW" altLang="en-US" b="1" dirty="0">
                <a:solidFill>
                  <a:prstClr val="white"/>
                </a:solidFill>
                <a:effectLst>
                  <a:glow rad="101600">
                    <a:prstClr val="black"/>
                  </a:glo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6030544" y="5063425"/>
              <a:ext cx="954107" cy="20576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>
                <a:defRPr/>
              </a:pPr>
              <a:r>
                <a:rPr lang="zh-TW" altLang="en-US" sz="1200" b="1" dirty="0" smtClean="0">
                  <a:solidFill>
                    <a:prstClr val="white"/>
                  </a:solidFill>
                  <a:effectLst>
                    <a:glow rad="101600">
                      <a:prstClr val="black"/>
                    </a:glow>
                  </a:effectLst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測試資料集</a:t>
              </a:r>
              <a:endParaRPr lang="en-US" altLang="zh-TW" sz="1200" b="1" dirty="0" smtClean="0">
                <a:solidFill>
                  <a:prstClr val="white"/>
                </a:solidFill>
                <a:effectLst>
                  <a:glow rad="101600">
                    <a:prstClr val="black"/>
                  </a:glo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8504752" y="5063425"/>
              <a:ext cx="954107" cy="20576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>
                <a:defRPr/>
              </a:pPr>
              <a:r>
                <a:rPr lang="zh-TW" altLang="en-US" sz="1200" b="1" dirty="0">
                  <a:solidFill>
                    <a:prstClr val="white"/>
                  </a:solidFill>
                  <a:effectLst>
                    <a:glow rad="101600">
                      <a:prstClr val="black"/>
                    </a:glow>
                  </a:effectLst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訓練</a:t>
              </a:r>
              <a:r>
                <a:rPr lang="zh-TW" altLang="en-US" sz="1200" b="1" dirty="0" smtClean="0">
                  <a:solidFill>
                    <a:prstClr val="white"/>
                  </a:solidFill>
                  <a:effectLst>
                    <a:glow rad="101600">
                      <a:prstClr val="black"/>
                    </a:glow>
                  </a:effectLst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資料集</a:t>
              </a:r>
              <a:endParaRPr lang="en-US" altLang="zh-TW" sz="1200" b="1" dirty="0" smtClean="0">
                <a:solidFill>
                  <a:prstClr val="white"/>
                </a:solidFill>
                <a:effectLst>
                  <a:glow rad="101600">
                    <a:prstClr val="black"/>
                  </a:glo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2" name="圓角矩形 21"/>
            <p:cNvSpPr/>
            <p:nvPr/>
          </p:nvSpPr>
          <p:spPr>
            <a:xfrm>
              <a:off x="7088470" y="5804397"/>
              <a:ext cx="2021498" cy="297215"/>
            </a:xfrm>
            <a:prstGeom prst="roundRect">
              <a:avLst/>
            </a:prstGeom>
            <a:solidFill>
              <a:srgbClr val="6464F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zh-TW" sz="1200" b="1" dirty="0" smtClean="0">
                  <a:solidFill>
                    <a:prstClr val="white"/>
                  </a:solidFill>
                  <a:effectLst>
                    <a:glow rad="101600">
                      <a:prstClr val="black"/>
                    </a:glow>
                  </a:effectLst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55</a:t>
              </a:r>
              <a:r>
                <a:rPr lang="zh-TW" altLang="en-US" sz="1200" b="1" dirty="0" smtClean="0">
                  <a:solidFill>
                    <a:prstClr val="white"/>
                  </a:solidFill>
                  <a:effectLst>
                    <a:glow rad="101600">
                      <a:prstClr val="black"/>
                    </a:glow>
                  </a:effectLst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組</a:t>
              </a:r>
              <a:endParaRPr lang="zh-TW" altLang="en-US" sz="1200" b="1" dirty="0">
                <a:solidFill>
                  <a:prstClr val="white"/>
                </a:solidFill>
                <a:effectLst>
                  <a:glow rad="101600">
                    <a:prstClr val="black"/>
                  </a:glo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3" name="圓角矩形 22"/>
            <p:cNvSpPr/>
            <p:nvPr/>
          </p:nvSpPr>
          <p:spPr>
            <a:xfrm>
              <a:off x="7088469" y="6197190"/>
              <a:ext cx="1771445" cy="297215"/>
            </a:xfrm>
            <a:prstGeom prst="roundRect">
              <a:avLst/>
            </a:prstGeom>
            <a:solidFill>
              <a:srgbClr val="6464F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zh-TW" sz="1200" b="1" dirty="0" smtClean="0">
                  <a:solidFill>
                    <a:prstClr val="white"/>
                  </a:solidFill>
                  <a:effectLst>
                    <a:glow rad="101600">
                      <a:prstClr val="black"/>
                    </a:glow>
                  </a:effectLst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44</a:t>
              </a:r>
              <a:r>
                <a:rPr lang="zh-TW" altLang="en-US" sz="1200" b="1" dirty="0" smtClean="0">
                  <a:solidFill>
                    <a:prstClr val="white"/>
                  </a:solidFill>
                  <a:effectLst>
                    <a:glow rad="101600">
                      <a:prstClr val="black"/>
                    </a:glow>
                  </a:effectLst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組</a:t>
              </a:r>
              <a:endParaRPr lang="zh-TW" altLang="en-US" sz="1200" b="1" dirty="0">
                <a:solidFill>
                  <a:prstClr val="white"/>
                </a:solidFill>
                <a:effectLst>
                  <a:glow rad="101600">
                    <a:prstClr val="black"/>
                  </a:glo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4" name="圓角矩形 23"/>
            <p:cNvSpPr/>
            <p:nvPr/>
          </p:nvSpPr>
          <p:spPr>
            <a:xfrm>
              <a:off x="5890683" y="5798218"/>
              <a:ext cx="1100831" cy="297215"/>
            </a:xfrm>
            <a:prstGeom prst="roundRect">
              <a:avLst/>
            </a:prstGeom>
            <a:solidFill>
              <a:srgbClr val="4F6F9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zh-TW" sz="1200" b="1" dirty="0" smtClean="0">
                  <a:solidFill>
                    <a:prstClr val="white"/>
                  </a:solidFill>
                  <a:effectLst>
                    <a:glow rad="101600">
                      <a:prstClr val="black"/>
                    </a:glow>
                  </a:effectLst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26</a:t>
              </a:r>
              <a:r>
                <a:rPr lang="zh-TW" altLang="en-US" sz="1200" b="1" dirty="0" smtClean="0">
                  <a:solidFill>
                    <a:prstClr val="white"/>
                  </a:solidFill>
                  <a:effectLst>
                    <a:glow rad="101600">
                      <a:prstClr val="black"/>
                    </a:glow>
                  </a:effectLst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組</a:t>
              </a:r>
              <a:endParaRPr lang="zh-TW" altLang="en-US" sz="1200" b="1" dirty="0">
                <a:solidFill>
                  <a:prstClr val="white"/>
                </a:solidFill>
                <a:effectLst>
                  <a:glow rad="101600">
                    <a:prstClr val="black"/>
                  </a:glo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5" name="圓角矩形 24"/>
            <p:cNvSpPr/>
            <p:nvPr/>
          </p:nvSpPr>
          <p:spPr>
            <a:xfrm>
              <a:off x="5890683" y="6184834"/>
              <a:ext cx="1100831" cy="297215"/>
            </a:xfrm>
            <a:prstGeom prst="roundRect">
              <a:avLst/>
            </a:prstGeom>
            <a:solidFill>
              <a:srgbClr val="4F6F9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zh-TW" sz="1200" b="1" dirty="0" smtClean="0">
                  <a:solidFill>
                    <a:prstClr val="white"/>
                  </a:solidFill>
                  <a:effectLst>
                    <a:glow rad="101600">
                      <a:prstClr val="black"/>
                    </a:glow>
                  </a:effectLst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26</a:t>
              </a:r>
              <a:r>
                <a:rPr lang="zh-TW" altLang="en-US" sz="1200" b="1" dirty="0" smtClean="0">
                  <a:solidFill>
                    <a:prstClr val="white"/>
                  </a:solidFill>
                  <a:effectLst>
                    <a:glow rad="101600">
                      <a:prstClr val="black"/>
                    </a:glow>
                  </a:effectLst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組</a:t>
              </a:r>
              <a:endParaRPr lang="zh-TW" altLang="en-US" sz="1200" b="1" dirty="0">
                <a:solidFill>
                  <a:prstClr val="white"/>
                </a:solidFill>
                <a:effectLst>
                  <a:glow rad="101600">
                    <a:prstClr val="black"/>
                  </a:glo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6" name="文字方塊 25"/>
            <p:cNvSpPr txBox="1"/>
            <p:nvPr/>
          </p:nvSpPr>
          <p:spPr>
            <a:xfrm>
              <a:off x="9661735" y="5809650"/>
              <a:ext cx="1104790" cy="2743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 algn="ctr">
                <a:defRPr/>
              </a:pPr>
              <a:r>
                <a:rPr lang="en-US" altLang="zh-TW" b="1" dirty="0" smtClean="0">
                  <a:solidFill>
                    <a:srgbClr val="FFFF00"/>
                  </a:solidFill>
                  <a:effectLst>
                    <a:glow rad="127000">
                      <a:prstClr val="black"/>
                    </a:glow>
                  </a:effectLst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KPI </a:t>
              </a:r>
              <a:r>
                <a:rPr lang="zh-TW" altLang="en-US" b="1" dirty="0" smtClean="0">
                  <a:solidFill>
                    <a:srgbClr val="FFFF00"/>
                  </a:solidFill>
                  <a:effectLst>
                    <a:glow rad="127000">
                      <a:prstClr val="black"/>
                    </a:glow>
                  </a:effectLst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指標</a:t>
              </a:r>
              <a:endParaRPr lang="en-US" altLang="zh-TW" b="1" dirty="0">
                <a:solidFill>
                  <a:srgbClr val="FFFF00"/>
                </a:solidFill>
                <a:effectLst>
                  <a:glow rad="127000">
                    <a:prstClr val="black"/>
                  </a:glo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cxnSp>
          <p:nvCxnSpPr>
            <p:cNvPr id="27" name="直線單箭頭接點 26">
              <a:extLst>
                <a:ext uri="{FF2B5EF4-FFF2-40B4-BE49-F238E27FC236}">
                  <a16:creationId xmlns:a16="http://schemas.microsoft.com/office/drawing/2014/main" id="{B01C287E-A145-4253-A1EA-84F303894AD1}"/>
                </a:ext>
              </a:extLst>
            </p:cNvPr>
            <p:cNvCxnSpPr>
              <a:cxnSpLocks/>
              <a:endCxn id="26" idx="1"/>
            </p:cNvCxnSpPr>
            <p:nvPr/>
          </p:nvCxnSpPr>
          <p:spPr>
            <a:xfrm>
              <a:off x="9244917" y="5946826"/>
              <a:ext cx="416818" cy="0"/>
            </a:xfrm>
            <a:prstGeom prst="straightConnector1">
              <a:avLst/>
            </a:prstGeom>
            <a:ln w="38100">
              <a:solidFill>
                <a:srgbClr val="00206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圖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7211" y="2373534"/>
            <a:ext cx="6262107" cy="1574637"/>
          </a:xfrm>
          <a:prstGeom prst="rect">
            <a:avLst/>
          </a:prstGeom>
        </p:spPr>
      </p:pic>
      <p:grpSp>
        <p:nvGrpSpPr>
          <p:cNvPr id="12" name="群組 11"/>
          <p:cNvGrpSpPr/>
          <p:nvPr/>
        </p:nvGrpSpPr>
        <p:grpSpPr>
          <a:xfrm>
            <a:off x="4947211" y="295835"/>
            <a:ext cx="6249707" cy="1894667"/>
            <a:chOff x="4947211" y="295835"/>
            <a:chExt cx="6249707" cy="1894667"/>
          </a:xfrm>
        </p:grpSpPr>
        <p:pic>
          <p:nvPicPr>
            <p:cNvPr id="30" name="圖片 2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947211" y="295835"/>
              <a:ext cx="6249707" cy="1894667"/>
            </a:xfrm>
            <a:prstGeom prst="rect">
              <a:avLst/>
            </a:prstGeom>
          </p:spPr>
        </p:pic>
        <p:pic>
          <p:nvPicPr>
            <p:cNvPr id="11" name="圖片 1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119296" y="295835"/>
              <a:ext cx="638264" cy="20005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30237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圖片 4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9094" y="6221725"/>
            <a:ext cx="2238687" cy="485843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22B61683-783D-C91E-EC43-AC0F396F6A4A}"/>
              </a:ext>
            </a:extLst>
          </p:cNvPr>
          <p:cNvSpPr txBox="1"/>
          <p:nvPr/>
        </p:nvSpPr>
        <p:spPr>
          <a:xfrm>
            <a:off x="314840" y="203049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000" b="1" dirty="0" smtClean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/>
                <a:sym typeface="Times New Roman"/>
              </a:rPr>
              <a:t>實驗設計</a:t>
            </a:r>
            <a:endParaRPr lang="zh-TW" altLang="en-US" sz="4000" dirty="0"/>
          </a:p>
        </p:txBody>
      </p:sp>
      <p:sp>
        <p:nvSpPr>
          <p:cNvPr id="3" name="文字方塊 2"/>
          <p:cNvSpPr txBox="1"/>
          <p:nvPr/>
        </p:nvSpPr>
        <p:spPr>
          <a:xfrm>
            <a:off x="436228" y="1182847"/>
            <a:ext cx="29819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 lvl="0">
              <a:defRPr sz="2000" b="1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en-US" altLang="zh-TW" dirty="0">
                <a:solidFill>
                  <a:srgbClr val="23627B"/>
                </a:solidFill>
              </a:rPr>
              <a:t>1.</a:t>
            </a:r>
            <a:r>
              <a:rPr lang="zh-TW" altLang="zh-TW" dirty="0">
                <a:solidFill>
                  <a:srgbClr val="23627B"/>
                </a:solidFill>
              </a:rPr>
              <a:t>資料集劃分與訓練組合</a:t>
            </a:r>
          </a:p>
        </p:txBody>
      </p:sp>
      <p:sp>
        <p:nvSpPr>
          <p:cNvPr id="4" name="文字方塊 3"/>
          <p:cNvSpPr txBox="1"/>
          <p:nvPr/>
        </p:nvSpPr>
        <p:spPr>
          <a:xfrm>
            <a:off x="436228" y="2441971"/>
            <a:ext cx="25458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 lvl="0">
              <a:defRPr sz="2000" b="1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en-US" altLang="zh-TW" dirty="0">
                <a:solidFill>
                  <a:schemeClr val="bg1">
                    <a:lumMod val="85000"/>
                  </a:schemeClr>
                </a:solidFill>
              </a:rPr>
              <a:t>2. </a:t>
            </a:r>
            <a:r>
              <a:rPr lang="zh-TW" altLang="zh-TW" dirty="0">
                <a:solidFill>
                  <a:schemeClr val="bg1">
                    <a:lumMod val="85000"/>
                  </a:schemeClr>
                </a:solidFill>
              </a:rPr>
              <a:t>機器學習模型建立</a:t>
            </a:r>
          </a:p>
        </p:txBody>
      </p:sp>
      <p:sp>
        <p:nvSpPr>
          <p:cNvPr id="5" name="文字方塊 4"/>
          <p:cNvSpPr txBox="1"/>
          <p:nvPr/>
        </p:nvSpPr>
        <p:spPr>
          <a:xfrm>
            <a:off x="436228" y="3701095"/>
            <a:ext cx="41889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 lvl="0">
              <a:defRPr sz="2000" b="1">
                <a:solidFill>
                  <a:schemeClr val="bg1">
                    <a:lumMod val="8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en-US" altLang="zh-TW" dirty="0"/>
              <a:t>3.</a:t>
            </a:r>
            <a:r>
              <a:rPr lang="zh-TW" altLang="zh-TW" dirty="0"/>
              <a:t>資料增強</a:t>
            </a:r>
            <a:r>
              <a:rPr lang="en-US" altLang="zh-TW" dirty="0"/>
              <a:t>(Data Augmentation)</a:t>
            </a:r>
            <a:endParaRPr lang="zh-TW" altLang="zh-TW" dirty="0"/>
          </a:p>
        </p:txBody>
      </p:sp>
      <p:sp>
        <p:nvSpPr>
          <p:cNvPr id="6" name="文字方塊 5"/>
          <p:cNvSpPr txBox="1"/>
          <p:nvPr/>
        </p:nvSpPr>
        <p:spPr>
          <a:xfrm>
            <a:off x="436228" y="4960219"/>
            <a:ext cx="32383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 lvl="0">
              <a:defRPr sz="2000" b="1">
                <a:solidFill>
                  <a:schemeClr val="bg1">
                    <a:lumMod val="8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en-US" altLang="zh-TW" dirty="0"/>
              <a:t>4.</a:t>
            </a:r>
            <a:r>
              <a:rPr lang="zh-TW" altLang="zh-TW" dirty="0"/>
              <a:t>模型評估與關鍵因子識別</a:t>
            </a:r>
          </a:p>
        </p:txBody>
      </p:sp>
      <p:grpSp>
        <p:nvGrpSpPr>
          <p:cNvPr id="29" name="群組 28"/>
          <p:cNvGrpSpPr/>
          <p:nvPr/>
        </p:nvGrpSpPr>
        <p:grpSpPr>
          <a:xfrm>
            <a:off x="4989120" y="226955"/>
            <a:ext cx="6220198" cy="2712004"/>
            <a:chOff x="4989120" y="4011069"/>
            <a:chExt cx="6220198" cy="2712004"/>
          </a:xfrm>
        </p:grpSpPr>
        <p:grpSp>
          <p:nvGrpSpPr>
            <p:cNvPr id="28" name="群組 27"/>
            <p:cNvGrpSpPr/>
            <p:nvPr/>
          </p:nvGrpSpPr>
          <p:grpSpPr>
            <a:xfrm>
              <a:off x="5407891" y="4011069"/>
              <a:ext cx="4242508" cy="535881"/>
              <a:chOff x="5407891" y="4011069"/>
              <a:chExt cx="4242508" cy="535881"/>
            </a:xfrm>
          </p:grpSpPr>
          <p:sp>
            <p:nvSpPr>
              <p:cNvPr id="53" name="文字方塊 52"/>
              <p:cNvSpPr txBox="1"/>
              <p:nvPr/>
            </p:nvSpPr>
            <p:spPr>
              <a:xfrm>
                <a:off x="5407891" y="4164958"/>
                <a:ext cx="2316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 dirty="0">
                    <a:solidFill>
                      <a:schemeClr val="bg1"/>
                    </a:solidFill>
                    <a:effectLst>
                      <a:glow rad="101600">
                        <a:schemeClr val="tx1">
                          <a:alpha val="60000"/>
                        </a:schemeClr>
                      </a:glow>
                    </a:effectLst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7</a:t>
                </a:r>
                <a:r>
                  <a:rPr lang="zh-TW" altLang="en-US" b="1" dirty="0" smtClean="0">
                    <a:solidFill>
                      <a:schemeClr val="bg1"/>
                    </a:solidFill>
                    <a:effectLst>
                      <a:glow rad="101600">
                        <a:schemeClr val="tx1">
                          <a:alpha val="60000"/>
                        </a:schemeClr>
                      </a:glow>
                    </a:effectLst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個因子皆各有</a:t>
                </a:r>
                <a:r>
                  <a:rPr lang="en-US" altLang="zh-TW" b="1" dirty="0" smtClean="0">
                    <a:solidFill>
                      <a:schemeClr val="bg1"/>
                    </a:solidFill>
                    <a:effectLst>
                      <a:glow rad="101600">
                        <a:schemeClr val="tx1">
                          <a:alpha val="60000"/>
                        </a:schemeClr>
                      </a:glow>
                    </a:effectLst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2</a:t>
                </a:r>
                <a:r>
                  <a:rPr lang="zh-TW" altLang="en-US" b="1" dirty="0" smtClean="0">
                    <a:solidFill>
                      <a:schemeClr val="bg1"/>
                    </a:solidFill>
                    <a:effectLst>
                      <a:glow rad="101600">
                        <a:schemeClr val="tx1">
                          <a:alpha val="60000"/>
                        </a:schemeClr>
                      </a:glow>
                    </a:effectLst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水準</a:t>
                </a:r>
                <a:endParaRPr lang="zh-TW" altLang="en-US" b="1" dirty="0">
                  <a:solidFill>
                    <a:schemeClr val="bg1"/>
                  </a:solidFill>
                  <a:effectLst>
                    <a:glow rad="101600">
                      <a:schemeClr val="tx1">
                        <a:alpha val="60000"/>
                      </a:schemeClr>
                    </a:glow>
                  </a:effectLst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cxnSp>
            <p:nvCxnSpPr>
              <p:cNvPr id="54" name="直線單箭頭接點 53">
                <a:extLst>
                  <a:ext uri="{FF2B5EF4-FFF2-40B4-BE49-F238E27FC236}">
                    <a16:creationId xmlns:a16="http://schemas.microsoft.com/office/drawing/2014/main" id="{B01C287E-A145-4253-A1EA-84F303894AD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41228" y="4362284"/>
                <a:ext cx="965671" cy="0"/>
              </a:xfrm>
              <a:prstGeom prst="straightConnector1">
                <a:avLst/>
              </a:prstGeom>
              <a:ln w="38100">
                <a:solidFill>
                  <a:srgbClr val="002060"/>
                </a:solidFill>
                <a:prstDash val="sys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5" name="文字方塊 54"/>
              <p:cNvSpPr txBox="1"/>
              <p:nvPr/>
            </p:nvSpPr>
            <p:spPr>
              <a:xfrm>
                <a:off x="8806899" y="4177618"/>
                <a:ext cx="84350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 dirty="0" smtClean="0">
                    <a:solidFill>
                      <a:schemeClr val="bg1"/>
                    </a:solidFill>
                    <a:effectLst>
                      <a:glow rad="101600">
                        <a:schemeClr val="tx1">
                          <a:alpha val="60000"/>
                        </a:schemeClr>
                      </a:glow>
                    </a:effectLst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128</a:t>
                </a:r>
                <a:r>
                  <a:rPr lang="zh-TW" altLang="en-US" b="1" dirty="0" smtClean="0">
                    <a:solidFill>
                      <a:schemeClr val="bg1"/>
                    </a:solidFill>
                    <a:effectLst>
                      <a:glow rad="101600">
                        <a:schemeClr val="tx1">
                          <a:alpha val="60000"/>
                        </a:schemeClr>
                      </a:glow>
                    </a:effectLst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組</a:t>
                </a:r>
                <a:endParaRPr lang="zh-TW" altLang="en-US" b="1" dirty="0">
                  <a:solidFill>
                    <a:schemeClr val="bg1"/>
                  </a:solidFill>
                  <a:effectLst>
                    <a:glow rad="101600">
                      <a:schemeClr val="tx1">
                        <a:alpha val="60000"/>
                      </a:schemeClr>
                    </a:glow>
                  </a:effectLst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57" name="文字方塊 56"/>
              <p:cNvSpPr txBox="1"/>
              <p:nvPr/>
            </p:nvSpPr>
            <p:spPr>
              <a:xfrm>
                <a:off x="7724551" y="4011069"/>
                <a:ext cx="108234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TW" altLang="en-US" sz="1400" b="1" dirty="0" smtClean="0">
                    <a:solidFill>
                      <a:srgbClr val="6464F2"/>
                    </a:solidFill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全因子組合</a:t>
                </a:r>
                <a:endParaRPr lang="zh-TW" altLang="en-US" sz="1400" b="1" dirty="0">
                  <a:solidFill>
                    <a:srgbClr val="6464F2"/>
                  </a:solidFill>
                  <a:effectLst/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  <p:grpSp>
          <p:nvGrpSpPr>
            <p:cNvPr id="10" name="群組 9"/>
            <p:cNvGrpSpPr/>
            <p:nvPr/>
          </p:nvGrpSpPr>
          <p:grpSpPr>
            <a:xfrm>
              <a:off x="4989120" y="4589929"/>
              <a:ext cx="6220198" cy="2133144"/>
              <a:chOff x="4989120" y="4589929"/>
              <a:chExt cx="6220198" cy="2133144"/>
            </a:xfrm>
          </p:grpSpPr>
          <p:sp>
            <p:nvSpPr>
              <p:cNvPr id="13" name="矩形 12"/>
              <p:cNvSpPr/>
              <p:nvPr/>
            </p:nvSpPr>
            <p:spPr>
              <a:xfrm>
                <a:off x="4989120" y="4589929"/>
                <a:ext cx="6220198" cy="2133144"/>
              </a:xfrm>
              <a:prstGeom prst="rect">
                <a:avLst/>
              </a:prstGeom>
              <a:solidFill>
                <a:schemeClr val="bg1">
                  <a:lumMod val="75000"/>
                  <a:alpha val="73000"/>
                </a:schemeClr>
              </a:solidFill>
              <a:ln w="317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icrosoft YaHei"/>
                  <a:ea typeface="微軟正黑體"/>
                  <a:cs typeface="+mn-cs"/>
                </a:endParaRPr>
              </a:p>
            </p:txBody>
          </p:sp>
          <p:sp>
            <p:nvSpPr>
              <p:cNvPr id="14" name="圓角矩形 13"/>
              <p:cNvSpPr/>
              <p:nvPr/>
            </p:nvSpPr>
            <p:spPr>
              <a:xfrm>
                <a:off x="5890683" y="5411603"/>
                <a:ext cx="1100831" cy="297215"/>
              </a:xfrm>
              <a:prstGeom prst="roundRect">
                <a:avLst/>
              </a:prstGeom>
              <a:solidFill>
                <a:srgbClr val="4F6F99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r>
                  <a:rPr lang="en-US" altLang="zh-TW" sz="1200" b="1" dirty="0" smtClean="0">
                    <a:solidFill>
                      <a:prstClr val="white"/>
                    </a:solidFill>
                    <a:effectLst>
                      <a:glow rad="101600">
                        <a:prstClr val="black"/>
                      </a:glow>
                    </a:effectLst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26</a:t>
                </a:r>
                <a:r>
                  <a:rPr lang="zh-TW" altLang="en-US" sz="1200" b="1" dirty="0" smtClean="0">
                    <a:solidFill>
                      <a:prstClr val="white"/>
                    </a:solidFill>
                    <a:effectLst>
                      <a:glow rad="101600">
                        <a:prstClr val="black"/>
                      </a:glow>
                    </a:effectLst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組</a:t>
                </a:r>
                <a:endParaRPr lang="zh-TW" altLang="en-US" sz="1200" b="1" dirty="0">
                  <a:solidFill>
                    <a:prstClr val="white"/>
                  </a:solidFill>
                  <a:effectLst>
                    <a:glow rad="101600">
                      <a:prstClr val="black"/>
                    </a:glow>
                  </a:effectLst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5" name="矩形: 圓角 30">
                <a:extLst>
                  <a:ext uri="{FF2B5EF4-FFF2-40B4-BE49-F238E27FC236}">
                    <a16:creationId xmlns:a16="http://schemas.microsoft.com/office/drawing/2014/main" id="{E74654C7-CD33-428E-A3F3-D55B92FB951C}"/>
                  </a:ext>
                </a:extLst>
              </p:cNvPr>
              <p:cNvSpPr/>
              <p:nvPr/>
            </p:nvSpPr>
            <p:spPr>
              <a:xfrm>
                <a:off x="5890684" y="5024813"/>
                <a:ext cx="4984462" cy="318568"/>
              </a:xfrm>
              <a:prstGeom prst="roundRect">
                <a:avLst>
                  <a:gd name="adj" fmla="val 50000"/>
                </a:avLst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glow rad="101600">
                      <a:prstClr val="black"/>
                    </a:glow>
                  </a:effectLst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  <a:cs typeface="+mn-cs"/>
                </a:endParaRPr>
              </a:p>
            </p:txBody>
          </p:sp>
          <p:sp>
            <p:nvSpPr>
              <p:cNvPr id="16" name="圓角矩形 15"/>
              <p:cNvSpPr/>
              <p:nvPr/>
            </p:nvSpPr>
            <p:spPr>
              <a:xfrm>
                <a:off x="7088469" y="5411603"/>
                <a:ext cx="3786677" cy="297215"/>
              </a:xfrm>
              <a:prstGeom prst="roundRect">
                <a:avLst/>
              </a:prstGeom>
              <a:solidFill>
                <a:srgbClr val="6464F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r>
                  <a:rPr lang="en-US" altLang="zh-TW" sz="1200" b="1" dirty="0" smtClean="0">
                    <a:solidFill>
                      <a:prstClr val="white"/>
                    </a:solidFill>
                    <a:effectLst>
                      <a:glow rad="101600">
                        <a:prstClr val="black"/>
                      </a:glow>
                    </a:effectLst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102</a:t>
                </a:r>
                <a:r>
                  <a:rPr lang="zh-TW" altLang="en-US" sz="1200" b="1" dirty="0" smtClean="0">
                    <a:solidFill>
                      <a:prstClr val="white"/>
                    </a:solidFill>
                    <a:effectLst>
                      <a:glow rad="101600">
                        <a:prstClr val="black"/>
                      </a:glow>
                    </a:effectLst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組</a:t>
                </a:r>
                <a:endParaRPr lang="zh-TW" altLang="en-US" sz="1200" b="1" dirty="0">
                  <a:solidFill>
                    <a:prstClr val="white"/>
                  </a:solidFill>
                  <a:effectLst>
                    <a:glow rad="101600">
                      <a:prstClr val="black"/>
                    </a:glow>
                  </a:effectLst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cxnSp>
            <p:nvCxnSpPr>
              <p:cNvPr id="17" name="直線接點 16"/>
              <p:cNvCxnSpPr/>
              <p:nvPr/>
            </p:nvCxnSpPr>
            <p:spPr>
              <a:xfrm>
                <a:off x="7039991" y="5035248"/>
                <a:ext cx="0" cy="1598634"/>
              </a:xfrm>
              <a:prstGeom prst="line">
                <a:avLst/>
              </a:prstGeom>
              <a:ln w="28575"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矩形 17"/>
              <p:cNvSpPr/>
              <p:nvPr/>
            </p:nvSpPr>
            <p:spPr>
              <a:xfrm>
                <a:off x="6173206" y="4689846"/>
                <a:ext cx="684803" cy="2743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 algn="ctr">
                  <a:defRPr/>
                </a:pPr>
                <a:r>
                  <a:rPr lang="en-US" altLang="zh-TW" b="1" dirty="0">
                    <a:solidFill>
                      <a:prstClr val="white"/>
                    </a:solidFill>
                    <a:effectLst>
                      <a:glow rad="101600">
                        <a:prstClr val="black"/>
                      </a:glow>
                    </a:effectLst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20%</a:t>
                </a:r>
                <a:endParaRPr lang="zh-TW" altLang="en-US" b="1" dirty="0">
                  <a:solidFill>
                    <a:prstClr val="white"/>
                  </a:solidFill>
                  <a:effectLst>
                    <a:glow rad="101600">
                      <a:prstClr val="black"/>
                    </a:glow>
                  </a:effectLst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9" name="矩形 18"/>
              <p:cNvSpPr/>
              <p:nvPr/>
            </p:nvSpPr>
            <p:spPr>
              <a:xfrm>
                <a:off x="8639404" y="4689846"/>
                <a:ext cx="684804" cy="2743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 algn="ctr">
                  <a:defRPr/>
                </a:pPr>
                <a:r>
                  <a:rPr lang="en-US" altLang="zh-TW" b="1" dirty="0">
                    <a:solidFill>
                      <a:prstClr val="white"/>
                    </a:solidFill>
                    <a:effectLst>
                      <a:glow rad="101600">
                        <a:prstClr val="black"/>
                      </a:glow>
                    </a:effectLst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8</a:t>
                </a:r>
                <a:r>
                  <a:rPr lang="en-US" altLang="zh-TW" b="1" dirty="0" smtClean="0">
                    <a:solidFill>
                      <a:prstClr val="white"/>
                    </a:solidFill>
                    <a:effectLst>
                      <a:glow rad="101600">
                        <a:prstClr val="black"/>
                      </a:glow>
                    </a:effectLst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0</a:t>
                </a:r>
                <a:r>
                  <a:rPr lang="en-US" altLang="zh-TW" b="1" dirty="0">
                    <a:solidFill>
                      <a:prstClr val="white"/>
                    </a:solidFill>
                    <a:effectLst>
                      <a:glow rad="101600">
                        <a:prstClr val="black"/>
                      </a:glow>
                    </a:effectLst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%</a:t>
                </a:r>
                <a:endParaRPr lang="zh-TW" altLang="en-US" b="1" dirty="0">
                  <a:solidFill>
                    <a:prstClr val="white"/>
                  </a:solidFill>
                  <a:effectLst>
                    <a:glow rad="101600">
                      <a:prstClr val="black"/>
                    </a:glow>
                  </a:effectLst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20" name="矩形 19"/>
              <p:cNvSpPr/>
              <p:nvPr/>
            </p:nvSpPr>
            <p:spPr>
              <a:xfrm>
                <a:off x="6030544" y="5063425"/>
                <a:ext cx="954107" cy="2057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 algn="ctr">
                  <a:defRPr/>
                </a:pPr>
                <a:r>
                  <a:rPr lang="zh-TW" altLang="en-US" sz="1200" b="1" dirty="0" smtClean="0">
                    <a:solidFill>
                      <a:prstClr val="white"/>
                    </a:solidFill>
                    <a:effectLst>
                      <a:glow rad="101600">
                        <a:prstClr val="black"/>
                      </a:glow>
                    </a:effectLst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測試資料集</a:t>
                </a:r>
                <a:endParaRPr lang="en-US" altLang="zh-TW" sz="1200" b="1" dirty="0" smtClean="0">
                  <a:solidFill>
                    <a:prstClr val="white"/>
                  </a:solidFill>
                  <a:effectLst>
                    <a:glow rad="101600">
                      <a:prstClr val="black"/>
                    </a:glow>
                  </a:effectLst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21" name="矩形 20"/>
              <p:cNvSpPr/>
              <p:nvPr/>
            </p:nvSpPr>
            <p:spPr>
              <a:xfrm>
                <a:off x="8504752" y="5063425"/>
                <a:ext cx="954107" cy="2057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 algn="ctr">
                  <a:defRPr/>
                </a:pPr>
                <a:r>
                  <a:rPr lang="zh-TW" altLang="en-US" sz="1200" b="1" dirty="0">
                    <a:solidFill>
                      <a:prstClr val="white"/>
                    </a:solidFill>
                    <a:effectLst>
                      <a:glow rad="101600">
                        <a:prstClr val="black"/>
                      </a:glow>
                    </a:effectLst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訓練</a:t>
                </a:r>
                <a:r>
                  <a:rPr lang="zh-TW" altLang="en-US" sz="1200" b="1" dirty="0" smtClean="0">
                    <a:solidFill>
                      <a:prstClr val="white"/>
                    </a:solidFill>
                    <a:effectLst>
                      <a:glow rad="101600">
                        <a:prstClr val="black"/>
                      </a:glow>
                    </a:effectLst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資料集</a:t>
                </a:r>
                <a:endParaRPr lang="en-US" altLang="zh-TW" sz="1200" b="1" dirty="0" smtClean="0">
                  <a:solidFill>
                    <a:prstClr val="white"/>
                  </a:solidFill>
                  <a:effectLst>
                    <a:glow rad="101600">
                      <a:prstClr val="black"/>
                    </a:glow>
                  </a:effectLst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22" name="圓角矩形 21"/>
              <p:cNvSpPr/>
              <p:nvPr/>
            </p:nvSpPr>
            <p:spPr>
              <a:xfrm>
                <a:off x="7088470" y="5804397"/>
                <a:ext cx="2021498" cy="297215"/>
              </a:xfrm>
              <a:prstGeom prst="roundRect">
                <a:avLst/>
              </a:prstGeom>
              <a:solidFill>
                <a:srgbClr val="6464F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r>
                  <a:rPr lang="en-US" altLang="zh-TW" sz="1200" b="1" dirty="0" smtClean="0">
                    <a:solidFill>
                      <a:prstClr val="white"/>
                    </a:solidFill>
                    <a:effectLst>
                      <a:glow rad="101600">
                        <a:prstClr val="black"/>
                      </a:glow>
                    </a:effectLst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55</a:t>
                </a:r>
                <a:r>
                  <a:rPr lang="zh-TW" altLang="en-US" sz="1200" b="1" dirty="0" smtClean="0">
                    <a:solidFill>
                      <a:prstClr val="white"/>
                    </a:solidFill>
                    <a:effectLst>
                      <a:glow rad="101600">
                        <a:prstClr val="black"/>
                      </a:glow>
                    </a:effectLst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組</a:t>
                </a:r>
                <a:endParaRPr lang="zh-TW" altLang="en-US" sz="1200" b="1" dirty="0">
                  <a:solidFill>
                    <a:prstClr val="white"/>
                  </a:solidFill>
                  <a:effectLst>
                    <a:glow rad="101600">
                      <a:prstClr val="black"/>
                    </a:glow>
                  </a:effectLst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23" name="圓角矩形 22"/>
              <p:cNvSpPr/>
              <p:nvPr/>
            </p:nvSpPr>
            <p:spPr>
              <a:xfrm>
                <a:off x="7088469" y="6197190"/>
                <a:ext cx="1771445" cy="297215"/>
              </a:xfrm>
              <a:prstGeom prst="roundRect">
                <a:avLst/>
              </a:prstGeom>
              <a:solidFill>
                <a:srgbClr val="6464F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r>
                  <a:rPr lang="en-US" altLang="zh-TW" sz="1200" b="1" dirty="0" smtClean="0">
                    <a:solidFill>
                      <a:prstClr val="white"/>
                    </a:solidFill>
                    <a:effectLst>
                      <a:glow rad="101600">
                        <a:prstClr val="black"/>
                      </a:glow>
                    </a:effectLst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44</a:t>
                </a:r>
                <a:r>
                  <a:rPr lang="zh-TW" altLang="en-US" sz="1200" b="1" dirty="0" smtClean="0">
                    <a:solidFill>
                      <a:prstClr val="white"/>
                    </a:solidFill>
                    <a:effectLst>
                      <a:glow rad="101600">
                        <a:prstClr val="black"/>
                      </a:glow>
                    </a:effectLst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組</a:t>
                </a:r>
                <a:endParaRPr lang="zh-TW" altLang="en-US" sz="1200" b="1" dirty="0">
                  <a:solidFill>
                    <a:prstClr val="white"/>
                  </a:solidFill>
                  <a:effectLst>
                    <a:glow rad="101600">
                      <a:prstClr val="black"/>
                    </a:glow>
                  </a:effectLst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24" name="圓角矩形 23"/>
              <p:cNvSpPr/>
              <p:nvPr/>
            </p:nvSpPr>
            <p:spPr>
              <a:xfrm>
                <a:off x="5890683" y="5798218"/>
                <a:ext cx="1100831" cy="297215"/>
              </a:xfrm>
              <a:prstGeom prst="roundRect">
                <a:avLst/>
              </a:prstGeom>
              <a:solidFill>
                <a:srgbClr val="4F6F99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r>
                  <a:rPr lang="en-US" altLang="zh-TW" sz="1200" b="1" dirty="0" smtClean="0">
                    <a:solidFill>
                      <a:prstClr val="white"/>
                    </a:solidFill>
                    <a:effectLst>
                      <a:glow rad="101600">
                        <a:prstClr val="black"/>
                      </a:glow>
                    </a:effectLst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26</a:t>
                </a:r>
                <a:r>
                  <a:rPr lang="zh-TW" altLang="en-US" sz="1200" b="1" dirty="0" smtClean="0">
                    <a:solidFill>
                      <a:prstClr val="white"/>
                    </a:solidFill>
                    <a:effectLst>
                      <a:glow rad="101600">
                        <a:prstClr val="black"/>
                      </a:glow>
                    </a:effectLst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組</a:t>
                </a:r>
                <a:endParaRPr lang="zh-TW" altLang="en-US" sz="1200" b="1" dirty="0">
                  <a:solidFill>
                    <a:prstClr val="white"/>
                  </a:solidFill>
                  <a:effectLst>
                    <a:glow rad="101600">
                      <a:prstClr val="black"/>
                    </a:glow>
                  </a:effectLst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25" name="圓角矩形 24"/>
              <p:cNvSpPr/>
              <p:nvPr/>
            </p:nvSpPr>
            <p:spPr>
              <a:xfrm>
                <a:off x="5890683" y="6184834"/>
                <a:ext cx="1100831" cy="297215"/>
              </a:xfrm>
              <a:prstGeom prst="roundRect">
                <a:avLst/>
              </a:prstGeom>
              <a:solidFill>
                <a:srgbClr val="4F6F99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r>
                  <a:rPr lang="en-US" altLang="zh-TW" sz="1200" b="1" dirty="0" smtClean="0">
                    <a:solidFill>
                      <a:prstClr val="white"/>
                    </a:solidFill>
                    <a:effectLst>
                      <a:glow rad="101600">
                        <a:prstClr val="black"/>
                      </a:glow>
                    </a:effectLst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26</a:t>
                </a:r>
                <a:r>
                  <a:rPr lang="zh-TW" altLang="en-US" sz="1200" b="1" dirty="0" smtClean="0">
                    <a:solidFill>
                      <a:prstClr val="white"/>
                    </a:solidFill>
                    <a:effectLst>
                      <a:glow rad="101600">
                        <a:prstClr val="black"/>
                      </a:glow>
                    </a:effectLst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組</a:t>
                </a:r>
                <a:endParaRPr lang="zh-TW" altLang="en-US" sz="1200" b="1" dirty="0">
                  <a:solidFill>
                    <a:prstClr val="white"/>
                  </a:solidFill>
                  <a:effectLst>
                    <a:glow rad="101600">
                      <a:prstClr val="black"/>
                    </a:glow>
                  </a:effectLst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26" name="文字方塊 25"/>
              <p:cNvSpPr txBox="1"/>
              <p:nvPr/>
            </p:nvSpPr>
            <p:spPr>
              <a:xfrm>
                <a:off x="9661735" y="5809650"/>
                <a:ext cx="1104790" cy="2743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 algn="ctr">
                  <a:defRPr/>
                </a:pPr>
                <a:r>
                  <a:rPr lang="en-US" altLang="zh-TW" b="1" dirty="0" smtClean="0">
                    <a:solidFill>
                      <a:srgbClr val="FFFF00"/>
                    </a:solidFill>
                    <a:effectLst>
                      <a:glow rad="127000">
                        <a:prstClr val="black"/>
                      </a:glow>
                    </a:effectLst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KPI </a:t>
                </a:r>
                <a:r>
                  <a:rPr lang="zh-TW" altLang="en-US" b="1" dirty="0" smtClean="0">
                    <a:solidFill>
                      <a:srgbClr val="FFFF00"/>
                    </a:solidFill>
                    <a:effectLst>
                      <a:glow rad="127000">
                        <a:prstClr val="black"/>
                      </a:glow>
                    </a:effectLst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指標</a:t>
                </a:r>
                <a:endParaRPr lang="en-US" altLang="zh-TW" b="1" dirty="0">
                  <a:solidFill>
                    <a:srgbClr val="FFFF00"/>
                  </a:solidFill>
                  <a:effectLst>
                    <a:glow rad="127000">
                      <a:prstClr val="black"/>
                    </a:glow>
                  </a:effectLst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cxnSp>
            <p:nvCxnSpPr>
              <p:cNvPr id="27" name="直線單箭頭接點 26">
                <a:extLst>
                  <a:ext uri="{FF2B5EF4-FFF2-40B4-BE49-F238E27FC236}">
                    <a16:creationId xmlns:a16="http://schemas.microsoft.com/office/drawing/2014/main" id="{B01C287E-A145-4253-A1EA-84F303894AD1}"/>
                  </a:ext>
                </a:extLst>
              </p:cNvPr>
              <p:cNvCxnSpPr>
                <a:cxnSpLocks/>
                <a:endCxn id="26" idx="1"/>
              </p:cNvCxnSpPr>
              <p:nvPr/>
            </p:nvCxnSpPr>
            <p:spPr>
              <a:xfrm>
                <a:off x="9244917" y="5946826"/>
                <a:ext cx="416818" cy="0"/>
              </a:xfrm>
              <a:prstGeom prst="straightConnector1">
                <a:avLst/>
              </a:prstGeom>
              <a:ln w="38100">
                <a:solidFill>
                  <a:srgbClr val="002060"/>
                </a:solidFill>
                <a:prstDash val="sys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6" name="矩形 35"/>
          <p:cNvSpPr/>
          <p:nvPr/>
        </p:nvSpPr>
        <p:spPr>
          <a:xfrm>
            <a:off x="7033128" y="805815"/>
            <a:ext cx="4176190" cy="114053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矩形 36"/>
          <p:cNvSpPr/>
          <p:nvPr/>
        </p:nvSpPr>
        <p:spPr>
          <a:xfrm>
            <a:off x="7033127" y="2379078"/>
            <a:ext cx="4176189" cy="561752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矩形 38"/>
          <p:cNvSpPr/>
          <p:nvPr/>
        </p:nvSpPr>
        <p:spPr>
          <a:xfrm>
            <a:off x="4983991" y="762836"/>
            <a:ext cx="2049137" cy="2176123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7046854" y="1917807"/>
            <a:ext cx="2057986" cy="467450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2" name="直線單箭頭接點 31"/>
          <p:cNvCxnSpPr>
            <a:stCxn id="8" idx="2"/>
          </p:cNvCxnSpPr>
          <p:nvPr/>
        </p:nvCxnSpPr>
        <p:spPr>
          <a:xfrm flipH="1">
            <a:off x="6825699" y="2385257"/>
            <a:ext cx="1250148" cy="1073292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字方塊 33"/>
          <p:cNvSpPr txBox="1"/>
          <p:nvPr/>
        </p:nvSpPr>
        <p:spPr>
          <a:xfrm>
            <a:off x="5310231" y="3487438"/>
            <a:ext cx="39084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KPI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指標為找出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至少</a:t>
            </a:r>
            <a:r>
              <a:rPr lang="en-US" altLang="zh-TW" sz="2400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r>
              <a:rPr lang="zh-TW" altLang="en-US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個關鍵</a:t>
            </a:r>
            <a:r>
              <a:rPr lang="zh-TW" altLang="en-US" b="1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因子</a:t>
            </a:r>
            <a:endParaRPr lang="en-US" altLang="zh-TW" b="1" dirty="0" smtClean="0">
              <a:solidFill>
                <a:srgbClr val="0000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期望省去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((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7-</a:t>
            </a:r>
            <a:r>
              <a:rPr lang="en-US" altLang="zh-TW" sz="2400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)/7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)=57%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的模擬組數</a:t>
            </a:r>
            <a:endParaRPr lang="en-US" altLang="zh-TW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7" name="文字方塊 46"/>
          <p:cNvSpPr txBox="1"/>
          <p:nvPr/>
        </p:nvSpPr>
        <p:spPr>
          <a:xfrm>
            <a:off x="5312544" y="4318435"/>
            <a:ext cx="52790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隨機取樣</a:t>
            </a: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全因子組合</a:t>
            </a:r>
            <a:r>
              <a:rPr lang="en-US" altLang="zh-TW" sz="2400" b="1" u="sng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128*43%=</a:t>
            </a:r>
            <a:r>
              <a:rPr lang="en-US" altLang="zh-TW" sz="2400" b="1" u="sng" dirty="0" smtClean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55</a:t>
            </a:r>
            <a:r>
              <a:rPr lang="en-US" altLang="zh-TW" b="1" u="sng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b="1" u="sng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組</a:t>
            </a:r>
            <a:r>
              <a:rPr lang="en-US" altLang="zh-TW" b="1" u="sng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u="sng" dirty="0"/>
          </a:p>
        </p:txBody>
      </p:sp>
    </p:spTree>
    <p:extLst>
      <p:ext uri="{BB962C8B-B14F-4D97-AF65-F5344CB8AC3E}">
        <p14:creationId xmlns:p14="http://schemas.microsoft.com/office/powerpoint/2010/main" val="596122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圖片 7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9094" y="6212903"/>
            <a:ext cx="2238687" cy="485843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22B61683-783D-C91E-EC43-AC0F396F6A4A}"/>
              </a:ext>
            </a:extLst>
          </p:cNvPr>
          <p:cNvSpPr txBox="1"/>
          <p:nvPr/>
        </p:nvSpPr>
        <p:spPr>
          <a:xfrm>
            <a:off x="314840" y="203049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000" b="1" dirty="0" smtClean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/>
                <a:sym typeface="Times New Roman"/>
              </a:rPr>
              <a:t>實驗設計</a:t>
            </a:r>
            <a:endParaRPr lang="zh-TW" altLang="en-US" sz="4000" dirty="0"/>
          </a:p>
        </p:txBody>
      </p:sp>
      <p:sp>
        <p:nvSpPr>
          <p:cNvPr id="3" name="文字方塊 2"/>
          <p:cNvSpPr txBox="1"/>
          <p:nvPr/>
        </p:nvSpPr>
        <p:spPr>
          <a:xfrm>
            <a:off x="436228" y="1182847"/>
            <a:ext cx="29819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 lvl="0">
              <a:defRPr sz="2000" b="1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en-US" altLang="zh-TW" dirty="0">
                <a:solidFill>
                  <a:schemeClr val="bg1">
                    <a:lumMod val="85000"/>
                  </a:schemeClr>
                </a:solidFill>
              </a:rPr>
              <a:t>1.</a:t>
            </a:r>
            <a:r>
              <a:rPr lang="zh-TW" altLang="zh-TW" dirty="0">
                <a:solidFill>
                  <a:schemeClr val="bg1">
                    <a:lumMod val="85000"/>
                  </a:schemeClr>
                </a:solidFill>
              </a:rPr>
              <a:t>資料集劃分與訓練組合</a:t>
            </a:r>
          </a:p>
        </p:txBody>
      </p:sp>
      <p:sp>
        <p:nvSpPr>
          <p:cNvPr id="4" name="文字方塊 3"/>
          <p:cNvSpPr txBox="1"/>
          <p:nvPr/>
        </p:nvSpPr>
        <p:spPr>
          <a:xfrm>
            <a:off x="436228" y="2441971"/>
            <a:ext cx="25458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 lvl="0">
              <a:defRPr sz="2000" b="1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en-US" altLang="zh-TW" dirty="0">
                <a:solidFill>
                  <a:srgbClr val="23627B"/>
                </a:solidFill>
              </a:rPr>
              <a:t>2. </a:t>
            </a:r>
            <a:r>
              <a:rPr lang="zh-TW" altLang="zh-TW" dirty="0">
                <a:solidFill>
                  <a:srgbClr val="23627B"/>
                </a:solidFill>
              </a:rPr>
              <a:t>機器學習模型建立</a:t>
            </a:r>
          </a:p>
        </p:txBody>
      </p:sp>
      <p:sp>
        <p:nvSpPr>
          <p:cNvPr id="5" name="文字方塊 4"/>
          <p:cNvSpPr txBox="1"/>
          <p:nvPr/>
        </p:nvSpPr>
        <p:spPr>
          <a:xfrm>
            <a:off x="436228" y="3701095"/>
            <a:ext cx="41889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 lvl="0">
              <a:defRPr sz="2000" b="1">
                <a:solidFill>
                  <a:schemeClr val="bg1">
                    <a:lumMod val="8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en-US" altLang="zh-TW" dirty="0"/>
              <a:t>3.</a:t>
            </a:r>
            <a:r>
              <a:rPr lang="zh-TW" altLang="zh-TW" dirty="0"/>
              <a:t>資料增強</a:t>
            </a:r>
            <a:r>
              <a:rPr lang="en-US" altLang="zh-TW" dirty="0"/>
              <a:t>(Data Augmentation)</a:t>
            </a:r>
            <a:endParaRPr lang="zh-TW" altLang="zh-TW" dirty="0"/>
          </a:p>
        </p:txBody>
      </p:sp>
      <p:sp>
        <p:nvSpPr>
          <p:cNvPr id="6" name="文字方塊 5"/>
          <p:cNvSpPr txBox="1"/>
          <p:nvPr/>
        </p:nvSpPr>
        <p:spPr>
          <a:xfrm>
            <a:off x="436228" y="4960219"/>
            <a:ext cx="32383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 lvl="0">
              <a:defRPr sz="2000" b="1">
                <a:solidFill>
                  <a:schemeClr val="bg1">
                    <a:lumMod val="8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en-US" altLang="zh-TW" dirty="0"/>
              <a:t>4.</a:t>
            </a:r>
            <a:r>
              <a:rPr lang="zh-TW" altLang="zh-TW" dirty="0"/>
              <a:t>模型評估與關鍵因子識別</a:t>
            </a:r>
          </a:p>
        </p:txBody>
      </p:sp>
      <p:sp>
        <p:nvSpPr>
          <p:cNvPr id="23" name="矩形: 圓角 166">
            <a:extLst>
              <a:ext uri="{FF2B5EF4-FFF2-40B4-BE49-F238E27FC236}">
                <a16:creationId xmlns:a16="http://schemas.microsoft.com/office/drawing/2014/main" id="{119A9787-EC79-4BB8-A1DC-B15536CA09D3}"/>
              </a:ext>
            </a:extLst>
          </p:cNvPr>
          <p:cNvSpPr/>
          <p:nvPr/>
        </p:nvSpPr>
        <p:spPr>
          <a:xfrm>
            <a:off x="5407398" y="740709"/>
            <a:ext cx="4295895" cy="5472568"/>
          </a:xfrm>
          <a:prstGeom prst="roundRect">
            <a:avLst>
              <a:gd name="adj" fmla="val 4434"/>
            </a:avLst>
          </a:prstGeom>
          <a:solidFill>
            <a:schemeClr val="accent5">
              <a:lumMod val="50000"/>
              <a:alpha val="4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lnSpc>
                <a:spcPct val="150000"/>
              </a:lnSpc>
            </a:pPr>
            <a:endParaRPr lang="zh-TW" altLang="en-US" sz="2133" b="1" dirty="0">
              <a:solidFill>
                <a:prstClr val="white"/>
              </a:solidFill>
              <a:effectLst>
                <a:glow rad="127000">
                  <a:prstClr val="black"/>
                </a:glow>
              </a:effectLs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25" name="直線接點 24">
            <a:extLst>
              <a:ext uri="{FF2B5EF4-FFF2-40B4-BE49-F238E27FC236}">
                <a16:creationId xmlns:a16="http://schemas.microsoft.com/office/drawing/2014/main" id="{B72E05FC-4856-4499-92D0-546BFB19E53D}"/>
              </a:ext>
            </a:extLst>
          </p:cNvPr>
          <p:cNvCxnSpPr>
            <a:cxnSpLocks/>
            <a:endCxn id="44" idx="5"/>
          </p:cNvCxnSpPr>
          <p:nvPr/>
        </p:nvCxnSpPr>
        <p:spPr>
          <a:xfrm flipH="1" flipV="1">
            <a:off x="6318191" y="3428338"/>
            <a:ext cx="509206" cy="28320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>
            <a:extLst>
              <a:ext uri="{FF2B5EF4-FFF2-40B4-BE49-F238E27FC236}">
                <a16:creationId xmlns:a16="http://schemas.microsoft.com/office/drawing/2014/main" id="{48B33925-3959-4083-99C7-0772420CD0C5}"/>
              </a:ext>
            </a:extLst>
          </p:cNvPr>
          <p:cNvSpPr/>
          <p:nvPr/>
        </p:nvSpPr>
        <p:spPr>
          <a:xfrm>
            <a:off x="5726502" y="1112039"/>
            <a:ext cx="365768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219170"/>
            <a:r>
              <a:rPr lang="zh-TW" altLang="en-US" sz="3200" b="1" spc="-40" dirty="0" smtClean="0">
                <a:solidFill>
                  <a:prstClr val="white"/>
                </a:solidFill>
                <a:effectLst>
                  <a:glow rad="127000">
                    <a:prstClr val="black"/>
                  </a:glo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機器學習模型建立</a:t>
            </a:r>
            <a:endParaRPr lang="en-US" altLang="zh-TW" sz="3200" b="1" spc="-40" dirty="0">
              <a:solidFill>
                <a:prstClr val="white"/>
              </a:solidFill>
              <a:effectLst>
                <a:glow rad="127000">
                  <a:prstClr val="black"/>
                </a:glow>
              </a:effectLs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38" name="直線接點 37">
            <a:extLst>
              <a:ext uri="{FF2B5EF4-FFF2-40B4-BE49-F238E27FC236}">
                <a16:creationId xmlns:a16="http://schemas.microsoft.com/office/drawing/2014/main" id="{F2FCA648-AF1A-4B02-8A13-CFCFEA044C6C}"/>
              </a:ext>
            </a:extLst>
          </p:cNvPr>
          <p:cNvCxnSpPr>
            <a:cxnSpLocks/>
            <a:endCxn id="53" idx="0"/>
          </p:cNvCxnSpPr>
          <p:nvPr/>
        </p:nvCxnSpPr>
        <p:spPr>
          <a:xfrm flipH="1">
            <a:off x="6387423" y="4380924"/>
            <a:ext cx="865368" cy="84775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93B4D8B6-6692-418C-BB29-E2DE6F2E1FCB}"/>
              </a:ext>
            </a:extLst>
          </p:cNvPr>
          <p:cNvCxnSpPr>
            <a:cxnSpLocks/>
            <a:endCxn id="54" idx="0"/>
          </p:cNvCxnSpPr>
          <p:nvPr/>
        </p:nvCxnSpPr>
        <p:spPr>
          <a:xfrm>
            <a:off x="8088696" y="3986074"/>
            <a:ext cx="533997" cy="124260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Graphic 35">
            <a:extLst>
              <a:ext uri="{FF2B5EF4-FFF2-40B4-BE49-F238E27FC236}">
                <a16:creationId xmlns:a16="http://schemas.microsoft.com/office/drawing/2014/main" id="{C9EAF05C-483B-44D1-AC9A-382253E65A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6791830" y="3172121"/>
            <a:ext cx="1672767" cy="1532396"/>
          </a:xfrm>
          <a:prstGeom prst="rect">
            <a:avLst/>
          </a:prstGeom>
        </p:spPr>
      </p:pic>
      <p:sp>
        <p:nvSpPr>
          <p:cNvPr id="43" name="矩形: 圓角 38">
            <a:extLst>
              <a:ext uri="{FF2B5EF4-FFF2-40B4-BE49-F238E27FC236}">
                <a16:creationId xmlns:a16="http://schemas.microsoft.com/office/drawing/2014/main" id="{40C9D04E-FEC9-4DC4-AF68-E8804F2D05E3}"/>
              </a:ext>
            </a:extLst>
          </p:cNvPr>
          <p:cNvSpPr/>
          <p:nvPr/>
        </p:nvSpPr>
        <p:spPr>
          <a:xfrm>
            <a:off x="6196079" y="4493888"/>
            <a:ext cx="2653741" cy="578961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defTabSz="1219170"/>
            <a:r>
              <a:rPr lang="zh-TW" altLang="en-US" sz="1467" b="1" dirty="0" smtClean="0">
                <a:solidFill>
                  <a:prstClr val="white"/>
                </a:solidFill>
                <a:effectLst>
                  <a:glow rad="127000">
                    <a:prstClr val="black"/>
                  </a:glo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預測目標</a:t>
            </a:r>
            <a:endParaRPr lang="en-US" altLang="zh-TW" sz="1467" b="1" dirty="0" smtClean="0">
              <a:solidFill>
                <a:prstClr val="white"/>
              </a:solidFill>
              <a:effectLst>
                <a:glow rad="127000">
                  <a:prstClr val="black"/>
                </a:glow>
              </a:effectLs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 defTabSz="1219170"/>
            <a:r>
              <a:rPr lang="zh-TW" altLang="en-US" sz="1467" b="1" dirty="0" smtClean="0">
                <a:solidFill>
                  <a:prstClr val="white"/>
                </a:solidFill>
                <a:effectLst>
                  <a:glow rad="127000">
                    <a:prstClr val="black"/>
                  </a:glo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高溫翹曲</a:t>
            </a:r>
            <a:r>
              <a:rPr lang="en-US" altLang="zh-TW" sz="1467" b="1" dirty="0" smtClean="0">
                <a:solidFill>
                  <a:prstClr val="white"/>
                </a:solidFill>
                <a:effectLst>
                  <a:glow rad="127000">
                    <a:prstClr val="black"/>
                  </a:glo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lang="zh-TW" altLang="en-US" sz="1467" b="1" dirty="0" smtClean="0">
                <a:solidFill>
                  <a:prstClr val="white"/>
                </a:solidFill>
                <a:effectLst>
                  <a:glow rad="127000">
                    <a:prstClr val="black"/>
                  </a:glo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常溫翹曲</a:t>
            </a:r>
            <a:endParaRPr lang="zh-TW" altLang="en-US" sz="1467" b="1" dirty="0">
              <a:solidFill>
                <a:prstClr val="white"/>
              </a:solidFill>
              <a:effectLst>
                <a:glow rad="127000">
                  <a:prstClr val="black"/>
                </a:glow>
              </a:effectLs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4" name="TextBox 30">
            <a:extLst>
              <a:ext uri="{FF2B5EF4-FFF2-40B4-BE49-F238E27FC236}">
                <a16:creationId xmlns:a16="http://schemas.microsoft.com/office/drawing/2014/main" id="{4AC78283-63E3-4825-97F5-FF39C6013FC1}"/>
              </a:ext>
            </a:extLst>
          </p:cNvPr>
          <p:cNvSpPr txBox="1"/>
          <p:nvPr/>
        </p:nvSpPr>
        <p:spPr>
          <a:xfrm>
            <a:off x="5758523" y="2868670"/>
            <a:ext cx="655692" cy="655692"/>
          </a:xfrm>
          <a:prstGeom prst="ellipse">
            <a:avLst/>
          </a:prstGeom>
          <a:noFill/>
          <a:ln w="38100">
            <a:solidFill>
              <a:srgbClr val="FFFF00"/>
            </a:solidFill>
          </a:ln>
        </p:spPr>
        <p:txBody>
          <a:bodyPr wrap="none" lIns="0" tIns="0" rIns="0" bIns="0" rtlCol="0" anchor="ctr">
            <a:noAutofit/>
          </a:bodyPr>
          <a:lstStyle/>
          <a:p>
            <a:pPr algn="ctr" defTabSz="1219170"/>
            <a:r>
              <a:rPr lang="en-US" altLang="zh-TW" sz="1600" b="1" spc="-40" dirty="0" smtClean="0">
                <a:solidFill>
                  <a:srgbClr val="FFFF00"/>
                </a:solidFill>
                <a:effectLst>
                  <a:glow rad="127000">
                    <a:prstClr val="black"/>
                  </a:glo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SVM</a:t>
            </a:r>
            <a:endParaRPr lang="en-US" sz="1600" b="1" spc="-40" dirty="0">
              <a:solidFill>
                <a:srgbClr val="FFFF00"/>
              </a:solidFill>
              <a:effectLst>
                <a:glow rad="127000">
                  <a:prstClr val="black"/>
                </a:glow>
              </a:effectLs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5" name="TextBox 30">
            <a:extLst>
              <a:ext uri="{FF2B5EF4-FFF2-40B4-BE49-F238E27FC236}">
                <a16:creationId xmlns:a16="http://schemas.microsoft.com/office/drawing/2014/main" id="{F950DD99-309A-4F66-8A37-D1F28FEB6C31}"/>
              </a:ext>
            </a:extLst>
          </p:cNvPr>
          <p:cNvSpPr txBox="1"/>
          <p:nvPr/>
        </p:nvSpPr>
        <p:spPr>
          <a:xfrm>
            <a:off x="6372832" y="2220202"/>
            <a:ext cx="655692" cy="655692"/>
          </a:xfrm>
          <a:prstGeom prst="ellipse">
            <a:avLst/>
          </a:prstGeom>
          <a:noFill/>
          <a:ln w="38100">
            <a:solidFill>
              <a:srgbClr val="FFFF00"/>
            </a:solidFill>
          </a:ln>
        </p:spPr>
        <p:txBody>
          <a:bodyPr wrap="none" lIns="0" tIns="0" rIns="0" bIns="0" rtlCol="0" anchor="ctr">
            <a:noAutofit/>
          </a:bodyPr>
          <a:lstStyle/>
          <a:p>
            <a:pPr algn="ctr" defTabSz="1219170"/>
            <a:r>
              <a:rPr lang="en-US" altLang="zh-TW" sz="1600" b="1" spc="-40" dirty="0" smtClean="0">
                <a:solidFill>
                  <a:srgbClr val="FFFF00"/>
                </a:solidFill>
                <a:effectLst>
                  <a:glow rad="127000">
                    <a:prstClr val="black"/>
                  </a:glo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XGB</a:t>
            </a:r>
            <a:endParaRPr lang="en-US" sz="1600" b="1" spc="-40" dirty="0">
              <a:solidFill>
                <a:srgbClr val="FFFF00"/>
              </a:solidFill>
              <a:effectLst>
                <a:glow rad="127000">
                  <a:prstClr val="black"/>
                </a:glow>
              </a:effectLs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6" name="TextBox 30">
            <a:extLst>
              <a:ext uri="{FF2B5EF4-FFF2-40B4-BE49-F238E27FC236}">
                <a16:creationId xmlns:a16="http://schemas.microsoft.com/office/drawing/2014/main" id="{143FE259-29E1-4B7E-8A88-937051230B85}"/>
              </a:ext>
            </a:extLst>
          </p:cNvPr>
          <p:cNvSpPr txBox="1"/>
          <p:nvPr/>
        </p:nvSpPr>
        <p:spPr>
          <a:xfrm>
            <a:off x="7349951" y="1989729"/>
            <a:ext cx="655692" cy="655692"/>
          </a:xfrm>
          <a:prstGeom prst="ellipse">
            <a:avLst/>
          </a:prstGeom>
          <a:noFill/>
          <a:ln w="38100">
            <a:solidFill>
              <a:srgbClr val="FFFF00"/>
            </a:solidFill>
          </a:ln>
        </p:spPr>
        <p:txBody>
          <a:bodyPr wrap="none" lIns="0" tIns="0" rIns="0" bIns="0" rtlCol="0" anchor="ctr">
            <a:noAutofit/>
          </a:bodyPr>
          <a:lstStyle/>
          <a:p>
            <a:pPr algn="ctr" defTabSz="1219170"/>
            <a:r>
              <a:rPr lang="en-US" altLang="zh-TW" sz="1600" b="1" spc="-40" dirty="0" smtClean="0">
                <a:solidFill>
                  <a:srgbClr val="FFFF00"/>
                </a:solidFill>
                <a:effectLst>
                  <a:glow rad="127000">
                    <a:prstClr val="black"/>
                  </a:glo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GB</a:t>
            </a:r>
            <a:endParaRPr lang="en-US" altLang="zh-TW" sz="1600" b="1" spc="-40" dirty="0">
              <a:solidFill>
                <a:srgbClr val="FFFF00"/>
              </a:solidFill>
              <a:effectLst>
                <a:glow rad="127000">
                  <a:prstClr val="black"/>
                </a:glow>
              </a:effectLs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7" name="TextBox 30">
            <a:extLst>
              <a:ext uri="{FF2B5EF4-FFF2-40B4-BE49-F238E27FC236}">
                <a16:creationId xmlns:a16="http://schemas.microsoft.com/office/drawing/2014/main" id="{AB77BF6F-3E90-47C8-BF96-AB4964E62ECA}"/>
              </a:ext>
            </a:extLst>
          </p:cNvPr>
          <p:cNvSpPr txBox="1"/>
          <p:nvPr/>
        </p:nvSpPr>
        <p:spPr>
          <a:xfrm>
            <a:off x="8113531" y="2402429"/>
            <a:ext cx="655692" cy="655692"/>
          </a:xfrm>
          <a:prstGeom prst="ellipse">
            <a:avLst/>
          </a:prstGeom>
          <a:noFill/>
          <a:ln w="38100">
            <a:solidFill>
              <a:srgbClr val="FFFF00"/>
            </a:solidFill>
          </a:ln>
        </p:spPr>
        <p:txBody>
          <a:bodyPr wrap="none" lIns="0" tIns="0" rIns="0" bIns="0" rtlCol="0" anchor="ctr">
            <a:noAutofit/>
          </a:bodyPr>
          <a:lstStyle/>
          <a:p>
            <a:pPr algn="ctr" defTabSz="1219170"/>
            <a:r>
              <a:rPr lang="en-US" altLang="zh-TW" sz="1600" b="1" spc="-40" dirty="0" smtClean="0">
                <a:solidFill>
                  <a:srgbClr val="FFFF00"/>
                </a:solidFill>
                <a:effectLst>
                  <a:glow rad="127000">
                    <a:prstClr val="black"/>
                  </a:glo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Lasso</a:t>
            </a:r>
            <a:endParaRPr lang="en-US" sz="1600" b="1" spc="-40" dirty="0">
              <a:solidFill>
                <a:srgbClr val="FFFF00"/>
              </a:solidFill>
              <a:effectLst>
                <a:glow rad="127000">
                  <a:prstClr val="black"/>
                </a:glow>
              </a:effectLs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48" name="直線接點 47">
            <a:extLst>
              <a:ext uri="{FF2B5EF4-FFF2-40B4-BE49-F238E27FC236}">
                <a16:creationId xmlns:a16="http://schemas.microsoft.com/office/drawing/2014/main" id="{A99957C0-B0D2-4712-B6FD-12869C5B40B1}"/>
              </a:ext>
            </a:extLst>
          </p:cNvPr>
          <p:cNvCxnSpPr>
            <a:cxnSpLocks/>
          </p:cNvCxnSpPr>
          <p:nvPr/>
        </p:nvCxnSpPr>
        <p:spPr>
          <a:xfrm flipH="1" flipV="1">
            <a:off x="6837690" y="2836302"/>
            <a:ext cx="277142" cy="48710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接點 49">
            <a:extLst>
              <a:ext uri="{FF2B5EF4-FFF2-40B4-BE49-F238E27FC236}">
                <a16:creationId xmlns:a16="http://schemas.microsoft.com/office/drawing/2014/main" id="{BCC9AEA3-FE1D-4FBA-84C6-61EE9680B232}"/>
              </a:ext>
            </a:extLst>
          </p:cNvPr>
          <p:cNvCxnSpPr>
            <a:cxnSpLocks/>
            <a:endCxn id="46" idx="4"/>
          </p:cNvCxnSpPr>
          <p:nvPr/>
        </p:nvCxnSpPr>
        <p:spPr>
          <a:xfrm flipH="1" flipV="1">
            <a:off x="7677797" y="2645421"/>
            <a:ext cx="6369" cy="59747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DE358877-65D7-40E2-8B32-6D1A7939AF09}"/>
              </a:ext>
            </a:extLst>
          </p:cNvPr>
          <p:cNvCxnSpPr>
            <a:cxnSpLocks/>
          </p:cNvCxnSpPr>
          <p:nvPr/>
        </p:nvCxnSpPr>
        <p:spPr>
          <a:xfrm flipV="1">
            <a:off x="8146999" y="3034011"/>
            <a:ext cx="186440" cy="33561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矩形: 圓角 199">
            <a:extLst>
              <a:ext uri="{FF2B5EF4-FFF2-40B4-BE49-F238E27FC236}">
                <a16:creationId xmlns:a16="http://schemas.microsoft.com/office/drawing/2014/main" id="{2A00D90B-B8DE-467C-A0D0-6D877BD4BC39}"/>
              </a:ext>
            </a:extLst>
          </p:cNvPr>
          <p:cNvSpPr/>
          <p:nvPr/>
        </p:nvSpPr>
        <p:spPr>
          <a:xfrm>
            <a:off x="6184567" y="2744531"/>
            <a:ext cx="2653741" cy="578961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defTabSz="1219170"/>
            <a:r>
              <a:rPr lang="zh-TW" altLang="en-US" sz="1467" b="1" dirty="0" smtClean="0">
                <a:solidFill>
                  <a:srgbClr val="FFFF00"/>
                </a:solidFill>
                <a:effectLst>
                  <a:glow rad="127000">
                    <a:prstClr val="black"/>
                  </a:glo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演算法</a:t>
            </a:r>
            <a:endParaRPr lang="en-US" altLang="zh-TW" sz="1467" b="1" dirty="0" smtClean="0">
              <a:solidFill>
                <a:srgbClr val="FFFF00"/>
              </a:solidFill>
              <a:effectLst>
                <a:glow rad="127000">
                  <a:prstClr val="black"/>
                </a:glow>
              </a:effectLs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 defTabSz="1219170"/>
            <a:r>
              <a:rPr lang="en-US" altLang="zh-TW" sz="1467" b="1" dirty="0" smtClean="0">
                <a:solidFill>
                  <a:srgbClr val="FFFF00"/>
                </a:solidFill>
                <a:effectLst>
                  <a:glow rad="127000">
                    <a:prstClr val="black"/>
                  </a:glo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5</a:t>
            </a:r>
            <a:r>
              <a:rPr lang="zh-TW" altLang="en-US" sz="1467" b="1" dirty="0">
                <a:solidFill>
                  <a:srgbClr val="FFFF00"/>
                </a:solidFill>
                <a:effectLst>
                  <a:glow rad="127000">
                    <a:prstClr val="black"/>
                  </a:glo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種</a:t>
            </a:r>
            <a:endParaRPr lang="en-US" altLang="zh-TW" sz="1467" b="1" dirty="0">
              <a:solidFill>
                <a:srgbClr val="FFFF00"/>
              </a:solidFill>
              <a:effectLst>
                <a:glow rad="127000">
                  <a:prstClr val="black"/>
                </a:glow>
              </a:effectLs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53" name="圖片 52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2629" y="5228683"/>
            <a:ext cx="1109587" cy="64623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圖片 53"/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9239" y="5228683"/>
            <a:ext cx="1166907" cy="64623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7" name="直線接點 56">
            <a:extLst>
              <a:ext uri="{FF2B5EF4-FFF2-40B4-BE49-F238E27FC236}">
                <a16:creationId xmlns:a16="http://schemas.microsoft.com/office/drawing/2014/main" id="{DE358877-65D7-40E2-8B32-6D1A7939AF09}"/>
              </a:ext>
            </a:extLst>
          </p:cNvPr>
          <p:cNvCxnSpPr>
            <a:cxnSpLocks/>
          </p:cNvCxnSpPr>
          <p:nvPr/>
        </p:nvCxnSpPr>
        <p:spPr>
          <a:xfrm flipV="1">
            <a:off x="8360859" y="3369629"/>
            <a:ext cx="440850" cy="21623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30">
            <a:extLst>
              <a:ext uri="{FF2B5EF4-FFF2-40B4-BE49-F238E27FC236}">
                <a16:creationId xmlns:a16="http://schemas.microsoft.com/office/drawing/2014/main" id="{AB77BF6F-3E90-47C8-BF96-AB4964E62ECA}"/>
              </a:ext>
            </a:extLst>
          </p:cNvPr>
          <p:cNvSpPr txBox="1"/>
          <p:nvPr/>
        </p:nvSpPr>
        <p:spPr>
          <a:xfrm>
            <a:off x="8801709" y="2965844"/>
            <a:ext cx="582925" cy="582925"/>
          </a:xfrm>
          <a:prstGeom prst="ellipse">
            <a:avLst/>
          </a:prstGeom>
          <a:noFill/>
          <a:ln w="38100">
            <a:solidFill>
              <a:srgbClr val="FFFF00"/>
            </a:solidFill>
          </a:ln>
        </p:spPr>
        <p:txBody>
          <a:bodyPr wrap="none" lIns="0" tIns="0" rIns="0" bIns="0" rtlCol="0" anchor="ctr">
            <a:noAutofit/>
          </a:bodyPr>
          <a:lstStyle/>
          <a:p>
            <a:pPr algn="ctr" defTabSz="1219170"/>
            <a:r>
              <a:rPr lang="en-US" altLang="zh-TW" sz="1600" b="1" spc="-40" dirty="0" smtClean="0">
                <a:solidFill>
                  <a:srgbClr val="FFFF00"/>
                </a:solidFill>
                <a:effectLst>
                  <a:glow rad="127000">
                    <a:prstClr val="black"/>
                  </a:glo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RF</a:t>
            </a:r>
            <a:endParaRPr lang="en-US" sz="1600" b="1" spc="-40" dirty="0">
              <a:solidFill>
                <a:srgbClr val="FFFF00"/>
              </a:solidFill>
              <a:effectLst>
                <a:glow rad="127000">
                  <a:prstClr val="black"/>
                </a:glow>
              </a:effectLs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00820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圖片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9094" y="6212903"/>
            <a:ext cx="2238687" cy="485843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22B61683-783D-C91E-EC43-AC0F396F6A4A}"/>
              </a:ext>
            </a:extLst>
          </p:cNvPr>
          <p:cNvSpPr txBox="1"/>
          <p:nvPr/>
        </p:nvSpPr>
        <p:spPr>
          <a:xfrm>
            <a:off x="314840" y="203049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000" b="1" dirty="0" smtClean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/>
                <a:sym typeface="Times New Roman"/>
              </a:rPr>
              <a:t>實驗設計</a:t>
            </a:r>
            <a:endParaRPr lang="zh-TW" altLang="en-US" sz="4000" dirty="0"/>
          </a:p>
        </p:txBody>
      </p:sp>
      <p:sp>
        <p:nvSpPr>
          <p:cNvPr id="3" name="文字方塊 2"/>
          <p:cNvSpPr txBox="1"/>
          <p:nvPr/>
        </p:nvSpPr>
        <p:spPr>
          <a:xfrm>
            <a:off x="436228" y="1182847"/>
            <a:ext cx="29819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 lvl="0">
              <a:defRPr sz="2000" b="1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en-US" altLang="zh-TW" dirty="0">
                <a:solidFill>
                  <a:schemeClr val="bg1">
                    <a:lumMod val="85000"/>
                  </a:schemeClr>
                </a:solidFill>
              </a:rPr>
              <a:t>1.</a:t>
            </a:r>
            <a:r>
              <a:rPr lang="zh-TW" altLang="zh-TW" dirty="0">
                <a:solidFill>
                  <a:schemeClr val="bg1">
                    <a:lumMod val="85000"/>
                  </a:schemeClr>
                </a:solidFill>
              </a:rPr>
              <a:t>資料集劃分與訓練組合</a:t>
            </a:r>
          </a:p>
        </p:txBody>
      </p:sp>
      <p:sp>
        <p:nvSpPr>
          <p:cNvPr id="4" name="文字方塊 3"/>
          <p:cNvSpPr txBox="1"/>
          <p:nvPr/>
        </p:nvSpPr>
        <p:spPr>
          <a:xfrm>
            <a:off x="436228" y="2441971"/>
            <a:ext cx="25458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 lvl="0">
              <a:defRPr sz="2000" b="1">
                <a:solidFill>
                  <a:schemeClr val="bg1">
                    <a:lumMod val="8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en-US" altLang="zh-TW" dirty="0"/>
              <a:t>2. </a:t>
            </a:r>
            <a:r>
              <a:rPr lang="zh-TW" altLang="zh-TW" dirty="0"/>
              <a:t>機器學習模型建立</a:t>
            </a:r>
          </a:p>
        </p:txBody>
      </p:sp>
      <p:sp>
        <p:nvSpPr>
          <p:cNvPr id="5" name="文字方塊 4"/>
          <p:cNvSpPr txBox="1"/>
          <p:nvPr/>
        </p:nvSpPr>
        <p:spPr>
          <a:xfrm>
            <a:off x="436228" y="3701095"/>
            <a:ext cx="41889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 lvl="0">
              <a:defRPr sz="2000" b="1">
                <a:solidFill>
                  <a:srgbClr val="23627B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en-US" altLang="zh-TW" dirty="0"/>
              <a:t>3.</a:t>
            </a:r>
            <a:r>
              <a:rPr lang="zh-TW" altLang="zh-TW" dirty="0"/>
              <a:t>資料增強</a:t>
            </a:r>
            <a:r>
              <a:rPr lang="en-US" altLang="zh-TW" dirty="0"/>
              <a:t>(Data Augmentation)</a:t>
            </a:r>
            <a:endParaRPr lang="zh-TW" altLang="zh-TW" dirty="0"/>
          </a:p>
        </p:txBody>
      </p:sp>
      <p:sp>
        <p:nvSpPr>
          <p:cNvPr id="6" name="文字方塊 5"/>
          <p:cNvSpPr txBox="1"/>
          <p:nvPr/>
        </p:nvSpPr>
        <p:spPr>
          <a:xfrm>
            <a:off x="436228" y="4960219"/>
            <a:ext cx="32383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 lvl="0">
              <a:defRPr sz="2000" b="1">
                <a:solidFill>
                  <a:schemeClr val="bg1">
                    <a:lumMod val="8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en-US" altLang="zh-TW" dirty="0"/>
              <a:t>4.</a:t>
            </a:r>
            <a:r>
              <a:rPr lang="zh-TW" altLang="zh-TW" dirty="0"/>
              <a:t>模型評估與關鍵因子識別</a:t>
            </a:r>
          </a:p>
        </p:txBody>
      </p:sp>
      <p:sp>
        <p:nvSpPr>
          <p:cNvPr id="8" name="矩形 7"/>
          <p:cNvSpPr/>
          <p:nvPr/>
        </p:nvSpPr>
        <p:spPr>
          <a:xfrm>
            <a:off x="4989120" y="910935"/>
            <a:ext cx="6220198" cy="3459127"/>
          </a:xfrm>
          <a:prstGeom prst="rect">
            <a:avLst/>
          </a:prstGeom>
          <a:solidFill>
            <a:schemeClr val="bg1">
              <a:lumMod val="75000"/>
              <a:alpha val="73000"/>
            </a:schemeClr>
          </a:soli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"/>
              <a:ea typeface="微軟正黑體"/>
              <a:cs typeface="+mn-cs"/>
            </a:endParaRPr>
          </a:p>
        </p:txBody>
      </p:sp>
      <p:sp>
        <p:nvSpPr>
          <p:cNvPr id="9" name="圓角矩形 8"/>
          <p:cNvSpPr/>
          <p:nvPr/>
        </p:nvSpPr>
        <p:spPr>
          <a:xfrm>
            <a:off x="5890683" y="2240389"/>
            <a:ext cx="1100831" cy="400110"/>
          </a:xfrm>
          <a:prstGeom prst="roundRect">
            <a:avLst/>
          </a:prstGeom>
          <a:solidFill>
            <a:srgbClr val="4F6F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zh-TW" sz="1200" b="1" dirty="0" smtClean="0">
                <a:solidFill>
                  <a:prstClr val="white"/>
                </a:solidFill>
                <a:effectLst>
                  <a:glow rad="101600">
                    <a:prstClr val="black"/>
                  </a:glo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26</a:t>
            </a:r>
            <a:r>
              <a:rPr lang="zh-TW" altLang="en-US" sz="1200" b="1" dirty="0" smtClean="0">
                <a:solidFill>
                  <a:prstClr val="white"/>
                </a:solidFill>
                <a:effectLst>
                  <a:glow rad="101600">
                    <a:prstClr val="black"/>
                  </a:glo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組</a:t>
            </a:r>
            <a:endParaRPr lang="zh-TW" altLang="en-US" sz="1200" b="1" dirty="0">
              <a:solidFill>
                <a:prstClr val="white"/>
              </a:solidFill>
              <a:effectLst>
                <a:glow rad="101600">
                  <a:prstClr val="black"/>
                </a:glow>
              </a:effectLs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" name="矩形: 圓角 30">
            <a:extLst>
              <a:ext uri="{FF2B5EF4-FFF2-40B4-BE49-F238E27FC236}">
                <a16:creationId xmlns:a16="http://schemas.microsoft.com/office/drawing/2014/main" id="{E74654C7-CD33-428E-A3F3-D55B92FB951C}"/>
              </a:ext>
            </a:extLst>
          </p:cNvPr>
          <p:cNvSpPr/>
          <p:nvPr/>
        </p:nvSpPr>
        <p:spPr>
          <a:xfrm>
            <a:off x="5890684" y="1881067"/>
            <a:ext cx="4984462" cy="242745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glow rad="101600">
                  <a:prstClr val="black"/>
                </a:glow>
              </a:effectLst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sp>
        <p:nvSpPr>
          <p:cNvPr id="11" name="圓角矩形 10"/>
          <p:cNvSpPr/>
          <p:nvPr/>
        </p:nvSpPr>
        <p:spPr>
          <a:xfrm>
            <a:off x="7088469" y="2240389"/>
            <a:ext cx="3786677" cy="400110"/>
          </a:xfrm>
          <a:prstGeom prst="roundRect">
            <a:avLst/>
          </a:prstGeom>
          <a:solidFill>
            <a:srgbClr val="6464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zh-TW" sz="1200" b="1" dirty="0" smtClean="0">
                <a:solidFill>
                  <a:prstClr val="white"/>
                </a:solidFill>
                <a:effectLst>
                  <a:glow rad="101600">
                    <a:prstClr val="black"/>
                  </a:glo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102</a:t>
            </a:r>
            <a:r>
              <a:rPr lang="zh-TW" altLang="en-US" sz="1200" b="1" dirty="0" smtClean="0">
                <a:solidFill>
                  <a:prstClr val="white"/>
                </a:solidFill>
                <a:effectLst>
                  <a:glow rad="101600">
                    <a:prstClr val="black"/>
                  </a:glo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組</a:t>
            </a:r>
            <a:endParaRPr lang="zh-TW" altLang="en-US" sz="1200" b="1" dirty="0">
              <a:solidFill>
                <a:prstClr val="white"/>
              </a:solidFill>
              <a:effectLst>
                <a:glow rad="101600">
                  <a:prstClr val="black"/>
                </a:glow>
              </a:effectLs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12" name="直線接點 11"/>
          <p:cNvCxnSpPr/>
          <p:nvPr/>
        </p:nvCxnSpPr>
        <p:spPr>
          <a:xfrm>
            <a:off x="7039991" y="1733742"/>
            <a:ext cx="0" cy="2258094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6173206" y="1426161"/>
            <a:ext cx="6848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US" altLang="zh-TW" b="1" dirty="0">
                <a:solidFill>
                  <a:prstClr val="white"/>
                </a:solidFill>
                <a:effectLst>
                  <a:glow rad="101600">
                    <a:prstClr val="black"/>
                  </a:glo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20%</a:t>
            </a:r>
            <a:endParaRPr lang="zh-TW" altLang="en-US" b="1" dirty="0">
              <a:solidFill>
                <a:prstClr val="white"/>
              </a:solidFill>
              <a:effectLst>
                <a:glow rad="101600">
                  <a:prstClr val="black"/>
                </a:glow>
              </a:effectLs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8639404" y="1438073"/>
            <a:ext cx="6848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US" altLang="zh-TW" b="1" dirty="0">
                <a:solidFill>
                  <a:prstClr val="white"/>
                </a:solidFill>
                <a:effectLst>
                  <a:glow rad="101600">
                    <a:prstClr val="black"/>
                  </a:glo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8</a:t>
            </a:r>
            <a:r>
              <a:rPr lang="en-US" altLang="zh-TW" b="1" dirty="0" smtClean="0">
                <a:solidFill>
                  <a:prstClr val="white"/>
                </a:solidFill>
                <a:effectLst>
                  <a:glow rad="101600">
                    <a:prstClr val="black"/>
                  </a:glo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0</a:t>
            </a:r>
            <a:r>
              <a:rPr lang="en-US" altLang="zh-TW" b="1" dirty="0">
                <a:solidFill>
                  <a:prstClr val="white"/>
                </a:solidFill>
                <a:effectLst>
                  <a:glow rad="101600">
                    <a:prstClr val="black"/>
                  </a:glo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%</a:t>
            </a:r>
            <a:endParaRPr lang="zh-TW" altLang="en-US" b="1" dirty="0">
              <a:solidFill>
                <a:prstClr val="white"/>
              </a:solidFill>
              <a:effectLst>
                <a:glow rad="101600">
                  <a:prstClr val="black"/>
                </a:glow>
              </a:effectLs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6030544" y="1858726"/>
            <a:ext cx="95410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zh-TW" altLang="en-US" sz="1200" b="1" dirty="0" smtClean="0">
                <a:solidFill>
                  <a:prstClr val="white"/>
                </a:solidFill>
                <a:effectLst>
                  <a:glow rad="101600">
                    <a:prstClr val="black"/>
                  </a:glo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測試資料集</a:t>
            </a:r>
            <a:endParaRPr lang="en-US" altLang="zh-TW" sz="1200" b="1" dirty="0" smtClean="0">
              <a:solidFill>
                <a:prstClr val="white"/>
              </a:solidFill>
              <a:effectLst>
                <a:glow rad="101600">
                  <a:prstClr val="black"/>
                </a:glow>
              </a:effectLs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8504752" y="1858726"/>
            <a:ext cx="95410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zh-TW" altLang="en-US" sz="1200" b="1" dirty="0">
                <a:solidFill>
                  <a:prstClr val="white"/>
                </a:solidFill>
                <a:effectLst>
                  <a:glow rad="101600">
                    <a:prstClr val="black"/>
                  </a:glo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訓練</a:t>
            </a:r>
            <a:r>
              <a:rPr lang="zh-TW" altLang="en-US" sz="1200" b="1" dirty="0" smtClean="0">
                <a:solidFill>
                  <a:prstClr val="white"/>
                </a:solidFill>
                <a:effectLst>
                  <a:glow rad="101600">
                    <a:prstClr val="black"/>
                  </a:glo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資料集</a:t>
            </a:r>
            <a:endParaRPr lang="en-US" altLang="zh-TW" sz="1200" b="1" dirty="0" smtClean="0">
              <a:solidFill>
                <a:prstClr val="white"/>
              </a:solidFill>
              <a:effectLst>
                <a:glow rad="101600">
                  <a:prstClr val="black"/>
                </a:glow>
              </a:effectLs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7" name="圓角矩形 16"/>
          <p:cNvSpPr/>
          <p:nvPr/>
        </p:nvSpPr>
        <p:spPr>
          <a:xfrm>
            <a:off x="7088470" y="2760849"/>
            <a:ext cx="2021498" cy="400110"/>
          </a:xfrm>
          <a:prstGeom prst="roundRect">
            <a:avLst/>
          </a:prstGeom>
          <a:solidFill>
            <a:srgbClr val="6464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zh-TW" sz="1200" b="1" dirty="0" smtClean="0">
                <a:solidFill>
                  <a:prstClr val="white"/>
                </a:solidFill>
                <a:effectLst>
                  <a:glow rad="101600">
                    <a:prstClr val="black"/>
                  </a:glo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55</a:t>
            </a:r>
            <a:r>
              <a:rPr lang="zh-TW" altLang="en-US" sz="1200" b="1" dirty="0" smtClean="0">
                <a:solidFill>
                  <a:prstClr val="white"/>
                </a:solidFill>
                <a:effectLst>
                  <a:glow rad="101600">
                    <a:prstClr val="black"/>
                  </a:glo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組</a:t>
            </a:r>
            <a:endParaRPr lang="zh-TW" altLang="en-US" sz="1200" b="1" dirty="0">
              <a:solidFill>
                <a:prstClr val="white"/>
              </a:solidFill>
              <a:effectLst>
                <a:glow rad="101600">
                  <a:prstClr val="black"/>
                </a:glow>
              </a:effectLs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9" name="圓角矩形 18"/>
          <p:cNvSpPr/>
          <p:nvPr/>
        </p:nvSpPr>
        <p:spPr>
          <a:xfrm>
            <a:off x="5890683" y="2766536"/>
            <a:ext cx="1100831" cy="400110"/>
          </a:xfrm>
          <a:prstGeom prst="roundRect">
            <a:avLst/>
          </a:prstGeom>
          <a:solidFill>
            <a:srgbClr val="4F6F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zh-TW" sz="1200" b="1" dirty="0" smtClean="0">
                <a:solidFill>
                  <a:prstClr val="white"/>
                </a:solidFill>
                <a:effectLst>
                  <a:glow rad="101600">
                    <a:prstClr val="black"/>
                  </a:glo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26</a:t>
            </a:r>
            <a:r>
              <a:rPr lang="zh-TW" altLang="en-US" sz="1200" b="1" dirty="0" smtClean="0">
                <a:solidFill>
                  <a:prstClr val="white"/>
                </a:solidFill>
                <a:effectLst>
                  <a:glow rad="101600">
                    <a:prstClr val="black"/>
                  </a:glo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組</a:t>
            </a:r>
            <a:endParaRPr lang="zh-TW" altLang="en-US" sz="1200" b="1" dirty="0">
              <a:solidFill>
                <a:prstClr val="white"/>
              </a:solidFill>
              <a:effectLst>
                <a:glow rad="101600">
                  <a:prstClr val="black"/>
                </a:glow>
              </a:effectLs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9661735" y="2776238"/>
            <a:ext cx="1104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defRPr/>
            </a:pPr>
            <a:r>
              <a:rPr lang="en-US" altLang="zh-TW" b="1" dirty="0" smtClean="0">
                <a:solidFill>
                  <a:srgbClr val="FFFF00"/>
                </a:solidFill>
                <a:effectLst>
                  <a:glow rad="127000">
                    <a:prstClr val="black"/>
                  </a:glo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KPI </a:t>
            </a:r>
            <a:r>
              <a:rPr lang="zh-TW" altLang="en-US" b="1" dirty="0" smtClean="0">
                <a:solidFill>
                  <a:srgbClr val="FFFF00"/>
                </a:solidFill>
                <a:effectLst>
                  <a:glow rad="127000">
                    <a:prstClr val="black"/>
                  </a:glo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指標</a:t>
            </a:r>
            <a:endParaRPr lang="en-US" altLang="zh-TW" b="1" dirty="0">
              <a:solidFill>
                <a:srgbClr val="FFFF00"/>
              </a:solidFill>
              <a:effectLst>
                <a:glow rad="127000">
                  <a:prstClr val="black"/>
                </a:glow>
              </a:effectLs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B01C287E-A145-4253-A1EA-84F303894AD1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9244917" y="2960904"/>
            <a:ext cx="416818" cy="0"/>
          </a:xfrm>
          <a:prstGeom prst="straightConnector1">
            <a:avLst/>
          </a:prstGeom>
          <a:ln w="38100">
            <a:solidFill>
              <a:srgbClr val="00206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圓角矩形 19"/>
          <p:cNvSpPr/>
          <p:nvPr/>
        </p:nvSpPr>
        <p:spPr>
          <a:xfrm>
            <a:off x="5890683" y="3281309"/>
            <a:ext cx="1100831" cy="400110"/>
          </a:xfrm>
          <a:prstGeom prst="roundRect">
            <a:avLst/>
          </a:prstGeom>
          <a:solidFill>
            <a:srgbClr val="4F6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zh-TW" sz="1200" b="1" dirty="0" smtClean="0">
                <a:solidFill>
                  <a:prstClr val="white"/>
                </a:solidFill>
                <a:effectLst>
                  <a:glow rad="101600">
                    <a:prstClr val="black"/>
                  </a:glo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26</a:t>
            </a:r>
            <a:r>
              <a:rPr lang="zh-TW" altLang="en-US" sz="1200" b="1" dirty="0" smtClean="0">
                <a:solidFill>
                  <a:prstClr val="white"/>
                </a:solidFill>
                <a:effectLst>
                  <a:glow rad="101600">
                    <a:prstClr val="black"/>
                  </a:glo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組</a:t>
            </a:r>
            <a:endParaRPr lang="zh-TW" altLang="en-US" sz="1200" b="1" dirty="0">
              <a:solidFill>
                <a:prstClr val="white"/>
              </a:solidFill>
              <a:effectLst>
                <a:glow rad="101600">
                  <a:prstClr val="black"/>
                </a:glow>
              </a:effectLs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4989120" y="912270"/>
            <a:ext cx="6220198" cy="3459126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8" name="圓角矩形 17"/>
          <p:cNvSpPr/>
          <p:nvPr/>
        </p:nvSpPr>
        <p:spPr>
          <a:xfrm>
            <a:off x="7088469" y="3297943"/>
            <a:ext cx="1771445" cy="400110"/>
          </a:xfrm>
          <a:prstGeom prst="roundRect">
            <a:avLst/>
          </a:prstGeom>
          <a:solidFill>
            <a:srgbClr val="6464F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zh-TW" sz="1200" b="1" dirty="0" smtClean="0">
                <a:solidFill>
                  <a:prstClr val="white"/>
                </a:solidFill>
                <a:effectLst>
                  <a:glow rad="101600">
                    <a:prstClr val="black"/>
                  </a:glo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44</a:t>
            </a:r>
            <a:r>
              <a:rPr lang="zh-TW" altLang="en-US" sz="1200" b="1" dirty="0" smtClean="0">
                <a:solidFill>
                  <a:prstClr val="white"/>
                </a:solidFill>
                <a:effectLst>
                  <a:glow rad="101600">
                    <a:prstClr val="black"/>
                  </a:glo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組</a:t>
            </a:r>
            <a:endParaRPr lang="zh-TW" altLang="en-US" sz="1200" b="1" dirty="0">
              <a:solidFill>
                <a:prstClr val="white"/>
              </a:solidFill>
              <a:effectLst>
                <a:glow rad="101600">
                  <a:prstClr val="black"/>
                </a:glow>
              </a:effectLs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7039991" y="3196472"/>
            <a:ext cx="1890945" cy="594294"/>
          </a:xfrm>
          <a:prstGeom prst="rect">
            <a:avLst/>
          </a:prstGeom>
          <a:noFill/>
          <a:ln w="28575">
            <a:solidFill>
              <a:schemeClr val="accent5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圓角矩形 25"/>
          <p:cNvSpPr/>
          <p:nvPr/>
        </p:nvSpPr>
        <p:spPr>
          <a:xfrm>
            <a:off x="4989120" y="5927668"/>
            <a:ext cx="6220198" cy="400110"/>
          </a:xfrm>
          <a:prstGeom prst="roundRect">
            <a:avLst/>
          </a:prstGeom>
          <a:solidFill>
            <a:srgbClr val="5054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zh-TW" sz="1200" b="1" dirty="0" smtClean="0">
                <a:solidFill>
                  <a:prstClr val="white"/>
                </a:solidFill>
                <a:effectLst>
                  <a:glow rad="101600">
                    <a:prstClr val="black"/>
                  </a:glo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484</a:t>
            </a:r>
            <a:r>
              <a:rPr lang="zh-TW" altLang="en-US" sz="1200" b="1" dirty="0" smtClean="0">
                <a:solidFill>
                  <a:prstClr val="white"/>
                </a:solidFill>
                <a:effectLst>
                  <a:glow rad="101600">
                    <a:prstClr val="black"/>
                  </a:glo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組</a:t>
            </a:r>
            <a:endParaRPr lang="zh-TW" altLang="en-US" sz="1200" b="1" dirty="0">
              <a:solidFill>
                <a:prstClr val="white"/>
              </a:solidFill>
              <a:effectLst>
                <a:glow rad="101600">
                  <a:prstClr val="black"/>
                </a:glow>
              </a:effectLs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9" name="文字方塊 28"/>
          <p:cNvSpPr txBox="1"/>
          <p:nvPr/>
        </p:nvSpPr>
        <p:spPr>
          <a:xfrm>
            <a:off x="6977207" y="3941748"/>
            <a:ext cx="418377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Diffusion-based Generative </a:t>
            </a:r>
            <a:r>
              <a:rPr lang="en-US" altLang="zh-TW" b="1" dirty="0" smtClean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Model</a:t>
            </a:r>
          </a:p>
          <a:p>
            <a:r>
              <a:rPr lang="zh-TW" altLang="zh-TW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對數據逐步加雜訊與反向學習的</a:t>
            </a:r>
            <a:r>
              <a:rPr lang="zh-TW" altLang="zh-TW" b="1" dirty="0" smtClean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機制</a:t>
            </a:r>
            <a:endParaRPr lang="en-US" altLang="zh-TW" b="1" dirty="0" smtClean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</a:effectLs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TW" altLang="zh-TW" b="1" dirty="0" smtClean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模擬</a:t>
            </a:r>
            <a:r>
              <a:rPr lang="zh-TW" altLang="zh-TW" b="1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資料潛在</a:t>
            </a:r>
            <a:r>
              <a:rPr lang="zh-TW" altLang="zh-TW" b="1" dirty="0" smtClean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分布</a:t>
            </a:r>
            <a:r>
              <a:rPr lang="zh-TW" altLang="en-US" b="1" dirty="0" smtClean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進行資料擴增</a:t>
            </a:r>
            <a:endParaRPr lang="en-US" altLang="zh-TW" b="1" dirty="0" smtClean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</a:effectLs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TW" altLang="en-US" b="1" dirty="0" smtClean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強化模型泛化能力</a:t>
            </a:r>
            <a:endParaRPr lang="zh-TW" altLang="en-US" b="1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</a:effectLs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0" name="箭號: 弧形右彎 49">
            <a:extLst>
              <a:ext uri="{FF2B5EF4-FFF2-40B4-BE49-F238E27FC236}">
                <a16:creationId xmlns:a16="http://schemas.microsoft.com/office/drawing/2014/main" id="{4CE4AB15-6723-4EFD-A733-8B5741158560}"/>
              </a:ext>
            </a:extLst>
          </p:cNvPr>
          <p:cNvSpPr/>
          <p:nvPr/>
        </p:nvSpPr>
        <p:spPr>
          <a:xfrm rot="20433330">
            <a:off x="6528474" y="3768887"/>
            <a:ext cx="324000" cy="718726"/>
          </a:xfrm>
          <a:prstGeom prst="curvedRightArrow">
            <a:avLst>
              <a:gd name="adj1" fmla="val 16790"/>
              <a:gd name="adj2" fmla="val 67818"/>
              <a:gd name="adj3" fmla="val 52496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"/>
              <a:ea typeface="微軟正黑體"/>
              <a:cs typeface="+mn-cs"/>
            </a:endParaRPr>
          </a:p>
        </p:txBody>
      </p:sp>
      <p:sp>
        <p:nvSpPr>
          <p:cNvPr id="7" name="向下箭號 6"/>
          <p:cNvSpPr/>
          <p:nvPr/>
        </p:nvSpPr>
        <p:spPr>
          <a:xfrm>
            <a:off x="7837714" y="5225143"/>
            <a:ext cx="576943" cy="566057"/>
          </a:xfrm>
          <a:prstGeom prst="downArrow">
            <a:avLst/>
          </a:prstGeom>
          <a:solidFill>
            <a:srgbClr val="6464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13486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圖片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9094" y="6212903"/>
            <a:ext cx="2238687" cy="485843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22B61683-783D-C91E-EC43-AC0F396F6A4A}"/>
              </a:ext>
            </a:extLst>
          </p:cNvPr>
          <p:cNvSpPr txBox="1"/>
          <p:nvPr/>
        </p:nvSpPr>
        <p:spPr>
          <a:xfrm>
            <a:off x="314840" y="203049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000" b="1" dirty="0" smtClean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/>
                <a:sym typeface="Times New Roman"/>
              </a:rPr>
              <a:t>實驗設計</a:t>
            </a:r>
            <a:endParaRPr lang="zh-TW" altLang="en-US" sz="4000" dirty="0"/>
          </a:p>
        </p:txBody>
      </p:sp>
      <p:sp>
        <p:nvSpPr>
          <p:cNvPr id="3" name="文字方塊 2"/>
          <p:cNvSpPr txBox="1"/>
          <p:nvPr/>
        </p:nvSpPr>
        <p:spPr>
          <a:xfrm>
            <a:off x="436228" y="1182847"/>
            <a:ext cx="29819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 lvl="0">
              <a:defRPr sz="2000" b="1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en-US" altLang="zh-TW" dirty="0">
                <a:solidFill>
                  <a:schemeClr val="bg1">
                    <a:lumMod val="85000"/>
                  </a:schemeClr>
                </a:solidFill>
              </a:rPr>
              <a:t>1.</a:t>
            </a:r>
            <a:r>
              <a:rPr lang="zh-TW" altLang="zh-TW" dirty="0">
                <a:solidFill>
                  <a:schemeClr val="bg1">
                    <a:lumMod val="85000"/>
                  </a:schemeClr>
                </a:solidFill>
              </a:rPr>
              <a:t>資料集劃分與訓練組合</a:t>
            </a:r>
          </a:p>
        </p:txBody>
      </p:sp>
      <p:sp>
        <p:nvSpPr>
          <p:cNvPr id="4" name="文字方塊 3"/>
          <p:cNvSpPr txBox="1"/>
          <p:nvPr/>
        </p:nvSpPr>
        <p:spPr>
          <a:xfrm>
            <a:off x="436228" y="2441971"/>
            <a:ext cx="25458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 lvl="0">
              <a:defRPr sz="2000" b="1">
                <a:solidFill>
                  <a:schemeClr val="bg1">
                    <a:lumMod val="8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en-US" altLang="zh-TW" dirty="0"/>
              <a:t>2. </a:t>
            </a:r>
            <a:r>
              <a:rPr lang="zh-TW" altLang="zh-TW" dirty="0"/>
              <a:t>機器學習模型建立</a:t>
            </a:r>
          </a:p>
        </p:txBody>
      </p:sp>
      <p:sp>
        <p:nvSpPr>
          <p:cNvPr id="5" name="文字方塊 4"/>
          <p:cNvSpPr txBox="1"/>
          <p:nvPr/>
        </p:nvSpPr>
        <p:spPr>
          <a:xfrm>
            <a:off x="436228" y="3701095"/>
            <a:ext cx="41889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 lvl="0">
              <a:defRPr sz="2000" b="1">
                <a:solidFill>
                  <a:srgbClr val="23627B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en-US" altLang="zh-TW" dirty="0"/>
              <a:t>3.</a:t>
            </a:r>
            <a:r>
              <a:rPr lang="zh-TW" altLang="zh-TW" dirty="0"/>
              <a:t>資料增強</a:t>
            </a:r>
            <a:r>
              <a:rPr lang="en-US" altLang="zh-TW" dirty="0"/>
              <a:t>(Data Augmentation)</a:t>
            </a:r>
            <a:endParaRPr lang="zh-TW" altLang="zh-TW" dirty="0"/>
          </a:p>
        </p:txBody>
      </p:sp>
      <p:sp>
        <p:nvSpPr>
          <p:cNvPr id="6" name="文字方塊 5"/>
          <p:cNvSpPr txBox="1"/>
          <p:nvPr/>
        </p:nvSpPr>
        <p:spPr>
          <a:xfrm>
            <a:off x="436228" y="4960219"/>
            <a:ext cx="32383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 lvl="0">
              <a:defRPr sz="2000" b="1">
                <a:solidFill>
                  <a:schemeClr val="bg1">
                    <a:lumMod val="8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en-US" altLang="zh-TW" dirty="0"/>
              <a:t>4.</a:t>
            </a:r>
            <a:r>
              <a:rPr lang="zh-TW" altLang="zh-TW" dirty="0"/>
              <a:t>模型評估與關鍵因子識別</a:t>
            </a:r>
          </a:p>
        </p:txBody>
      </p:sp>
      <p:grpSp>
        <p:nvGrpSpPr>
          <p:cNvPr id="32" name="群組 31"/>
          <p:cNvGrpSpPr/>
          <p:nvPr/>
        </p:nvGrpSpPr>
        <p:grpSpPr>
          <a:xfrm>
            <a:off x="4989120" y="226955"/>
            <a:ext cx="6220198" cy="2712004"/>
            <a:chOff x="4989120" y="4011069"/>
            <a:chExt cx="6220198" cy="2712004"/>
          </a:xfrm>
        </p:grpSpPr>
        <p:grpSp>
          <p:nvGrpSpPr>
            <p:cNvPr id="33" name="群組 32"/>
            <p:cNvGrpSpPr/>
            <p:nvPr/>
          </p:nvGrpSpPr>
          <p:grpSpPr>
            <a:xfrm>
              <a:off x="5407891" y="4011069"/>
              <a:ext cx="4242508" cy="535881"/>
              <a:chOff x="5407891" y="4011069"/>
              <a:chExt cx="4242508" cy="535881"/>
            </a:xfrm>
          </p:grpSpPr>
          <p:sp>
            <p:nvSpPr>
              <p:cNvPr id="50" name="文字方塊 49"/>
              <p:cNvSpPr txBox="1"/>
              <p:nvPr/>
            </p:nvSpPr>
            <p:spPr>
              <a:xfrm>
                <a:off x="5407891" y="4164958"/>
                <a:ext cx="2316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 dirty="0">
                    <a:solidFill>
                      <a:schemeClr val="bg1"/>
                    </a:solidFill>
                    <a:effectLst>
                      <a:glow rad="101600">
                        <a:schemeClr val="tx1">
                          <a:alpha val="60000"/>
                        </a:schemeClr>
                      </a:glow>
                    </a:effectLst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7</a:t>
                </a:r>
                <a:r>
                  <a:rPr lang="zh-TW" altLang="en-US" b="1" dirty="0" smtClean="0">
                    <a:solidFill>
                      <a:schemeClr val="bg1"/>
                    </a:solidFill>
                    <a:effectLst>
                      <a:glow rad="101600">
                        <a:schemeClr val="tx1">
                          <a:alpha val="60000"/>
                        </a:schemeClr>
                      </a:glow>
                    </a:effectLst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個因子皆各有</a:t>
                </a:r>
                <a:r>
                  <a:rPr lang="en-US" altLang="zh-TW" b="1" dirty="0" smtClean="0">
                    <a:solidFill>
                      <a:schemeClr val="bg1"/>
                    </a:solidFill>
                    <a:effectLst>
                      <a:glow rad="101600">
                        <a:schemeClr val="tx1">
                          <a:alpha val="60000"/>
                        </a:schemeClr>
                      </a:glow>
                    </a:effectLst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2</a:t>
                </a:r>
                <a:r>
                  <a:rPr lang="zh-TW" altLang="en-US" b="1" dirty="0" smtClean="0">
                    <a:solidFill>
                      <a:schemeClr val="bg1"/>
                    </a:solidFill>
                    <a:effectLst>
                      <a:glow rad="101600">
                        <a:schemeClr val="tx1">
                          <a:alpha val="60000"/>
                        </a:schemeClr>
                      </a:glow>
                    </a:effectLst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水準</a:t>
                </a:r>
                <a:endParaRPr lang="zh-TW" altLang="en-US" b="1" dirty="0">
                  <a:solidFill>
                    <a:schemeClr val="bg1"/>
                  </a:solidFill>
                  <a:effectLst>
                    <a:glow rad="101600">
                      <a:schemeClr val="tx1">
                        <a:alpha val="60000"/>
                      </a:schemeClr>
                    </a:glow>
                  </a:effectLst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cxnSp>
            <p:nvCxnSpPr>
              <p:cNvPr id="51" name="直線單箭頭接點 50">
                <a:extLst>
                  <a:ext uri="{FF2B5EF4-FFF2-40B4-BE49-F238E27FC236}">
                    <a16:creationId xmlns:a16="http://schemas.microsoft.com/office/drawing/2014/main" id="{B01C287E-A145-4253-A1EA-84F303894AD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41228" y="4362284"/>
                <a:ext cx="965671" cy="0"/>
              </a:xfrm>
              <a:prstGeom prst="straightConnector1">
                <a:avLst/>
              </a:prstGeom>
              <a:ln w="38100">
                <a:solidFill>
                  <a:srgbClr val="002060"/>
                </a:solidFill>
                <a:prstDash val="sys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文字方塊 51"/>
              <p:cNvSpPr txBox="1"/>
              <p:nvPr/>
            </p:nvSpPr>
            <p:spPr>
              <a:xfrm>
                <a:off x="8806899" y="4177618"/>
                <a:ext cx="84350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 dirty="0" smtClean="0">
                    <a:solidFill>
                      <a:schemeClr val="bg1"/>
                    </a:solidFill>
                    <a:effectLst>
                      <a:glow rad="101600">
                        <a:schemeClr val="tx1">
                          <a:alpha val="60000"/>
                        </a:schemeClr>
                      </a:glow>
                    </a:effectLst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128</a:t>
                </a:r>
                <a:r>
                  <a:rPr lang="zh-TW" altLang="en-US" b="1" dirty="0" smtClean="0">
                    <a:solidFill>
                      <a:schemeClr val="bg1"/>
                    </a:solidFill>
                    <a:effectLst>
                      <a:glow rad="101600">
                        <a:schemeClr val="tx1">
                          <a:alpha val="60000"/>
                        </a:schemeClr>
                      </a:glow>
                    </a:effectLst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組</a:t>
                </a:r>
                <a:endParaRPr lang="zh-TW" altLang="en-US" b="1" dirty="0">
                  <a:solidFill>
                    <a:schemeClr val="bg1"/>
                  </a:solidFill>
                  <a:effectLst>
                    <a:glow rad="101600">
                      <a:schemeClr val="tx1">
                        <a:alpha val="60000"/>
                      </a:schemeClr>
                    </a:glow>
                  </a:effectLst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53" name="文字方塊 52"/>
              <p:cNvSpPr txBox="1"/>
              <p:nvPr/>
            </p:nvSpPr>
            <p:spPr>
              <a:xfrm>
                <a:off x="7724551" y="4011069"/>
                <a:ext cx="108234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TW" altLang="en-US" sz="1400" b="1" dirty="0" smtClean="0">
                    <a:solidFill>
                      <a:srgbClr val="6464F2"/>
                    </a:solidFill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全因子組合</a:t>
                </a:r>
                <a:endParaRPr lang="zh-TW" altLang="en-US" sz="1400" b="1" dirty="0">
                  <a:solidFill>
                    <a:srgbClr val="6464F2"/>
                  </a:solidFill>
                  <a:effectLst/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  <p:grpSp>
          <p:nvGrpSpPr>
            <p:cNvPr id="34" name="群組 33"/>
            <p:cNvGrpSpPr/>
            <p:nvPr/>
          </p:nvGrpSpPr>
          <p:grpSpPr>
            <a:xfrm>
              <a:off x="4989120" y="4589929"/>
              <a:ext cx="6220198" cy="2133144"/>
              <a:chOff x="4989120" y="4589929"/>
              <a:chExt cx="6220198" cy="2133144"/>
            </a:xfrm>
          </p:grpSpPr>
          <p:sp>
            <p:nvSpPr>
              <p:cNvPr id="35" name="矩形 34"/>
              <p:cNvSpPr/>
              <p:nvPr/>
            </p:nvSpPr>
            <p:spPr>
              <a:xfrm>
                <a:off x="4989120" y="4589929"/>
                <a:ext cx="6220198" cy="2133144"/>
              </a:xfrm>
              <a:prstGeom prst="rect">
                <a:avLst/>
              </a:prstGeom>
              <a:solidFill>
                <a:schemeClr val="bg1">
                  <a:lumMod val="75000"/>
                  <a:alpha val="73000"/>
                </a:schemeClr>
              </a:solidFill>
              <a:ln w="317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icrosoft YaHei"/>
                  <a:ea typeface="微軟正黑體"/>
                  <a:cs typeface="+mn-cs"/>
                </a:endParaRPr>
              </a:p>
            </p:txBody>
          </p:sp>
          <p:sp>
            <p:nvSpPr>
              <p:cNvPr id="36" name="圓角矩形 35"/>
              <p:cNvSpPr/>
              <p:nvPr/>
            </p:nvSpPr>
            <p:spPr>
              <a:xfrm>
                <a:off x="5890683" y="5411603"/>
                <a:ext cx="1100831" cy="297215"/>
              </a:xfrm>
              <a:prstGeom prst="roundRect">
                <a:avLst/>
              </a:prstGeom>
              <a:solidFill>
                <a:srgbClr val="4F6F99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r>
                  <a:rPr lang="en-US" altLang="zh-TW" sz="1200" b="1" dirty="0" smtClean="0">
                    <a:solidFill>
                      <a:prstClr val="white"/>
                    </a:solidFill>
                    <a:effectLst>
                      <a:glow rad="101600">
                        <a:prstClr val="black"/>
                      </a:glow>
                    </a:effectLst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26</a:t>
                </a:r>
                <a:r>
                  <a:rPr lang="zh-TW" altLang="en-US" sz="1200" b="1" dirty="0" smtClean="0">
                    <a:solidFill>
                      <a:prstClr val="white"/>
                    </a:solidFill>
                    <a:effectLst>
                      <a:glow rad="101600">
                        <a:prstClr val="black"/>
                      </a:glow>
                    </a:effectLst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組</a:t>
                </a:r>
                <a:endParaRPr lang="zh-TW" altLang="en-US" sz="1200" b="1" dirty="0">
                  <a:solidFill>
                    <a:prstClr val="white"/>
                  </a:solidFill>
                  <a:effectLst>
                    <a:glow rad="101600">
                      <a:prstClr val="black"/>
                    </a:glow>
                  </a:effectLst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37" name="矩形: 圓角 30">
                <a:extLst>
                  <a:ext uri="{FF2B5EF4-FFF2-40B4-BE49-F238E27FC236}">
                    <a16:creationId xmlns:a16="http://schemas.microsoft.com/office/drawing/2014/main" id="{E74654C7-CD33-428E-A3F3-D55B92FB951C}"/>
                  </a:ext>
                </a:extLst>
              </p:cNvPr>
              <p:cNvSpPr/>
              <p:nvPr/>
            </p:nvSpPr>
            <p:spPr>
              <a:xfrm>
                <a:off x="5890684" y="5024813"/>
                <a:ext cx="4984462" cy="318568"/>
              </a:xfrm>
              <a:prstGeom prst="roundRect">
                <a:avLst>
                  <a:gd name="adj" fmla="val 50000"/>
                </a:avLst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glow rad="101600">
                      <a:prstClr val="black"/>
                    </a:glow>
                  </a:effectLst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  <a:cs typeface="+mn-cs"/>
                </a:endParaRPr>
              </a:p>
            </p:txBody>
          </p:sp>
          <p:sp>
            <p:nvSpPr>
              <p:cNvPr id="38" name="圓角矩形 37"/>
              <p:cNvSpPr/>
              <p:nvPr/>
            </p:nvSpPr>
            <p:spPr>
              <a:xfrm>
                <a:off x="7088469" y="5411603"/>
                <a:ext cx="3786677" cy="297215"/>
              </a:xfrm>
              <a:prstGeom prst="roundRect">
                <a:avLst/>
              </a:prstGeom>
              <a:solidFill>
                <a:srgbClr val="6464F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r>
                  <a:rPr lang="en-US" altLang="zh-TW" sz="1200" b="1" dirty="0" smtClean="0">
                    <a:solidFill>
                      <a:prstClr val="white"/>
                    </a:solidFill>
                    <a:effectLst>
                      <a:glow rad="101600">
                        <a:prstClr val="black"/>
                      </a:glow>
                    </a:effectLst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102</a:t>
                </a:r>
                <a:r>
                  <a:rPr lang="zh-TW" altLang="en-US" sz="1200" b="1" dirty="0" smtClean="0">
                    <a:solidFill>
                      <a:prstClr val="white"/>
                    </a:solidFill>
                    <a:effectLst>
                      <a:glow rad="101600">
                        <a:prstClr val="black"/>
                      </a:glow>
                    </a:effectLst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組</a:t>
                </a:r>
                <a:endParaRPr lang="zh-TW" altLang="en-US" sz="1200" b="1" dirty="0">
                  <a:solidFill>
                    <a:prstClr val="white"/>
                  </a:solidFill>
                  <a:effectLst>
                    <a:glow rad="101600">
                      <a:prstClr val="black"/>
                    </a:glow>
                  </a:effectLst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cxnSp>
            <p:nvCxnSpPr>
              <p:cNvPr id="39" name="直線接點 38"/>
              <p:cNvCxnSpPr/>
              <p:nvPr/>
            </p:nvCxnSpPr>
            <p:spPr>
              <a:xfrm>
                <a:off x="7039991" y="5035248"/>
                <a:ext cx="0" cy="1598634"/>
              </a:xfrm>
              <a:prstGeom prst="line">
                <a:avLst/>
              </a:prstGeom>
              <a:ln w="28575"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矩形 39"/>
              <p:cNvSpPr/>
              <p:nvPr/>
            </p:nvSpPr>
            <p:spPr>
              <a:xfrm>
                <a:off x="6173206" y="4689846"/>
                <a:ext cx="684803" cy="2743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 algn="ctr">
                  <a:defRPr/>
                </a:pPr>
                <a:r>
                  <a:rPr lang="en-US" altLang="zh-TW" b="1" dirty="0">
                    <a:solidFill>
                      <a:prstClr val="white"/>
                    </a:solidFill>
                    <a:effectLst>
                      <a:glow rad="101600">
                        <a:prstClr val="black"/>
                      </a:glow>
                    </a:effectLst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20%</a:t>
                </a:r>
                <a:endParaRPr lang="zh-TW" altLang="en-US" b="1" dirty="0">
                  <a:solidFill>
                    <a:prstClr val="white"/>
                  </a:solidFill>
                  <a:effectLst>
                    <a:glow rad="101600">
                      <a:prstClr val="black"/>
                    </a:glow>
                  </a:effectLst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41" name="矩形 40"/>
              <p:cNvSpPr/>
              <p:nvPr/>
            </p:nvSpPr>
            <p:spPr>
              <a:xfrm>
                <a:off x="8639404" y="4689846"/>
                <a:ext cx="684804" cy="2743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 algn="ctr">
                  <a:defRPr/>
                </a:pPr>
                <a:r>
                  <a:rPr lang="en-US" altLang="zh-TW" b="1" dirty="0">
                    <a:solidFill>
                      <a:prstClr val="white"/>
                    </a:solidFill>
                    <a:effectLst>
                      <a:glow rad="101600">
                        <a:prstClr val="black"/>
                      </a:glow>
                    </a:effectLst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8</a:t>
                </a:r>
                <a:r>
                  <a:rPr lang="en-US" altLang="zh-TW" b="1" dirty="0" smtClean="0">
                    <a:solidFill>
                      <a:prstClr val="white"/>
                    </a:solidFill>
                    <a:effectLst>
                      <a:glow rad="101600">
                        <a:prstClr val="black"/>
                      </a:glow>
                    </a:effectLst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0</a:t>
                </a:r>
                <a:r>
                  <a:rPr lang="en-US" altLang="zh-TW" b="1" dirty="0">
                    <a:solidFill>
                      <a:prstClr val="white"/>
                    </a:solidFill>
                    <a:effectLst>
                      <a:glow rad="101600">
                        <a:prstClr val="black"/>
                      </a:glow>
                    </a:effectLst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%</a:t>
                </a:r>
                <a:endParaRPr lang="zh-TW" altLang="en-US" b="1" dirty="0">
                  <a:solidFill>
                    <a:prstClr val="white"/>
                  </a:solidFill>
                  <a:effectLst>
                    <a:glow rad="101600">
                      <a:prstClr val="black"/>
                    </a:glow>
                  </a:effectLst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42" name="矩形 41"/>
              <p:cNvSpPr/>
              <p:nvPr/>
            </p:nvSpPr>
            <p:spPr>
              <a:xfrm>
                <a:off x="6030544" y="5063425"/>
                <a:ext cx="954107" cy="2057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 algn="ctr">
                  <a:defRPr/>
                </a:pPr>
                <a:r>
                  <a:rPr lang="zh-TW" altLang="en-US" sz="1200" b="1" dirty="0" smtClean="0">
                    <a:solidFill>
                      <a:prstClr val="white"/>
                    </a:solidFill>
                    <a:effectLst>
                      <a:glow rad="101600">
                        <a:prstClr val="black"/>
                      </a:glow>
                    </a:effectLst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測試資料集</a:t>
                </a:r>
                <a:endParaRPr lang="en-US" altLang="zh-TW" sz="1200" b="1" dirty="0" smtClean="0">
                  <a:solidFill>
                    <a:prstClr val="white"/>
                  </a:solidFill>
                  <a:effectLst>
                    <a:glow rad="101600">
                      <a:prstClr val="black"/>
                    </a:glow>
                  </a:effectLst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43" name="矩形 42"/>
              <p:cNvSpPr/>
              <p:nvPr/>
            </p:nvSpPr>
            <p:spPr>
              <a:xfrm>
                <a:off x="8504752" y="5063425"/>
                <a:ext cx="954107" cy="2057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 algn="ctr">
                  <a:defRPr/>
                </a:pPr>
                <a:r>
                  <a:rPr lang="zh-TW" altLang="en-US" sz="1200" b="1" dirty="0">
                    <a:solidFill>
                      <a:prstClr val="white"/>
                    </a:solidFill>
                    <a:effectLst>
                      <a:glow rad="101600">
                        <a:prstClr val="black"/>
                      </a:glow>
                    </a:effectLst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訓練</a:t>
                </a:r>
                <a:r>
                  <a:rPr lang="zh-TW" altLang="en-US" sz="1200" b="1" dirty="0" smtClean="0">
                    <a:solidFill>
                      <a:prstClr val="white"/>
                    </a:solidFill>
                    <a:effectLst>
                      <a:glow rad="101600">
                        <a:prstClr val="black"/>
                      </a:glow>
                    </a:effectLst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資料集</a:t>
                </a:r>
                <a:endParaRPr lang="en-US" altLang="zh-TW" sz="1200" b="1" dirty="0" smtClean="0">
                  <a:solidFill>
                    <a:prstClr val="white"/>
                  </a:solidFill>
                  <a:effectLst>
                    <a:glow rad="101600">
                      <a:prstClr val="black"/>
                    </a:glow>
                  </a:effectLst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44" name="圓角矩形 43"/>
              <p:cNvSpPr/>
              <p:nvPr/>
            </p:nvSpPr>
            <p:spPr>
              <a:xfrm>
                <a:off x="7088470" y="5804397"/>
                <a:ext cx="2021498" cy="297215"/>
              </a:xfrm>
              <a:prstGeom prst="roundRect">
                <a:avLst/>
              </a:prstGeom>
              <a:solidFill>
                <a:srgbClr val="6464F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r>
                  <a:rPr lang="en-US" altLang="zh-TW" sz="1200" b="1" dirty="0" smtClean="0">
                    <a:solidFill>
                      <a:prstClr val="white"/>
                    </a:solidFill>
                    <a:effectLst>
                      <a:glow rad="101600">
                        <a:prstClr val="black"/>
                      </a:glow>
                    </a:effectLst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55</a:t>
                </a:r>
                <a:r>
                  <a:rPr lang="zh-TW" altLang="en-US" sz="1200" b="1" dirty="0" smtClean="0">
                    <a:solidFill>
                      <a:prstClr val="white"/>
                    </a:solidFill>
                    <a:effectLst>
                      <a:glow rad="101600">
                        <a:prstClr val="black"/>
                      </a:glow>
                    </a:effectLst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組</a:t>
                </a:r>
                <a:endParaRPr lang="zh-TW" altLang="en-US" sz="1200" b="1" dirty="0">
                  <a:solidFill>
                    <a:prstClr val="white"/>
                  </a:solidFill>
                  <a:effectLst>
                    <a:glow rad="101600">
                      <a:prstClr val="black"/>
                    </a:glow>
                  </a:effectLst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45" name="圓角矩形 44"/>
              <p:cNvSpPr/>
              <p:nvPr/>
            </p:nvSpPr>
            <p:spPr>
              <a:xfrm>
                <a:off x="7088469" y="6197190"/>
                <a:ext cx="1771445" cy="297215"/>
              </a:xfrm>
              <a:prstGeom prst="roundRect">
                <a:avLst/>
              </a:prstGeom>
              <a:solidFill>
                <a:srgbClr val="6464F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r>
                  <a:rPr lang="en-US" altLang="zh-TW" sz="1200" b="1" dirty="0" smtClean="0">
                    <a:solidFill>
                      <a:prstClr val="white"/>
                    </a:solidFill>
                    <a:effectLst>
                      <a:glow rad="101600">
                        <a:prstClr val="black"/>
                      </a:glow>
                    </a:effectLst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44</a:t>
                </a:r>
                <a:r>
                  <a:rPr lang="zh-TW" altLang="en-US" sz="1200" b="1" dirty="0" smtClean="0">
                    <a:solidFill>
                      <a:prstClr val="white"/>
                    </a:solidFill>
                    <a:effectLst>
                      <a:glow rad="101600">
                        <a:prstClr val="black"/>
                      </a:glow>
                    </a:effectLst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組</a:t>
                </a:r>
                <a:endParaRPr lang="zh-TW" altLang="en-US" sz="1200" b="1" dirty="0">
                  <a:solidFill>
                    <a:prstClr val="white"/>
                  </a:solidFill>
                  <a:effectLst>
                    <a:glow rad="101600">
                      <a:prstClr val="black"/>
                    </a:glow>
                  </a:effectLst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46" name="圓角矩形 45"/>
              <p:cNvSpPr/>
              <p:nvPr/>
            </p:nvSpPr>
            <p:spPr>
              <a:xfrm>
                <a:off x="5890683" y="5798218"/>
                <a:ext cx="1100831" cy="297215"/>
              </a:xfrm>
              <a:prstGeom prst="roundRect">
                <a:avLst/>
              </a:prstGeom>
              <a:solidFill>
                <a:srgbClr val="4F6F99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r>
                  <a:rPr lang="en-US" altLang="zh-TW" sz="1200" b="1" dirty="0" smtClean="0">
                    <a:solidFill>
                      <a:prstClr val="white"/>
                    </a:solidFill>
                    <a:effectLst>
                      <a:glow rad="101600">
                        <a:prstClr val="black"/>
                      </a:glow>
                    </a:effectLst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26</a:t>
                </a:r>
                <a:r>
                  <a:rPr lang="zh-TW" altLang="en-US" sz="1200" b="1" dirty="0" smtClean="0">
                    <a:solidFill>
                      <a:prstClr val="white"/>
                    </a:solidFill>
                    <a:effectLst>
                      <a:glow rad="101600">
                        <a:prstClr val="black"/>
                      </a:glow>
                    </a:effectLst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組</a:t>
                </a:r>
                <a:endParaRPr lang="zh-TW" altLang="en-US" sz="1200" b="1" dirty="0">
                  <a:solidFill>
                    <a:prstClr val="white"/>
                  </a:solidFill>
                  <a:effectLst>
                    <a:glow rad="101600">
                      <a:prstClr val="black"/>
                    </a:glow>
                  </a:effectLst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47" name="圓角矩形 46"/>
              <p:cNvSpPr/>
              <p:nvPr/>
            </p:nvSpPr>
            <p:spPr>
              <a:xfrm>
                <a:off x="5890683" y="6184834"/>
                <a:ext cx="1100831" cy="297215"/>
              </a:xfrm>
              <a:prstGeom prst="roundRect">
                <a:avLst/>
              </a:prstGeom>
              <a:solidFill>
                <a:srgbClr val="4F6F99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r>
                  <a:rPr lang="en-US" altLang="zh-TW" sz="1200" b="1" dirty="0" smtClean="0">
                    <a:solidFill>
                      <a:prstClr val="white"/>
                    </a:solidFill>
                    <a:effectLst>
                      <a:glow rad="101600">
                        <a:prstClr val="black"/>
                      </a:glow>
                    </a:effectLst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26</a:t>
                </a:r>
                <a:r>
                  <a:rPr lang="zh-TW" altLang="en-US" sz="1200" b="1" dirty="0" smtClean="0">
                    <a:solidFill>
                      <a:prstClr val="white"/>
                    </a:solidFill>
                    <a:effectLst>
                      <a:glow rad="101600">
                        <a:prstClr val="black"/>
                      </a:glow>
                    </a:effectLst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組</a:t>
                </a:r>
                <a:endParaRPr lang="zh-TW" altLang="en-US" sz="1200" b="1" dirty="0">
                  <a:solidFill>
                    <a:prstClr val="white"/>
                  </a:solidFill>
                  <a:effectLst>
                    <a:glow rad="101600">
                      <a:prstClr val="black"/>
                    </a:glow>
                  </a:effectLst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48" name="文字方塊 47"/>
              <p:cNvSpPr txBox="1"/>
              <p:nvPr/>
            </p:nvSpPr>
            <p:spPr>
              <a:xfrm>
                <a:off x="9661735" y="5809650"/>
                <a:ext cx="1104790" cy="2743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 algn="ctr">
                  <a:defRPr/>
                </a:pPr>
                <a:r>
                  <a:rPr lang="en-US" altLang="zh-TW" b="1" dirty="0" smtClean="0">
                    <a:solidFill>
                      <a:srgbClr val="FFFF00"/>
                    </a:solidFill>
                    <a:effectLst>
                      <a:glow rad="127000">
                        <a:prstClr val="black"/>
                      </a:glow>
                    </a:effectLst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KPI </a:t>
                </a:r>
                <a:r>
                  <a:rPr lang="zh-TW" altLang="en-US" b="1" dirty="0" smtClean="0">
                    <a:solidFill>
                      <a:srgbClr val="FFFF00"/>
                    </a:solidFill>
                    <a:effectLst>
                      <a:glow rad="127000">
                        <a:prstClr val="black"/>
                      </a:glow>
                    </a:effectLst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指標</a:t>
                </a:r>
                <a:endParaRPr lang="en-US" altLang="zh-TW" b="1" dirty="0">
                  <a:solidFill>
                    <a:srgbClr val="FFFF00"/>
                  </a:solidFill>
                  <a:effectLst>
                    <a:glow rad="127000">
                      <a:prstClr val="black"/>
                    </a:glow>
                  </a:effectLst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cxnSp>
            <p:nvCxnSpPr>
              <p:cNvPr id="49" name="直線單箭頭接點 48">
                <a:extLst>
                  <a:ext uri="{FF2B5EF4-FFF2-40B4-BE49-F238E27FC236}">
                    <a16:creationId xmlns:a16="http://schemas.microsoft.com/office/drawing/2014/main" id="{B01C287E-A145-4253-A1EA-84F303894AD1}"/>
                  </a:ext>
                </a:extLst>
              </p:cNvPr>
              <p:cNvCxnSpPr>
                <a:cxnSpLocks/>
                <a:endCxn id="48" idx="1"/>
              </p:cNvCxnSpPr>
              <p:nvPr/>
            </p:nvCxnSpPr>
            <p:spPr>
              <a:xfrm>
                <a:off x="9244917" y="5946826"/>
                <a:ext cx="416818" cy="0"/>
              </a:xfrm>
              <a:prstGeom prst="straightConnector1">
                <a:avLst/>
              </a:prstGeom>
              <a:ln w="38100">
                <a:solidFill>
                  <a:srgbClr val="002060"/>
                </a:solidFill>
                <a:prstDash val="sys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4" name="矩形 53"/>
          <p:cNvSpPr/>
          <p:nvPr/>
        </p:nvSpPr>
        <p:spPr>
          <a:xfrm>
            <a:off x="7033128" y="805815"/>
            <a:ext cx="4176190" cy="114053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5" name="矩形 54"/>
          <p:cNvSpPr/>
          <p:nvPr/>
        </p:nvSpPr>
        <p:spPr>
          <a:xfrm>
            <a:off x="7033127" y="1925623"/>
            <a:ext cx="4176189" cy="442825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6" name="矩形 55"/>
          <p:cNvSpPr/>
          <p:nvPr/>
        </p:nvSpPr>
        <p:spPr>
          <a:xfrm>
            <a:off x="4983991" y="762836"/>
            <a:ext cx="2049137" cy="2176123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7" name="矩形 56"/>
          <p:cNvSpPr/>
          <p:nvPr/>
        </p:nvSpPr>
        <p:spPr>
          <a:xfrm>
            <a:off x="7046854" y="2355590"/>
            <a:ext cx="2057986" cy="467450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58" name="直線單箭頭接點 57"/>
          <p:cNvCxnSpPr>
            <a:stCxn id="57" idx="2"/>
          </p:cNvCxnSpPr>
          <p:nvPr/>
        </p:nvCxnSpPr>
        <p:spPr>
          <a:xfrm flipH="1">
            <a:off x="7441035" y="2823040"/>
            <a:ext cx="634812" cy="334631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文字方塊 58"/>
          <p:cNvSpPr txBox="1"/>
          <p:nvPr/>
        </p:nvSpPr>
        <p:spPr>
          <a:xfrm>
            <a:off x="4925992" y="3619907"/>
            <a:ext cx="484940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2800" b="1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800" dirty="0"/>
              <a:t>原始資料太</a:t>
            </a:r>
            <a:r>
              <a:rPr lang="zh-TW" altLang="en-US" sz="1800" dirty="0" smtClean="0"/>
              <a:t>少</a:t>
            </a:r>
            <a:r>
              <a:rPr lang="zh-TW" altLang="en-US" sz="1800" dirty="0" smtClean="0">
                <a:sym typeface="Wingdings" panose="05000000000000000000" pitchFamily="2" charset="2"/>
              </a:rPr>
              <a:t></a:t>
            </a:r>
            <a:r>
              <a:rPr lang="zh-TW" altLang="en-US" sz="1800" dirty="0" smtClean="0"/>
              <a:t>模型</a:t>
            </a:r>
            <a:r>
              <a:rPr lang="zh-TW" altLang="en-US" sz="1800" dirty="0"/>
              <a:t>學習偏差（</a:t>
            </a:r>
            <a:r>
              <a:rPr lang="en-US" altLang="zh-TW" sz="1800" dirty="0"/>
              <a:t>Bias</a:t>
            </a:r>
            <a:r>
              <a:rPr lang="zh-TW" altLang="en-US" sz="1800" dirty="0"/>
              <a:t>）</a:t>
            </a:r>
            <a:r>
              <a:rPr lang="zh-TW" altLang="en-US" sz="1800" dirty="0" smtClean="0"/>
              <a:t>過高</a:t>
            </a:r>
            <a:endParaRPr lang="en-US" altLang="zh-TW" sz="18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800" dirty="0"/>
              <a:t>生成式擴增仍需依賴高品質原始樣本分布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800" dirty="0"/>
              <a:t>模型驗證精度與</a:t>
            </a:r>
            <a:r>
              <a:rPr lang="en-US" altLang="zh-TW" sz="1800" dirty="0"/>
              <a:t>KPI</a:t>
            </a:r>
            <a:r>
              <a:rPr lang="zh-TW" altLang="en-US" sz="1800" dirty="0"/>
              <a:t>目標設限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800" dirty="0"/>
              <a:t>資料維度與交互作用的影響</a:t>
            </a:r>
          </a:p>
          <a:p>
            <a:endParaRPr lang="zh-TW" altLang="en-US" sz="1800" dirty="0"/>
          </a:p>
        </p:txBody>
      </p:sp>
      <p:sp>
        <p:nvSpPr>
          <p:cNvPr id="60" name="文字方塊 59"/>
          <p:cNvSpPr txBox="1"/>
          <p:nvPr/>
        </p:nvSpPr>
        <p:spPr>
          <a:xfrm>
            <a:off x="4894504" y="3129879"/>
            <a:ext cx="50930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2800" b="1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為何不使用比</a:t>
            </a:r>
            <a:r>
              <a:rPr lang="en-US" altLang="zh-TW" dirty="0"/>
              <a:t>44</a:t>
            </a:r>
            <a:r>
              <a:rPr lang="zh-TW" altLang="en-US" dirty="0"/>
              <a:t>組更少的資料</a:t>
            </a:r>
            <a:r>
              <a:rPr lang="en-US" altLang="zh-TW" dirty="0"/>
              <a:t>?</a:t>
            </a:r>
            <a:endParaRPr lang="zh-TW" altLang="en-US" dirty="0"/>
          </a:p>
        </p:txBody>
      </p:sp>
      <p:sp>
        <p:nvSpPr>
          <p:cNvPr id="61" name="矩形 60"/>
          <p:cNvSpPr/>
          <p:nvPr/>
        </p:nvSpPr>
        <p:spPr>
          <a:xfrm>
            <a:off x="9146455" y="2368448"/>
            <a:ext cx="2062861" cy="57051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16884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矩形 62"/>
          <p:cNvSpPr/>
          <p:nvPr/>
        </p:nvSpPr>
        <p:spPr>
          <a:xfrm>
            <a:off x="5310230" y="5570290"/>
            <a:ext cx="2530997" cy="583717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1" name="文字方塊 60"/>
          <p:cNvSpPr txBox="1"/>
          <p:nvPr/>
        </p:nvSpPr>
        <p:spPr>
          <a:xfrm>
            <a:off x="5279488" y="5138344"/>
            <a:ext cx="454483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2800" b="1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雖然生成式資料非常</a:t>
            </a:r>
            <a:r>
              <a:rPr lang="zh-TW" altLang="en-US" dirty="0" smtClean="0"/>
              <a:t>強大</a:t>
            </a:r>
            <a:endParaRPr lang="en-US" altLang="zh-TW" dirty="0" smtClean="0"/>
          </a:p>
          <a:p>
            <a:r>
              <a:rPr lang="zh-TW" altLang="en-US" sz="3200" dirty="0" smtClean="0">
                <a:solidFill>
                  <a:schemeClr val="bg1"/>
                </a:solidFill>
              </a:rPr>
              <a:t>仍需要一定量 </a:t>
            </a:r>
            <a:r>
              <a:rPr lang="zh-TW" altLang="en-US" dirty="0" smtClean="0"/>
              <a:t>的原始資料</a:t>
            </a:r>
            <a:endParaRPr lang="en-US" altLang="zh-TW" dirty="0" smtClean="0"/>
          </a:p>
        </p:txBody>
      </p:sp>
      <p:pic>
        <p:nvPicPr>
          <p:cNvPr id="31" name="圖片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9094" y="6212903"/>
            <a:ext cx="2238687" cy="485843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22B61683-783D-C91E-EC43-AC0F396F6A4A}"/>
              </a:ext>
            </a:extLst>
          </p:cNvPr>
          <p:cNvSpPr txBox="1"/>
          <p:nvPr/>
        </p:nvSpPr>
        <p:spPr>
          <a:xfrm>
            <a:off x="314840" y="203049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000" b="1" dirty="0" smtClean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/>
                <a:sym typeface="Times New Roman"/>
              </a:rPr>
              <a:t>實驗設計</a:t>
            </a:r>
            <a:endParaRPr lang="zh-TW" altLang="en-US" sz="4000" dirty="0"/>
          </a:p>
        </p:txBody>
      </p:sp>
      <p:sp>
        <p:nvSpPr>
          <p:cNvPr id="3" name="文字方塊 2"/>
          <p:cNvSpPr txBox="1"/>
          <p:nvPr/>
        </p:nvSpPr>
        <p:spPr>
          <a:xfrm>
            <a:off x="436228" y="1182847"/>
            <a:ext cx="29819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 lvl="0">
              <a:defRPr sz="2000" b="1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en-US" altLang="zh-TW" dirty="0">
                <a:solidFill>
                  <a:schemeClr val="bg1">
                    <a:lumMod val="85000"/>
                  </a:schemeClr>
                </a:solidFill>
              </a:rPr>
              <a:t>1.</a:t>
            </a:r>
            <a:r>
              <a:rPr lang="zh-TW" altLang="zh-TW" dirty="0">
                <a:solidFill>
                  <a:schemeClr val="bg1">
                    <a:lumMod val="85000"/>
                  </a:schemeClr>
                </a:solidFill>
              </a:rPr>
              <a:t>資料集劃分與訓練組合</a:t>
            </a:r>
          </a:p>
        </p:txBody>
      </p:sp>
      <p:sp>
        <p:nvSpPr>
          <p:cNvPr id="4" name="文字方塊 3"/>
          <p:cNvSpPr txBox="1"/>
          <p:nvPr/>
        </p:nvSpPr>
        <p:spPr>
          <a:xfrm>
            <a:off x="436228" y="2441971"/>
            <a:ext cx="25458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 lvl="0">
              <a:defRPr sz="2000" b="1">
                <a:solidFill>
                  <a:schemeClr val="bg1">
                    <a:lumMod val="8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en-US" altLang="zh-TW" dirty="0"/>
              <a:t>2. </a:t>
            </a:r>
            <a:r>
              <a:rPr lang="zh-TW" altLang="zh-TW" dirty="0"/>
              <a:t>機器學習模型建立</a:t>
            </a:r>
          </a:p>
        </p:txBody>
      </p:sp>
      <p:sp>
        <p:nvSpPr>
          <p:cNvPr id="5" name="文字方塊 4"/>
          <p:cNvSpPr txBox="1"/>
          <p:nvPr/>
        </p:nvSpPr>
        <p:spPr>
          <a:xfrm>
            <a:off x="436228" y="3701095"/>
            <a:ext cx="41889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 lvl="0">
              <a:defRPr sz="2000" b="1">
                <a:solidFill>
                  <a:srgbClr val="23627B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en-US" altLang="zh-TW" dirty="0"/>
              <a:t>3.</a:t>
            </a:r>
            <a:r>
              <a:rPr lang="zh-TW" altLang="zh-TW" dirty="0"/>
              <a:t>資料增強</a:t>
            </a:r>
            <a:r>
              <a:rPr lang="en-US" altLang="zh-TW" dirty="0"/>
              <a:t>(Data Augmentation)</a:t>
            </a:r>
            <a:endParaRPr lang="zh-TW" altLang="zh-TW" dirty="0"/>
          </a:p>
        </p:txBody>
      </p:sp>
      <p:sp>
        <p:nvSpPr>
          <p:cNvPr id="6" name="文字方塊 5"/>
          <p:cNvSpPr txBox="1"/>
          <p:nvPr/>
        </p:nvSpPr>
        <p:spPr>
          <a:xfrm>
            <a:off x="436228" y="4960219"/>
            <a:ext cx="32383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 lvl="0">
              <a:defRPr sz="2000" b="1">
                <a:solidFill>
                  <a:schemeClr val="bg1">
                    <a:lumMod val="8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en-US" altLang="zh-TW" dirty="0"/>
              <a:t>4.</a:t>
            </a:r>
            <a:r>
              <a:rPr lang="zh-TW" altLang="zh-TW" dirty="0"/>
              <a:t>模型評估與關鍵因子識別</a:t>
            </a:r>
          </a:p>
        </p:txBody>
      </p:sp>
      <p:grpSp>
        <p:nvGrpSpPr>
          <p:cNvPr id="32" name="群組 31"/>
          <p:cNvGrpSpPr/>
          <p:nvPr/>
        </p:nvGrpSpPr>
        <p:grpSpPr>
          <a:xfrm>
            <a:off x="4989120" y="226955"/>
            <a:ext cx="6220198" cy="2712004"/>
            <a:chOff x="4989120" y="4011069"/>
            <a:chExt cx="6220198" cy="2712004"/>
          </a:xfrm>
        </p:grpSpPr>
        <p:grpSp>
          <p:nvGrpSpPr>
            <p:cNvPr id="33" name="群組 32"/>
            <p:cNvGrpSpPr/>
            <p:nvPr/>
          </p:nvGrpSpPr>
          <p:grpSpPr>
            <a:xfrm>
              <a:off x="5407891" y="4011069"/>
              <a:ext cx="4242508" cy="535881"/>
              <a:chOff x="5407891" y="4011069"/>
              <a:chExt cx="4242508" cy="535881"/>
            </a:xfrm>
          </p:grpSpPr>
          <p:sp>
            <p:nvSpPr>
              <p:cNvPr id="50" name="文字方塊 49"/>
              <p:cNvSpPr txBox="1"/>
              <p:nvPr/>
            </p:nvSpPr>
            <p:spPr>
              <a:xfrm>
                <a:off x="5407891" y="4164958"/>
                <a:ext cx="2316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 dirty="0">
                    <a:solidFill>
                      <a:schemeClr val="bg1"/>
                    </a:solidFill>
                    <a:effectLst>
                      <a:glow rad="101600">
                        <a:schemeClr val="tx1">
                          <a:alpha val="60000"/>
                        </a:schemeClr>
                      </a:glow>
                    </a:effectLst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7</a:t>
                </a:r>
                <a:r>
                  <a:rPr lang="zh-TW" altLang="en-US" b="1" dirty="0" smtClean="0">
                    <a:solidFill>
                      <a:schemeClr val="bg1"/>
                    </a:solidFill>
                    <a:effectLst>
                      <a:glow rad="101600">
                        <a:schemeClr val="tx1">
                          <a:alpha val="60000"/>
                        </a:schemeClr>
                      </a:glow>
                    </a:effectLst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個因子皆各有</a:t>
                </a:r>
                <a:r>
                  <a:rPr lang="en-US" altLang="zh-TW" b="1" dirty="0" smtClean="0">
                    <a:solidFill>
                      <a:schemeClr val="bg1"/>
                    </a:solidFill>
                    <a:effectLst>
                      <a:glow rad="101600">
                        <a:schemeClr val="tx1">
                          <a:alpha val="60000"/>
                        </a:schemeClr>
                      </a:glow>
                    </a:effectLst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2</a:t>
                </a:r>
                <a:r>
                  <a:rPr lang="zh-TW" altLang="en-US" b="1" dirty="0" smtClean="0">
                    <a:solidFill>
                      <a:schemeClr val="bg1"/>
                    </a:solidFill>
                    <a:effectLst>
                      <a:glow rad="101600">
                        <a:schemeClr val="tx1">
                          <a:alpha val="60000"/>
                        </a:schemeClr>
                      </a:glow>
                    </a:effectLst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水準</a:t>
                </a:r>
                <a:endParaRPr lang="zh-TW" altLang="en-US" b="1" dirty="0">
                  <a:solidFill>
                    <a:schemeClr val="bg1"/>
                  </a:solidFill>
                  <a:effectLst>
                    <a:glow rad="101600">
                      <a:schemeClr val="tx1">
                        <a:alpha val="60000"/>
                      </a:schemeClr>
                    </a:glow>
                  </a:effectLst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cxnSp>
            <p:nvCxnSpPr>
              <p:cNvPr id="51" name="直線單箭頭接點 50">
                <a:extLst>
                  <a:ext uri="{FF2B5EF4-FFF2-40B4-BE49-F238E27FC236}">
                    <a16:creationId xmlns:a16="http://schemas.microsoft.com/office/drawing/2014/main" id="{B01C287E-A145-4253-A1EA-84F303894AD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41228" y="4362284"/>
                <a:ext cx="965671" cy="0"/>
              </a:xfrm>
              <a:prstGeom prst="straightConnector1">
                <a:avLst/>
              </a:prstGeom>
              <a:ln w="38100">
                <a:solidFill>
                  <a:srgbClr val="002060"/>
                </a:solidFill>
                <a:prstDash val="sys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文字方塊 51"/>
              <p:cNvSpPr txBox="1"/>
              <p:nvPr/>
            </p:nvSpPr>
            <p:spPr>
              <a:xfrm>
                <a:off x="8806899" y="4177618"/>
                <a:ext cx="84350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 dirty="0" smtClean="0">
                    <a:solidFill>
                      <a:schemeClr val="bg1"/>
                    </a:solidFill>
                    <a:effectLst>
                      <a:glow rad="101600">
                        <a:schemeClr val="tx1">
                          <a:alpha val="60000"/>
                        </a:schemeClr>
                      </a:glow>
                    </a:effectLst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128</a:t>
                </a:r>
                <a:r>
                  <a:rPr lang="zh-TW" altLang="en-US" b="1" dirty="0" smtClean="0">
                    <a:solidFill>
                      <a:schemeClr val="bg1"/>
                    </a:solidFill>
                    <a:effectLst>
                      <a:glow rad="101600">
                        <a:schemeClr val="tx1">
                          <a:alpha val="60000"/>
                        </a:schemeClr>
                      </a:glow>
                    </a:effectLst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組</a:t>
                </a:r>
                <a:endParaRPr lang="zh-TW" altLang="en-US" b="1" dirty="0">
                  <a:solidFill>
                    <a:schemeClr val="bg1"/>
                  </a:solidFill>
                  <a:effectLst>
                    <a:glow rad="101600">
                      <a:schemeClr val="tx1">
                        <a:alpha val="60000"/>
                      </a:schemeClr>
                    </a:glow>
                  </a:effectLst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53" name="文字方塊 52"/>
              <p:cNvSpPr txBox="1"/>
              <p:nvPr/>
            </p:nvSpPr>
            <p:spPr>
              <a:xfrm>
                <a:off x="7724551" y="4011069"/>
                <a:ext cx="108234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TW" altLang="en-US" sz="1400" b="1" dirty="0" smtClean="0">
                    <a:solidFill>
                      <a:srgbClr val="6464F2"/>
                    </a:solidFill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全因子組合</a:t>
                </a:r>
                <a:endParaRPr lang="zh-TW" altLang="en-US" sz="1400" b="1" dirty="0">
                  <a:solidFill>
                    <a:srgbClr val="6464F2"/>
                  </a:solidFill>
                  <a:effectLst/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  <p:grpSp>
          <p:nvGrpSpPr>
            <p:cNvPr id="34" name="群組 33"/>
            <p:cNvGrpSpPr/>
            <p:nvPr/>
          </p:nvGrpSpPr>
          <p:grpSpPr>
            <a:xfrm>
              <a:off x="4989120" y="4589929"/>
              <a:ext cx="6220198" cy="2133144"/>
              <a:chOff x="4989120" y="4589929"/>
              <a:chExt cx="6220198" cy="2133144"/>
            </a:xfrm>
          </p:grpSpPr>
          <p:sp>
            <p:nvSpPr>
              <p:cNvPr id="35" name="矩形 34"/>
              <p:cNvSpPr/>
              <p:nvPr/>
            </p:nvSpPr>
            <p:spPr>
              <a:xfrm>
                <a:off x="4989120" y="4589929"/>
                <a:ext cx="6220198" cy="2133144"/>
              </a:xfrm>
              <a:prstGeom prst="rect">
                <a:avLst/>
              </a:prstGeom>
              <a:solidFill>
                <a:schemeClr val="bg1">
                  <a:lumMod val="75000"/>
                  <a:alpha val="73000"/>
                </a:schemeClr>
              </a:solidFill>
              <a:ln w="317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icrosoft YaHei"/>
                  <a:ea typeface="微軟正黑體"/>
                  <a:cs typeface="+mn-cs"/>
                </a:endParaRPr>
              </a:p>
            </p:txBody>
          </p:sp>
          <p:sp>
            <p:nvSpPr>
              <p:cNvPr id="36" name="圓角矩形 35"/>
              <p:cNvSpPr/>
              <p:nvPr/>
            </p:nvSpPr>
            <p:spPr>
              <a:xfrm>
                <a:off x="5890683" y="5411603"/>
                <a:ext cx="1100831" cy="297215"/>
              </a:xfrm>
              <a:prstGeom prst="roundRect">
                <a:avLst/>
              </a:prstGeom>
              <a:solidFill>
                <a:srgbClr val="4F6F99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r>
                  <a:rPr lang="en-US" altLang="zh-TW" sz="1200" b="1" dirty="0" smtClean="0">
                    <a:solidFill>
                      <a:prstClr val="white"/>
                    </a:solidFill>
                    <a:effectLst>
                      <a:glow rad="101600">
                        <a:prstClr val="black"/>
                      </a:glow>
                    </a:effectLst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26</a:t>
                </a:r>
                <a:r>
                  <a:rPr lang="zh-TW" altLang="en-US" sz="1200" b="1" dirty="0" smtClean="0">
                    <a:solidFill>
                      <a:prstClr val="white"/>
                    </a:solidFill>
                    <a:effectLst>
                      <a:glow rad="101600">
                        <a:prstClr val="black"/>
                      </a:glow>
                    </a:effectLst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組</a:t>
                </a:r>
                <a:endParaRPr lang="zh-TW" altLang="en-US" sz="1200" b="1" dirty="0">
                  <a:solidFill>
                    <a:prstClr val="white"/>
                  </a:solidFill>
                  <a:effectLst>
                    <a:glow rad="101600">
                      <a:prstClr val="black"/>
                    </a:glow>
                  </a:effectLst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37" name="矩形: 圓角 30">
                <a:extLst>
                  <a:ext uri="{FF2B5EF4-FFF2-40B4-BE49-F238E27FC236}">
                    <a16:creationId xmlns:a16="http://schemas.microsoft.com/office/drawing/2014/main" id="{E74654C7-CD33-428E-A3F3-D55B92FB951C}"/>
                  </a:ext>
                </a:extLst>
              </p:cNvPr>
              <p:cNvSpPr/>
              <p:nvPr/>
            </p:nvSpPr>
            <p:spPr>
              <a:xfrm>
                <a:off x="5890684" y="5024813"/>
                <a:ext cx="4984462" cy="318568"/>
              </a:xfrm>
              <a:prstGeom prst="roundRect">
                <a:avLst>
                  <a:gd name="adj" fmla="val 50000"/>
                </a:avLst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glow rad="101600">
                      <a:prstClr val="black"/>
                    </a:glow>
                  </a:effectLst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  <a:cs typeface="+mn-cs"/>
                </a:endParaRPr>
              </a:p>
            </p:txBody>
          </p:sp>
          <p:sp>
            <p:nvSpPr>
              <p:cNvPr id="38" name="圓角矩形 37"/>
              <p:cNvSpPr/>
              <p:nvPr/>
            </p:nvSpPr>
            <p:spPr>
              <a:xfrm>
                <a:off x="7088469" y="5411603"/>
                <a:ext cx="3786677" cy="297215"/>
              </a:xfrm>
              <a:prstGeom prst="roundRect">
                <a:avLst/>
              </a:prstGeom>
              <a:solidFill>
                <a:srgbClr val="6464F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r>
                  <a:rPr lang="en-US" altLang="zh-TW" sz="1200" b="1" dirty="0" smtClean="0">
                    <a:solidFill>
                      <a:prstClr val="white"/>
                    </a:solidFill>
                    <a:effectLst>
                      <a:glow rad="101600">
                        <a:prstClr val="black"/>
                      </a:glow>
                    </a:effectLst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102</a:t>
                </a:r>
                <a:r>
                  <a:rPr lang="zh-TW" altLang="en-US" sz="1200" b="1" dirty="0" smtClean="0">
                    <a:solidFill>
                      <a:prstClr val="white"/>
                    </a:solidFill>
                    <a:effectLst>
                      <a:glow rad="101600">
                        <a:prstClr val="black"/>
                      </a:glow>
                    </a:effectLst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組</a:t>
                </a:r>
                <a:endParaRPr lang="zh-TW" altLang="en-US" sz="1200" b="1" dirty="0">
                  <a:solidFill>
                    <a:prstClr val="white"/>
                  </a:solidFill>
                  <a:effectLst>
                    <a:glow rad="101600">
                      <a:prstClr val="black"/>
                    </a:glow>
                  </a:effectLst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cxnSp>
            <p:nvCxnSpPr>
              <p:cNvPr id="39" name="直線接點 38"/>
              <p:cNvCxnSpPr/>
              <p:nvPr/>
            </p:nvCxnSpPr>
            <p:spPr>
              <a:xfrm>
                <a:off x="7039991" y="5035248"/>
                <a:ext cx="0" cy="1598634"/>
              </a:xfrm>
              <a:prstGeom prst="line">
                <a:avLst/>
              </a:prstGeom>
              <a:ln w="28575"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矩形 39"/>
              <p:cNvSpPr/>
              <p:nvPr/>
            </p:nvSpPr>
            <p:spPr>
              <a:xfrm>
                <a:off x="6173206" y="4689846"/>
                <a:ext cx="684803" cy="2743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 algn="ctr">
                  <a:defRPr/>
                </a:pPr>
                <a:r>
                  <a:rPr lang="en-US" altLang="zh-TW" b="1" dirty="0">
                    <a:solidFill>
                      <a:prstClr val="white"/>
                    </a:solidFill>
                    <a:effectLst>
                      <a:glow rad="101600">
                        <a:prstClr val="black"/>
                      </a:glow>
                    </a:effectLst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20%</a:t>
                </a:r>
                <a:endParaRPr lang="zh-TW" altLang="en-US" b="1" dirty="0">
                  <a:solidFill>
                    <a:prstClr val="white"/>
                  </a:solidFill>
                  <a:effectLst>
                    <a:glow rad="101600">
                      <a:prstClr val="black"/>
                    </a:glow>
                  </a:effectLst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41" name="矩形 40"/>
              <p:cNvSpPr/>
              <p:nvPr/>
            </p:nvSpPr>
            <p:spPr>
              <a:xfrm>
                <a:off x="8639404" y="4689846"/>
                <a:ext cx="684804" cy="2743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 algn="ctr">
                  <a:defRPr/>
                </a:pPr>
                <a:r>
                  <a:rPr lang="en-US" altLang="zh-TW" b="1" dirty="0">
                    <a:solidFill>
                      <a:prstClr val="white"/>
                    </a:solidFill>
                    <a:effectLst>
                      <a:glow rad="101600">
                        <a:prstClr val="black"/>
                      </a:glow>
                    </a:effectLst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8</a:t>
                </a:r>
                <a:r>
                  <a:rPr lang="en-US" altLang="zh-TW" b="1" dirty="0" smtClean="0">
                    <a:solidFill>
                      <a:prstClr val="white"/>
                    </a:solidFill>
                    <a:effectLst>
                      <a:glow rad="101600">
                        <a:prstClr val="black"/>
                      </a:glow>
                    </a:effectLst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0</a:t>
                </a:r>
                <a:r>
                  <a:rPr lang="en-US" altLang="zh-TW" b="1" dirty="0">
                    <a:solidFill>
                      <a:prstClr val="white"/>
                    </a:solidFill>
                    <a:effectLst>
                      <a:glow rad="101600">
                        <a:prstClr val="black"/>
                      </a:glow>
                    </a:effectLst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%</a:t>
                </a:r>
                <a:endParaRPr lang="zh-TW" altLang="en-US" b="1" dirty="0">
                  <a:solidFill>
                    <a:prstClr val="white"/>
                  </a:solidFill>
                  <a:effectLst>
                    <a:glow rad="101600">
                      <a:prstClr val="black"/>
                    </a:glow>
                  </a:effectLst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42" name="矩形 41"/>
              <p:cNvSpPr/>
              <p:nvPr/>
            </p:nvSpPr>
            <p:spPr>
              <a:xfrm>
                <a:off x="6030544" y="5063425"/>
                <a:ext cx="954107" cy="2057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 algn="ctr">
                  <a:defRPr/>
                </a:pPr>
                <a:r>
                  <a:rPr lang="zh-TW" altLang="en-US" sz="1200" b="1" dirty="0" smtClean="0">
                    <a:solidFill>
                      <a:prstClr val="white"/>
                    </a:solidFill>
                    <a:effectLst>
                      <a:glow rad="101600">
                        <a:prstClr val="black"/>
                      </a:glow>
                    </a:effectLst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測試資料集</a:t>
                </a:r>
                <a:endParaRPr lang="en-US" altLang="zh-TW" sz="1200" b="1" dirty="0" smtClean="0">
                  <a:solidFill>
                    <a:prstClr val="white"/>
                  </a:solidFill>
                  <a:effectLst>
                    <a:glow rad="101600">
                      <a:prstClr val="black"/>
                    </a:glow>
                  </a:effectLst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43" name="矩形 42"/>
              <p:cNvSpPr/>
              <p:nvPr/>
            </p:nvSpPr>
            <p:spPr>
              <a:xfrm>
                <a:off x="8504752" y="5063425"/>
                <a:ext cx="954107" cy="2057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 algn="ctr">
                  <a:defRPr/>
                </a:pPr>
                <a:r>
                  <a:rPr lang="zh-TW" altLang="en-US" sz="1200" b="1" dirty="0">
                    <a:solidFill>
                      <a:prstClr val="white"/>
                    </a:solidFill>
                    <a:effectLst>
                      <a:glow rad="101600">
                        <a:prstClr val="black"/>
                      </a:glow>
                    </a:effectLst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訓練</a:t>
                </a:r>
                <a:r>
                  <a:rPr lang="zh-TW" altLang="en-US" sz="1200" b="1" dirty="0" smtClean="0">
                    <a:solidFill>
                      <a:prstClr val="white"/>
                    </a:solidFill>
                    <a:effectLst>
                      <a:glow rad="101600">
                        <a:prstClr val="black"/>
                      </a:glow>
                    </a:effectLst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資料集</a:t>
                </a:r>
                <a:endParaRPr lang="en-US" altLang="zh-TW" sz="1200" b="1" dirty="0" smtClean="0">
                  <a:solidFill>
                    <a:prstClr val="white"/>
                  </a:solidFill>
                  <a:effectLst>
                    <a:glow rad="101600">
                      <a:prstClr val="black"/>
                    </a:glow>
                  </a:effectLst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44" name="圓角矩形 43"/>
              <p:cNvSpPr/>
              <p:nvPr/>
            </p:nvSpPr>
            <p:spPr>
              <a:xfrm>
                <a:off x="7088470" y="5804397"/>
                <a:ext cx="2021498" cy="297215"/>
              </a:xfrm>
              <a:prstGeom prst="roundRect">
                <a:avLst/>
              </a:prstGeom>
              <a:solidFill>
                <a:srgbClr val="6464F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r>
                  <a:rPr lang="en-US" altLang="zh-TW" sz="1200" b="1" dirty="0" smtClean="0">
                    <a:solidFill>
                      <a:prstClr val="white"/>
                    </a:solidFill>
                    <a:effectLst>
                      <a:glow rad="101600">
                        <a:prstClr val="black"/>
                      </a:glow>
                    </a:effectLst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55</a:t>
                </a:r>
                <a:r>
                  <a:rPr lang="zh-TW" altLang="en-US" sz="1200" b="1" dirty="0" smtClean="0">
                    <a:solidFill>
                      <a:prstClr val="white"/>
                    </a:solidFill>
                    <a:effectLst>
                      <a:glow rad="101600">
                        <a:prstClr val="black"/>
                      </a:glow>
                    </a:effectLst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組</a:t>
                </a:r>
                <a:endParaRPr lang="zh-TW" altLang="en-US" sz="1200" b="1" dirty="0">
                  <a:solidFill>
                    <a:prstClr val="white"/>
                  </a:solidFill>
                  <a:effectLst>
                    <a:glow rad="101600">
                      <a:prstClr val="black"/>
                    </a:glow>
                  </a:effectLst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45" name="圓角矩形 44"/>
              <p:cNvSpPr/>
              <p:nvPr/>
            </p:nvSpPr>
            <p:spPr>
              <a:xfrm>
                <a:off x="7088469" y="6197190"/>
                <a:ext cx="1771445" cy="297215"/>
              </a:xfrm>
              <a:prstGeom prst="roundRect">
                <a:avLst/>
              </a:prstGeom>
              <a:solidFill>
                <a:srgbClr val="6464F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r>
                  <a:rPr lang="en-US" altLang="zh-TW" sz="1200" b="1" dirty="0" smtClean="0">
                    <a:solidFill>
                      <a:prstClr val="white"/>
                    </a:solidFill>
                    <a:effectLst>
                      <a:glow rad="101600">
                        <a:prstClr val="black"/>
                      </a:glow>
                    </a:effectLst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44</a:t>
                </a:r>
                <a:r>
                  <a:rPr lang="zh-TW" altLang="en-US" sz="1200" b="1" dirty="0" smtClean="0">
                    <a:solidFill>
                      <a:prstClr val="white"/>
                    </a:solidFill>
                    <a:effectLst>
                      <a:glow rad="101600">
                        <a:prstClr val="black"/>
                      </a:glow>
                    </a:effectLst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組</a:t>
                </a:r>
                <a:endParaRPr lang="zh-TW" altLang="en-US" sz="1200" b="1" dirty="0">
                  <a:solidFill>
                    <a:prstClr val="white"/>
                  </a:solidFill>
                  <a:effectLst>
                    <a:glow rad="101600">
                      <a:prstClr val="black"/>
                    </a:glow>
                  </a:effectLst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46" name="圓角矩形 45"/>
              <p:cNvSpPr/>
              <p:nvPr/>
            </p:nvSpPr>
            <p:spPr>
              <a:xfrm>
                <a:off x="5890683" y="5798218"/>
                <a:ext cx="1100831" cy="297215"/>
              </a:xfrm>
              <a:prstGeom prst="roundRect">
                <a:avLst/>
              </a:prstGeom>
              <a:solidFill>
                <a:srgbClr val="4F6F99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r>
                  <a:rPr lang="en-US" altLang="zh-TW" sz="1200" b="1" dirty="0" smtClean="0">
                    <a:solidFill>
                      <a:prstClr val="white"/>
                    </a:solidFill>
                    <a:effectLst>
                      <a:glow rad="101600">
                        <a:prstClr val="black"/>
                      </a:glow>
                    </a:effectLst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26</a:t>
                </a:r>
                <a:r>
                  <a:rPr lang="zh-TW" altLang="en-US" sz="1200" b="1" dirty="0" smtClean="0">
                    <a:solidFill>
                      <a:prstClr val="white"/>
                    </a:solidFill>
                    <a:effectLst>
                      <a:glow rad="101600">
                        <a:prstClr val="black"/>
                      </a:glow>
                    </a:effectLst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組</a:t>
                </a:r>
                <a:endParaRPr lang="zh-TW" altLang="en-US" sz="1200" b="1" dirty="0">
                  <a:solidFill>
                    <a:prstClr val="white"/>
                  </a:solidFill>
                  <a:effectLst>
                    <a:glow rad="101600">
                      <a:prstClr val="black"/>
                    </a:glow>
                  </a:effectLst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47" name="圓角矩形 46"/>
              <p:cNvSpPr/>
              <p:nvPr/>
            </p:nvSpPr>
            <p:spPr>
              <a:xfrm>
                <a:off x="5890683" y="6184834"/>
                <a:ext cx="1100831" cy="297215"/>
              </a:xfrm>
              <a:prstGeom prst="roundRect">
                <a:avLst/>
              </a:prstGeom>
              <a:solidFill>
                <a:srgbClr val="4F6F99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r>
                  <a:rPr lang="en-US" altLang="zh-TW" sz="1200" b="1" dirty="0" smtClean="0">
                    <a:solidFill>
                      <a:prstClr val="white"/>
                    </a:solidFill>
                    <a:effectLst>
                      <a:glow rad="101600">
                        <a:prstClr val="black"/>
                      </a:glow>
                    </a:effectLst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26</a:t>
                </a:r>
                <a:r>
                  <a:rPr lang="zh-TW" altLang="en-US" sz="1200" b="1" dirty="0" smtClean="0">
                    <a:solidFill>
                      <a:prstClr val="white"/>
                    </a:solidFill>
                    <a:effectLst>
                      <a:glow rad="101600">
                        <a:prstClr val="black"/>
                      </a:glow>
                    </a:effectLst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組</a:t>
                </a:r>
                <a:endParaRPr lang="zh-TW" altLang="en-US" sz="1200" b="1" dirty="0">
                  <a:solidFill>
                    <a:prstClr val="white"/>
                  </a:solidFill>
                  <a:effectLst>
                    <a:glow rad="101600">
                      <a:prstClr val="black"/>
                    </a:glow>
                  </a:effectLst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48" name="文字方塊 47"/>
              <p:cNvSpPr txBox="1"/>
              <p:nvPr/>
            </p:nvSpPr>
            <p:spPr>
              <a:xfrm>
                <a:off x="9661735" y="5809650"/>
                <a:ext cx="1104790" cy="2743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 algn="ctr">
                  <a:defRPr/>
                </a:pPr>
                <a:r>
                  <a:rPr lang="en-US" altLang="zh-TW" b="1" dirty="0" smtClean="0">
                    <a:solidFill>
                      <a:srgbClr val="FFFF00"/>
                    </a:solidFill>
                    <a:effectLst>
                      <a:glow rad="127000">
                        <a:prstClr val="black"/>
                      </a:glow>
                    </a:effectLst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KPI </a:t>
                </a:r>
                <a:r>
                  <a:rPr lang="zh-TW" altLang="en-US" b="1" dirty="0" smtClean="0">
                    <a:solidFill>
                      <a:srgbClr val="FFFF00"/>
                    </a:solidFill>
                    <a:effectLst>
                      <a:glow rad="127000">
                        <a:prstClr val="black"/>
                      </a:glow>
                    </a:effectLst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指標</a:t>
                </a:r>
                <a:endParaRPr lang="en-US" altLang="zh-TW" b="1" dirty="0">
                  <a:solidFill>
                    <a:srgbClr val="FFFF00"/>
                  </a:solidFill>
                  <a:effectLst>
                    <a:glow rad="127000">
                      <a:prstClr val="black"/>
                    </a:glow>
                  </a:effectLst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cxnSp>
            <p:nvCxnSpPr>
              <p:cNvPr id="49" name="直線單箭頭接點 48">
                <a:extLst>
                  <a:ext uri="{FF2B5EF4-FFF2-40B4-BE49-F238E27FC236}">
                    <a16:creationId xmlns:a16="http://schemas.microsoft.com/office/drawing/2014/main" id="{B01C287E-A145-4253-A1EA-84F303894AD1}"/>
                  </a:ext>
                </a:extLst>
              </p:cNvPr>
              <p:cNvCxnSpPr>
                <a:cxnSpLocks/>
                <a:endCxn id="48" idx="1"/>
              </p:cNvCxnSpPr>
              <p:nvPr/>
            </p:nvCxnSpPr>
            <p:spPr>
              <a:xfrm>
                <a:off x="9244917" y="5946826"/>
                <a:ext cx="416818" cy="0"/>
              </a:xfrm>
              <a:prstGeom prst="straightConnector1">
                <a:avLst/>
              </a:prstGeom>
              <a:ln w="38100">
                <a:solidFill>
                  <a:srgbClr val="002060"/>
                </a:solidFill>
                <a:prstDash val="sys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4" name="矩形 53"/>
          <p:cNvSpPr/>
          <p:nvPr/>
        </p:nvSpPr>
        <p:spPr>
          <a:xfrm>
            <a:off x="7033128" y="805815"/>
            <a:ext cx="4176190" cy="114053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5" name="矩形 54"/>
          <p:cNvSpPr/>
          <p:nvPr/>
        </p:nvSpPr>
        <p:spPr>
          <a:xfrm>
            <a:off x="7033127" y="1925623"/>
            <a:ext cx="4176189" cy="442825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6" name="矩形 55"/>
          <p:cNvSpPr/>
          <p:nvPr/>
        </p:nvSpPr>
        <p:spPr>
          <a:xfrm>
            <a:off x="4983991" y="762836"/>
            <a:ext cx="2049137" cy="2176123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7" name="矩形 56"/>
          <p:cNvSpPr/>
          <p:nvPr/>
        </p:nvSpPr>
        <p:spPr>
          <a:xfrm>
            <a:off x="7046854" y="2355590"/>
            <a:ext cx="2057986" cy="467450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58" name="直線單箭頭接點 57"/>
          <p:cNvCxnSpPr>
            <a:stCxn id="57" idx="2"/>
          </p:cNvCxnSpPr>
          <p:nvPr/>
        </p:nvCxnSpPr>
        <p:spPr>
          <a:xfrm flipH="1">
            <a:off x="7441035" y="2823040"/>
            <a:ext cx="634812" cy="334631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文字方塊 58"/>
          <p:cNvSpPr txBox="1"/>
          <p:nvPr/>
        </p:nvSpPr>
        <p:spPr>
          <a:xfrm>
            <a:off x="4925992" y="3619907"/>
            <a:ext cx="484940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2800" b="1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800" dirty="0"/>
              <a:t>原始資料太</a:t>
            </a:r>
            <a:r>
              <a:rPr lang="zh-TW" altLang="en-US" sz="1800" dirty="0" smtClean="0"/>
              <a:t>少</a:t>
            </a:r>
            <a:r>
              <a:rPr lang="zh-TW" altLang="en-US" sz="1800" dirty="0" smtClean="0">
                <a:sym typeface="Wingdings" panose="05000000000000000000" pitchFamily="2" charset="2"/>
              </a:rPr>
              <a:t></a:t>
            </a:r>
            <a:r>
              <a:rPr lang="zh-TW" altLang="en-US" sz="1800" dirty="0" smtClean="0"/>
              <a:t>模型</a:t>
            </a:r>
            <a:r>
              <a:rPr lang="zh-TW" altLang="en-US" sz="1800" dirty="0"/>
              <a:t>學習偏差（</a:t>
            </a:r>
            <a:r>
              <a:rPr lang="en-US" altLang="zh-TW" sz="1800" dirty="0"/>
              <a:t>Bias</a:t>
            </a:r>
            <a:r>
              <a:rPr lang="zh-TW" altLang="en-US" sz="1800" dirty="0"/>
              <a:t>）</a:t>
            </a:r>
            <a:r>
              <a:rPr lang="zh-TW" altLang="en-US" sz="1800" dirty="0" smtClean="0"/>
              <a:t>過高</a:t>
            </a:r>
            <a:endParaRPr lang="en-US" altLang="zh-TW" sz="18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800" dirty="0"/>
              <a:t>生成式擴增仍需依賴高品質原始樣本分布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800" dirty="0"/>
              <a:t>模型驗證精度與</a:t>
            </a:r>
            <a:r>
              <a:rPr lang="en-US" altLang="zh-TW" sz="1800" dirty="0"/>
              <a:t>KPI</a:t>
            </a:r>
            <a:r>
              <a:rPr lang="zh-TW" altLang="en-US" sz="1800" dirty="0"/>
              <a:t>目標設限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800" dirty="0"/>
              <a:t>資料維度與交互作用的影響</a:t>
            </a:r>
          </a:p>
          <a:p>
            <a:endParaRPr lang="zh-TW" altLang="en-US" sz="1800" dirty="0"/>
          </a:p>
        </p:txBody>
      </p:sp>
      <p:sp>
        <p:nvSpPr>
          <p:cNvPr id="60" name="文字方塊 59"/>
          <p:cNvSpPr txBox="1"/>
          <p:nvPr/>
        </p:nvSpPr>
        <p:spPr>
          <a:xfrm>
            <a:off x="4894504" y="3129879"/>
            <a:ext cx="50930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2800" b="1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為何不使用比</a:t>
            </a:r>
            <a:r>
              <a:rPr lang="en-US" altLang="zh-TW" dirty="0"/>
              <a:t>44</a:t>
            </a:r>
            <a:r>
              <a:rPr lang="zh-TW" altLang="en-US" dirty="0"/>
              <a:t>組更少的資料</a:t>
            </a:r>
            <a:r>
              <a:rPr lang="en-US" altLang="zh-TW" dirty="0"/>
              <a:t>?</a:t>
            </a:r>
            <a:endParaRPr lang="zh-TW" altLang="en-US" dirty="0"/>
          </a:p>
        </p:txBody>
      </p:sp>
      <p:sp>
        <p:nvSpPr>
          <p:cNvPr id="64" name="向右箭號 63"/>
          <p:cNvSpPr/>
          <p:nvPr/>
        </p:nvSpPr>
        <p:spPr>
          <a:xfrm>
            <a:off x="4625195" y="5360329"/>
            <a:ext cx="545519" cy="550614"/>
          </a:xfrm>
          <a:prstGeom prst="rightArrow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2" name="矩形 61"/>
          <p:cNvSpPr/>
          <p:nvPr/>
        </p:nvSpPr>
        <p:spPr>
          <a:xfrm>
            <a:off x="9146455" y="2368448"/>
            <a:ext cx="2062861" cy="57051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70795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9094" y="6212903"/>
            <a:ext cx="2238687" cy="485843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22B61683-783D-C91E-EC43-AC0F396F6A4A}"/>
              </a:ext>
            </a:extLst>
          </p:cNvPr>
          <p:cNvSpPr txBox="1"/>
          <p:nvPr/>
        </p:nvSpPr>
        <p:spPr>
          <a:xfrm>
            <a:off x="314840" y="203049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000" b="1" dirty="0" smtClean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/>
                <a:sym typeface="Times New Roman"/>
              </a:rPr>
              <a:t>實驗設計</a:t>
            </a:r>
            <a:endParaRPr lang="zh-TW" altLang="en-US" sz="4000" dirty="0"/>
          </a:p>
        </p:txBody>
      </p:sp>
      <p:sp>
        <p:nvSpPr>
          <p:cNvPr id="3" name="文字方塊 2"/>
          <p:cNvSpPr txBox="1"/>
          <p:nvPr/>
        </p:nvSpPr>
        <p:spPr>
          <a:xfrm>
            <a:off x="436228" y="1182847"/>
            <a:ext cx="29819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 lvl="0">
              <a:defRPr sz="2000" b="1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en-US" altLang="zh-TW" dirty="0">
                <a:solidFill>
                  <a:schemeClr val="bg1">
                    <a:lumMod val="85000"/>
                  </a:schemeClr>
                </a:solidFill>
              </a:rPr>
              <a:t>1.</a:t>
            </a:r>
            <a:r>
              <a:rPr lang="zh-TW" altLang="zh-TW" dirty="0">
                <a:solidFill>
                  <a:schemeClr val="bg1">
                    <a:lumMod val="85000"/>
                  </a:schemeClr>
                </a:solidFill>
              </a:rPr>
              <a:t>資料集劃分與訓練組合</a:t>
            </a:r>
          </a:p>
        </p:txBody>
      </p:sp>
      <p:sp>
        <p:nvSpPr>
          <p:cNvPr id="4" name="文字方塊 3"/>
          <p:cNvSpPr txBox="1"/>
          <p:nvPr/>
        </p:nvSpPr>
        <p:spPr>
          <a:xfrm>
            <a:off x="436228" y="2441971"/>
            <a:ext cx="25458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 lvl="0">
              <a:defRPr sz="2000" b="1">
                <a:solidFill>
                  <a:schemeClr val="bg1">
                    <a:lumMod val="8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en-US" altLang="zh-TW" dirty="0"/>
              <a:t>2. </a:t>
            </a:r>
            <a:r>
              <a:rPr lang="zh-TW" altLang="zh-TW" dirty="0"/>
              <a:t>機器學習模型建立</a:t>
            </a:r>
          </a:p>
        </p:txBody>
      </p:sp>
      <p:sp>
        <p:nvSpPr>
          <p:cNvPr id="5" name="文字方塊 4"/>
          <p:cNvSpPr txBox="1"/>
          <p:nvPr/>
        </p:nvSpPr>
        <p:spPr>
          <a:xfrm>
            <a:off x="436228" y="3701095"/>
            <a:ext cx="41889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 lvl="0">
              <a:defRPr sz="2000" b="1">
                <a:solidFill>
                  <a:schemeClr val="bg1">
                    <a:lumMod val="8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en-US" altLang="zh-TW" dirty="0"/>
              <a:t>3.</a:t>
            </a:r>
            <a:r>
              <a:rPr lang="zh-TW" altLang="zh-TW" dirty="0"/>
              <a:t>資料增強</a:t>
            </a:r>
            <a:r>
              <a:rPr lang="en-US" altLang="zh-TW" dirty="0"/>
              <a:t>(Data Augmentation)</a:t>
            </a:r>
            <a:endParaRPr lang="zh-TW" altLang="zh-TW" dirty="0"/>
          </a:p>
        </p:txBody>
      </p:sp>
      <p:sp>
        <p:nvSpPr>
          <p:cNvPr id="6" name="文字方塊 5"/>
          <p:cNvSpPr txBox="1"/>
          <p:nvPr/>
        </p:nvSpPr>
        <p:spPr>
          <a:xfrm>
            <a:off x="436228" y="4960219"/>
            <a:ext cx="32383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 lvl="0">
              <a:defRPr sz="2000" b="1">
                <a:solidFill>
                  <a:srgbClr val="23627B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en-US" altLang="zh-TW" dirty="0"/>
              <a:t>4.</a:t>
            </a:r>
            <a:r>
              <a:rPr lang="zh-TW" altLang="zh-TW" dirty="0"/>
              <a:t>模型評估與關鍵因子識別</a:t>
            </a:r>
          </a:p>
        </p:txBody>
      </p:sp>
      <p:pic>
        <p:nvPicPr>
          <p:cNvPr id="8" name="圖片 7"/>
          <p:cNvPicPr/>
          <p:nvPr/>
        </p:nvPicPr>
        <p:blipFill>
          <a:blip r:embed="rId4"/>
          <a:stretch>
            <a:fillRect/>
          </a:stretch>
        </p:blipFill>
        <p:spPr>
          <a:xfrm>
            <a:off x="4994496" y="4501171"/>
            <a:ext cx="3106740" cy="1373833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9" name="圖片 8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8022" y="4501171"/>
            <a:ext cx="3106740" cy="1373833"/>
          </a:xfrm>
          <a:prstGeom prst="rect">
            <a:avLst/>
          </a:prstGeom>
          <a:noFill/>
        </p:spPr>
      </p:pic>
      <p:sp>
        <p:nvSpPr>
          <p:cNvPr id="10" name="圓角矩形 9"/>
          <p:cNvSpPr/>
          <p:nvPr/>
        </p:nvSpPr>
        <p:spPr>
          <a:xfrm>
            <a:off x="4994496" y="3649605"/>
            <a:ext cx="1471210" cy="354363"/>
          </a:xfrm>
          <a:prstGeom prst="roundRect">
            <a:avLst>
              <a:gd name="adj" fmla="val 27876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b="1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關鍵因子識別</a:t>
            </a:r>
            <a:endParaRPr lang="zh-TW" altLang="en-US" sz="16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1" name="圖片 10" descr="螢幕擷取畫面 2024-05-28 224135"/>
          <p:cNvPicPr/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92" t="1" r="12087" b="-469"/>
          <a:stretch/>
        </p:blipFill>
        <p:spPr bwMode="auto">
          <a:xfrm>
            <a:off x="5011345" y="1225836"/>
            <a:ext cx="2109458" cy="4937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圖片 11" descr="螢幕擷取畫面 2024-05-28 223330"/>
          <p:cNvPicPr/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1" t="16034" r="4100" b="11246"/>
          <a:stretch/>
        </p:blipFill>
        <p:spPr bwMode="auto">
          <a:xfrm>
            <a:off x="4947969" y="1848316"/>
            <a:ext cx="2064191" cy="630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圖片 12" descr="螢幕擷取畫面 2024-05-28 223510"/>
          <p:cNvPicPr/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67" t="10529" r="4280" b="9455"/>
          <a:stretch/>
        </p:blipFill>
        <p:spPr bwMode="auto">
          <a:xfrm>
            <a:off x="5011345" y="2607324"/>
            <a:ext cx="1955548" cy="639193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圓角矩形 13"/>
          <p:cNvSpPr/>
          <p:nvPr/>
        </p:nvSpPr>
        <p:spPr>
          <a:xfrm>
            <a:off x="4994496" y="696089"/>
            <a:ext cx="1471210" cy="354363"/>
          </a:xfrm>
          <a:prstGeom prst="roundRect">
            <a:avLst>
              <a:gd name="adj" fmla="val 27876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b="1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模型評估指標</a:t>
            </a:r>
            <a:endParaRPr lang="zh-TW" altLang="en-US" sz="16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7182295" y="1170675"/>
            <a:ext cx="47788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用來評估回歸模型預測能力的指標</a:t>
            </a:r>
            <a:r>
              <a:rPr lang="zh-TW" altLang="en-US" sz="14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endParaRPr lang="en-US" altLang="zh-TW" sz="1400" dirty="0" smtClean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TW" altLang="en-US" sz="14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當</a:t>
            </a:r>
            <a:r>
              <a:rPr lang="zh-TW" altLang="en-US" sz="16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TW" dirty="0">
                <a:solidFill>
                  <a:srgbClr val="000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</a:t>
            </a:r>
            <a:r>
              <a:rPr lang="en-US" altLang="zh-TW" baseline="30000" dirty="0">
                <a:solidFill>
                  <a:srgbClr val="000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 </a:t>
            </a:r>
            <a:r>
              <a:rPr lang="zh-TW" altLang="en-US" dirty="0">
                <a:solidFill>
                  <a:srgbClr val="000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越接近 </a:t>
            </a:r>
            <a:r>
              <a:rPr lang="en-US" altLang="zh-TW" dirty="0">
                <a:solidFill>
                  <a:srgbClr val="000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 </a:t>
            </a:r>
            <a:r>
              <a:rPr lang="zh-TW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時，代表模型對資料的擬合</a:t>
            </a:r>
            <a:r>
              <a:rPr lang="zh-TW" altLang="en-US" dirty="0">
                <a:solidFill>
                  <a:srgbClr val="000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效果</a:t>
            </a:r>
            <a:r>
              <a:rPr lang="zh-TW" altLang="en-US" dirty="0" smtClean="0">
                <a:solidFill>
                  <a:srgbClr val="000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較好</a:t>
            </a:r>
            <a:endParaRPr lang="zh-TW" altLang="en-US" dirty="0">
              <a:solidFill>
                <a:srgbClr val="0000F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7181770" y="1902605"/>
            <a:ext cx="49824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160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TW" altLang="en-US" sz="1400" dirty="0"/>
              <a:t>預測值和實際值之間的絕對誤差的</a:t>
            </a:r>
            <a:r>
              <a:rPr lang="zh-TW" altLang="en-US" sz="1400" dirty="0" smtClean="0"/>
              <a:t>平均值</a:t>
            </a:r>
            <a:endParaRPr lang="en-US" altLang="zh-TW" sz="1400" dirty="0" smtClean="0"/>
          </a:p>
          <a:p>
            <a:r>
              <a:rPr lang="zh-TW" altLang="en-US" sz="1400" dirty="0" smtClean="0"/>
              <a:t>當</a:t>
            </a:r>
            <a:r>
              <a:rPr lang="zh-TW" altLang="en-US" dirty="0" smtClean="0"/>
              <a:t> </a:t>
            </a:r>
            <a:r>
              <a:rPr lang="en-US" altLang="zh-TW" sz="1800" dirty="0">
                <a:solidFill>
                  <a:srgbClr val="0000FF"/>
                </a:solidFill>
              </a:rPr>
              <a:t>MAE </a:t>
            </a:r>
            <a:r>
              <a:rPr lang="zh-TW" altLang="en-US" sz="1800" dirty="0">
                <a:solidFill>
                  <a:srgbClr val="0000FF"/>
                </a:solidFill>
              </a:rPr>
              <a:t>的值越接近 </a:t>
            </a:r>
            <a:r>
              <a:rPr lang="en-US" altLang="zh-TW" sz="1800" dirty="0">
                <a:solidFill>
                  <a:srgbClr val="0000FF"/>
                </a:solidFill>
              </a:rPr>
              <a:t>0</a:t>
            </a:r>
            <a:r>
              <a:rPr lang="zh-TW" altLang="en-US" dirty="0"/>
              <a:t>，</a:t>
            </a:r>
            <a:r>
              <a:rPr lang="zh-TW" altLang="en-US" sz="1400" dirty="0"/>
              <a:t>代表模型的預測</a:t>
            </a:r>
            <a:r>
              <a:rPr lang="zh-TW" altLang="en-US" sz="1800" dirty="0">
                <a:solidFill>
                  <a:srgbClr val="0000FF"/>
                </a:solidFill>
              </a:rPr>
              <a:t>準確度越</a:t>
            </a:r>
            <a:r>
              <a:rPr lang="zh-TW" altLang="en-US" sz="1800" dirty="0" smtClean="0">
                <a:solidFill>
                  <a:srgbClr val="0000FF"/>
                </a:solidFill>
              </a:rPr>
              <a:t>高</a:t>
            </a:r>
            <a:endParaRPr lang="zh-TW" altLang="en-US" sz="1800" dirty="0">
              <a:solidFill>
                <a:srgbClr val="0000FF"/>
              </a:solidFill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7181770" y="2634534"/>
            <a:ext cx="42242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160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TW" altLang="en-US" sz="1400" dirty="0" smtClean="0"/>
              <a:t>衡量</a:t>
            </a:r>
            <a:r>
              <a:rPr lang="zh-TW" altLang="en-US" sz="1400" dirty="0"/>
              <a:t>模型預測值與實際觀測值之間的差異</a:t>
            </a:r>
            <a:endParaRPr lang="en-US" altLang="zh-TW" sz="1400" dirty="0"/>
          </a:p>
          <a:p>
            <a:r>
              <a:rPr lang="en-US" altLang="zh-TW" sz="1800" dirty="0">
                <a:solidFill>
                  <a:srgbClr val="0000FF"/>
                </a:solidFill>
              </a:rPr>
              <a:t>RMSE </a:t>
            </a:r>
            <a:r>
              <a:rPr lang="zh-TW" altLang="en-US" sz="1800" dirty="0">
                <a:solidFill>
                  <a:srgbClr val="0000FF"/>
                </a:solidFill>
              </a:rPr>
              <a:t>的值越小</a:t>
            </a:r>
            <a:r>
              <a:rPr lang="zh-TW" altLang="en-US" sz="1400" dirty="0"/>
              <a:t>代表模型預測的</a:t>
            </a:r>
            <a:r>
              <a:rPr lang="zh-TW" altLang="en-US" sz="1800" dirty="0">
                <a:solidFill>
                  <a:srgbClr val="0000FF"/>
                </a:solidFill>
              </a:rPr>
              <a:t>準確度越高</a:t>
            </a:r>
          </a:p>
        </p:txBody>
      </p:sp>
      <p:sp>
        <p:nvSpPr>
          <p:cNvPr id="21" name="矩形 20"/>
          <p:cNvSpPr/>
          <p:nvPr/>
        </p:nvSpPr>
        <p:spPr>
          <a:xfrm>
            <a:off x="4935568" y="4101205"/>
            <a:ext cx="13580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1" i="0" u="sng" strike="noStrike" kern="1200" cap="none" spc="0" normalizeH="0" baseline="0" noProof="0" dirty="0" smtClean="0">
                <a:ln>
                  <a:noFill/>
                </a:ln>
                <a:solidFill>
                  <a:srgbClr val="6464F2"/>
                </a:solidFill>
                <a:effectLst/>
                <a:uLnTx/>
                <a:uFillTx/>
                <a:latin typeface="Microsoft YaHei"/>
                <a:ea typeface="微軟正黑體"/>
                <a:cs typeface="+mn-cs"/>
              </a:rPr>
              <a:t>AI</a:t>
            </a:r>
            <a:r>
              <a:rPr kumimoji="0" lang="zh-TW" altLang="en-US" sz="1800" b="1" i="0" u="sng" strike="noStrike" kern="1200" cap="none" spc="0" normalizeH="0" baseline="0" noProof="0" dirty="0" smtClean="0">
                <a:ln>
                  <a:noFill/>
                </a:ln>
                <a:solidFill>
                  <a:srgbClr val="6464F2"/>
                </a:solidFill>
                <a:effectLst/>
                <a:uLnTx/>
                <a:uFillTx/>
                <a:latin typeface="Microsoft YaHei"/>
                <a:ea typeface="微軟正黑體"/>
                <a:cs typeface="+mn-cs"/>
              </a:rPr>
              <a:t>模型分析</a:t>
            </a:r>
            <a:endParaRPr kumimoji="0" lang="zh-TW" altLang="en-US" sz="1800" b="1" i="0" u="sng" strike="noStrike" kern="1200" cap="none" spc="0" normalizeH="0" baseline="0" noProof="0" dirty="0">
              <a:ln>
                <a:noFill/>
              </a:ln>
              <a:solidFill>
                <a:srgbClr val="6464F2"/>
              </a:solidFill>
              <a:effectLst/>
              <a:uLnTx/>
              <a:uFillTx/>
              <a:latin typeface="Microsoft YaHei"/>
              <a:ea typeface="微軟正黑體"/>
              <a:cs typeface="+mn-cs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8888383" y="4101205"/>
            <a:ext cx="11448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b="1" u="sng" noProof="0" dirty="0" smtClean="0">
                <a:solidFill>
                  <a:srgbClr val="6464F2"/>
                </a:solidFill>
                <a:latin typeface="Microsoft YaHei"/>
                <a:ea typeface="微軟正黑體"/>
              </a:rPr>
              <a:t>JMP</a:t>
            </a:r>
            <a:r>
              <a:rPr kumimoji="0" lang="zh-TW" altLang="en-US" sz="1800" b="1" i="0" u="sng" strike="noStrike" kern="1200" cap="none" spc="0" normalizeH="0" baseline="0" noProof="0" dirty="0" smtClean="0">
                <a:ln>
                  <a:noFill/>
                </a:ln>
                <a:solidFill>
                  <a:srgbClr val="6464F2"/>
                </a:solidFill>
                <a:effectLst/>
                <a:uLnTx/>
                <a:uFillTx/>
                <a:latin typeface="Microsoft YaHei"/>
                <a:ea typeface="微軟正黑體"/>
                <a:cs typeface="+mn-cs"/>
              </a:rPr>
              <a:t>分析</a:t>
            </a:r>
            <a:endParaRPr kumimoji="0" lang="zh-TW" altLang="en-US" sz="1800" b="1" i="0" u="sng" strike="noStrike" kern="1200" cap="none" spc="0" normalizeH="0" baseline="0" noProof="0" dirty="0">
              <a:ln>
                <a:noFill/>
              </a:ln>
              <a:solidFill>
                <a:srgbClr val="6464F2"/>
              </a:solidFill>
              <a:effectLst/>
              <a:uLnTx/>
              <a:uFillTx/>
              <a:latin typeface="Microsoft YaHei"/>
              <a:ea typeface="微軟正黑體"/>
              <a:cs typeface="+mn-cs"/>
            </a:endParaRPr>
          </a:p>
        </p:txBody>
      </p:sp>
      <p:sp>
        <p:nvSpPr>
          <p:cNvPr id="24" name="左-右雙向箭號 23"/>
          <p:cNvSpPr/>
          <p:nvPr/>
        </p:nvSpPr>
        <p:spPr>
          <a:xfrm>
            <a:off x="8175279" y="4965431"/>
            <a:ext cx="713104" cy="400110"/>
          </a:xfrm>
          <a:prstGeom prst="leftRightArrow">
            <a:avLst/>
          </a:prstGeom>
          <a:solidFill>
            <a:srgbClr val="6464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文字方塊 24"/>
          <p:cNvSpPr txBox="1"/>
          <p:nvPr/>
        </p:nvSpPr>
        <p:spPr>
          <a:xfrm>
            <a:off x="8259961" y="4657654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比較</a:t>
            </a:r>
            <a:endParaRPr lang="zh-TW" altLang="en-US" sz="14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21172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圖片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9094" y="6212903"/>
            <a:ext cx="2238687" cy="485843"/>
          </a:xfrm>
          <a:prstGeom prst="rect">
            <a:avLst/>
          </a:prstGeom>
        </p:spPr>
      </p:pic>
      <p:sp>
        <p:nvSpPr>
          <p:cNvPr id="19" name="Google Shape;640;p20">
            <a:extLst>
              <a:ext uri="{FF2B5EF4-FFF2-40B4-BE49-F238E27FC236}">
                <a16:creationId xmlns:a16="http://schemas.microsoft.com/office/drawing/2014/main" id="{E984A257-A456-7002-5E19-DAEB8782CDBD}"/>
              </a:ext>
            </a:extLst>
          </p:cNvPr>
          <p:cNvSpPr txBox="1"/>
          <p:nvPr/>
        </p:nvSpPr>
        <p:spPr>
          <a:xfrm>
            <a:off x="4098079" y="590551"/>
            <a:ext cx="3995842" cy="476566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91425" tIns="45700" rIns="91425" bIns="45700" anchor="ctr" anchorCtr="0">
            <a:noAutofit/>
          </a:bodyPr>
          <a:lstStyle/>
          <a:p>
            <a:pPr lvl="0" algn="ctr"/>
            <a:r>
              <a:rPr lang="zh-TW" altLang="en-US" sz="5600" b="1" dirty="0">
                <a:solidFill>
                  <a:schemeClr val="accent5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/>
                <a:sym typeface="Times New Roman"/>
              </a:rPr>
              <a:t>目錄</a:t>
            </a:r>
            <a:endParaRPr lang="en-US" altLang="zh-TW" sz="5600" b="1" dirty="0">
              <a:solidFill>
                <a:schemeClr val="accent5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/>
              <a:sym typeface="Times New Roman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2400" b="1" dirty="0">
                <a:solidFill>
                  <a:schemeClr val="accent5">
                    <a:lumMod val="75000"/>
                  </a:schemeClr>
                </a:solidFill>
                <a:ea typeface="Microsoft YaHei" panose="020B0503020204020204" pitchFamily="34" charset="-122"/>
                <a:cs typeface="Times New Roman"/>
                <a:sym typeface="Times New Roman"/>
              </a:rPr>
              <a:t>CONTENTS</a:t>
            </a:r>
            <a:endParaRPr sz="2400" b="1" dirty="0">
              <a:solidFill>
                <a:schemeClr val="accent5">
                  <a:lumMod val="75000"/>
                </a:schemeClr>
              </a:solidFill>
              <a:ea typeface="Microsoft YaHei" panose="020B0503020204020204" pitchFamily="34" charset="-122"/>
              <a:cs typeface="Times New Roman"/>
              <a:sym typeface="Times New Roman"/>
            </a:endParaRPr>
          </a:p>
        </p:txBody>
      </p:sp>
      <p:sp>
        <p:nvSpPr>
          <p:cNvPr id="21" name="甜甜圈 20"/>
          <p:cNvSpPr>
            <a:spLocks noChangeAspect="1"/>
          </p:cNvSpPr>
          <p:nvPr/>
        </p:nvSpPr>
        <p:spPr>
          <a:xfrm>
            <a:off x="492164" y="3605468"/>
            <a:ext cx="1620000" cy="1620000"/>
          </a:xfrm>
          <a:prstGeom prst="donut">
            <a:avLst>
              <a:gd name="adj" fmla="val 19031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DFDFDF"/>
              </a:solidFill>
            </a:endParaRPr>
          </a:p>
        </p:txBody>
      </p:sp>
      <p:sp>
        <p:nvSpPr>
          <p:cNvPr id="22" name="Google Shape;640;p20">
            <a:extLst>
              <a:ext uri="{FF2B5EF4-FFF2-40B4-BE49-F238E27FC236}">
                <a16:creationId xmlns:a16="http://schemas.microsoft.com/office/drawing/2014/main" id="{E984A257-A456-7002-5E19-DAEB8782CDBD}"/>
              </a:ext>
            </a:extLst>
          </p:cNvPr>
          <p:cNvSpPr txBox="1"/>
          <p:nvPr/>
        </p:nvSpPr>
        <p:spPr>
          <a:xfrm>
            <a:off x="665565" y="4175237"/>
            <a:ext cx="1273198" cy="476566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5400" b="1" dirty="0">
                <a:solidFill>
                  <a:srgbClr val="DFDFDF"/>
                </a:solidFill>
                <a:ea typeface="Microsoft YaHei" panose="020B0503020204020204" pitchFamily="34" charset="-122"/>
                <a:cs typeface="Times New Roman"/>
                <a:sym typeface="Times New Roman"/>
              </a:rPr>
              <a:t>01</a:t>
            </a:r>
          </a:p>
        </p:txBody>
      </p:sp>
      <p:sp>
        <p:nvSpPr>
          <p:cNvPr id="39" name="甜甜圈 38"/>
          <p:cNvSpPr>
            <a:spLocks noChangeAspect="1"/>
          </p:cNvSpPr>
          <p:nvPr/>
        </p:nvSpPr>
        <p:spPr>
          <a:xfrm>
            <a:off x="2889082" y="3605468"/>
            <a:ext cx="1620000" cy="1620000"/>
          </a:xfrm>
          <a:prstGeom prst="donut">
            <a:avLst>
              <a:gd name="adj" fmla="val 19031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DFDFDF"/>
              </a:solidFill>
            </a:endParaRPr>
          </a:p>
        </p:txBody>
      </p:sp>
      <p:sp>
        <p:nvSpPr>
          <p:cNvPr id="40" name="Google Shape;640;p20">
            <a:extLst>
              <a:ext uri="{FF2B5EF4-FFF2-40B4-BE49-F238E27FC236}">
                <a16:creationId xmlns:a16="http://schemas.microsoft.com/office/drawing/2014/main" id="{E984A257-A456-7002-5E19-DAEB8782CDBD}"/>
              </a:ext>
            </a:extLst>
          </p:cNvPr>
          <p:cNvSpPr txBox="1"/>
          <p:nvPr/>
        </p:nvSpPr>
        <p:spPr>
          <a:xfrm>
            <a:off x="3062483" y="4175237"/>
            <a:ext cx="1273198" cy="476566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5400" b="1" dirty="0">
                <a:solidFill>
                  <a:srgbClr val="DFDFDF"/>
                </a:solidFill>
                <a:ea typeface="Microsoft YaHei" panose="020B0503020204020204" pitchFamily="34" charset="-122"/>
                <a:cs typeface="Times New Roman"/>
                <a:sym typeface="Times New Roman"/>
              </a:rPr>
              <a:t>02</a:t>
            </a:r>
          </a:p>
        </p:txBody>
      </p:sp>
      <p:sp>
        <p:nvSpPr>
          <p:cNvPr id="43" name="甜甜圈 42"/>
          <p:cNvSpPr>
            <a:spLocks noChangeAspect="1"/>
          </p:cNvSpPr>
          <p:nvPr/>
        </p:nvSpPr>
        <p:spPr>
          <a:xfrm>
            <a:off x="5286000" y="3605468"/>
            <a:ext cx="1620000" cy="1620000"/>
          </a:xfrm>
          <a:prstGeom prst="donut">
            <a:avLst>
              <a:gd name="adj" fmla="val 19031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DFDFDF"/>
              </a:solidFill>
            </a:endParaRPr>
          </a:p>
        </p:txBody>
      </p:sp>
      <p:sp>
        <p:nvSpPr>
          <p:cNvPr id="44" name="Google Shape;640;p20">
            <a:extLst>
              <a:ext uri="{FF2B5EF4-FFF2-40B4-BE49-F238E27FC236}">
                <a16:creationId xmlns:a16="http://schemas.microsoft.com/office/drawing/2014/main" id="{E984A257-A456-7002-5E19-DAEB8782CDBD}"/>
              </a:ext>
            </a:extLst>
          </p:cNvPr>
          <p:cNvSpPr txBox="1"/>
          <p:nvPr/>
        </p:nvSpPr>
        <p:spPr>
          <a:xfrm>
            <a:off x="5459401" y="4175237"/>
            <a:ext cx="1273198" cy="476566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5400" b="1" dirty="0">
                <a:solidFill>
                  <a:srgbClr val="DFDFDF"/>
                </a:solidFill>
                <a:ea typeface="Microsoft YaHei" panose="020B0503020204020204" pitchFamily="34" charset="-122"/>
                <a:cs typeface="Times New Roman"/>
                <a:sym typeface="Times New Roman"/>
              </a:rPr>
              <a:t>03</a:t>
            </a:r>
          </a:p>
        </p:txBody>
      </p:sp>
      <p:sp>
        <p:nvSpPr>
          <p:cNvPr id="47" name="甜甜圈 46"/>
          <p:cNvSpPr>
            <a:spLocks noChangeAspect="1"/>
          </p:cNvSpPr>
          <p:nvPr/>
        </p:nvSpPr>
        <p:spPr>
          <a:xfrm>
            <a:off x="7682918" y="3605468"/>
            <a:ext cx="1620000" cy="1620000"/>
          </a:xfrm>
          <a:prstGeom prst="donut">
            <a:avLst>
              <a:gd name="adj" fmla="val 19031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23627B"/>
              </a:solidFill>
            </a:endParaRPr>
          </a:p>
        </p:txBody>
      </p:sp>
      <p:sp>
        <p:nvSpPr>
          <p:cNvPr id="48" name="Google Shape;640;p20">
            <a:extLst>
              <a:ext uri="{FF2B5EF4-FFF2-40B4-BE49-F238E27FC236}">
                <a16:creationId xmlns:a16="http://schemas.microsoft.com/office/drawing/2014/main" id="{E984A257-A456-7002-5E19-DAEB8782CDBD}"/>
              </a:ext>
            </a:extLst>
          </p:cNvPr>
          <p:cNvSpPr txBox="1"/>
          <p:nvPr/>
        </p:nvSpPr>
        <p:spPr>
          <a:xfrm>
            <a:off x="7856319" y="4175237"/>
            <a:ext cx="1273198" cy="476566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5400" b="1" dirty="0">
                <a:solidFill>
                  <a:schemeClr val="accent5">
                    <a:lumMod val="75000"/>
                  </a:schemeClr>
                </a:solidFill>
                <a:ea typeface="Microsoft YaHei" panose="020B0503020204020204" pitchFamily="34" charset="-122"/>
                <a:cs typeface="Times New Roman"/>
                <a:sym typeface="Times New Roman"/>
              </a:rPr>
              <a:t>04</a:t>
            </a:r>
          </a:p>
        </p:txBody>
      </p:sp>
      <p:sp>
        <p:nvSpPr>
          <p:cNvPr id="55" name="甜甜圈 54"/>
          <p:cNvSpPr>
            <a:spLocks noChangeAspect="1"/>
          </p:cNvSpPr>
          <p:nvPr/>
        </p:nvSpPr>
        <p:spPr>
          <a:xfrm>
            <a:off x="10079836" y="3605468"/>
            <a:ext cx="1620000" cy="1620000"/>
          </a:xfrm>
          <a:prstGeom prst="donut">
            <a:avLst>
              <a:gd name="adj" fmla="val 19031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DFDFDF"/>
              </a:solidFill>
            </a:endParaRPr>
          </a:p>
        </p:txBody>
      </p:sp>
      <p:sp>
        <p:nvSpPr>
          <p:cNvPr id="56" name="Google Shape;640;p20">
            <a:extLst>
              <a:ext uri="{FF2B5EF4-FFF2-40B4-BE49-F238E27FC236}">
                <a16:creationId xmlns:a16="http://schemas.microsoft.com/office/drawing/2014/main" id="{E984A257-A456-7002-5E19-DAEB8782CDBD}"/>
              </a:ext>
            </a:extLst>
          </p:cNvPr>
          <p:cNvSpPr txBox="1"/>
          <p:nvPr/>
        </p:nvSpPr>
        <p:spPr>
          <a:xfrm>
            <a:off x="10253237" y="4175237"/>
            <a:ext cx="1273198" cy="476566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5400" b="1" dirty="0">
                <a:solidFill>
                  <a:srgbClr val="DFDFDF"/>
                </a:solidFill>
                <a:ea typeface="Microsoft YaHei" panose="020B0503020204020204" pitchFamily="34" charset="-122"/>
                <a:cs typeface="Times New Roman"/>
                <a:sym typeface="Times New Roman"/>
              </a:rPr>
              <a:t>05</a:t>
            </a:r>
          </a:p>
        </p:txBody>
      </p:sp>
      <p:sp>
        <p:nvSpPr>
          <p:cNvPr id="20" name="Google Shape;640;p20">
            <a:extLst>
              <a:ext uri="{FF2B5EF4-FFF2-40B4-BE49-F238E27FC236}">
                <a16:creationId xmlns:a16="http://schemas.microsoft.com/office/drawing/2014/main" id="{E984A257-A456-7002-5E19-DAEB8782CDBD}"/>
              </a:ext>
            </a:extLst>
          </p:cNvPr>
          <p:cNvSpPr txBox="1"/>
          <p:nvPr/>
        </p:nvSpPr>
        <p:spPr>
          <a:xfrm>
            <a:off x="2928797" y="5556954"/>
            <a:ext cx="1540570" cy="476566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zh-TW" altLang="en-US" sz="2800" b="1" dirty="0">
                <a:solidFill>
                  <a:srgbClr val="E0E0E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/>
                <a:sym typeface="Times New Roman"/>
              </a:rPr>
              <a:t>文獻回顧</a:t>
            </a:r>
            <a:endParaRPr lang="en-US" altLang="zh-TW" sz="2800" b="1" dirty="0">
              <a:solidFill>
                <a:srgbClr val="E0E0E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/>
              <a:sym typeface="Times New Roman"/>
            </a:endParaRPr>
          </a:p>
          <a:p>
            <a:pPr lvl="0" algn="ctr">
              <a:spcBef>
                <a:spcPts val="600"/>
              </a:spcBef>
            </a:pPr>
            <a:r>
              <a:rPr lang="en-US" sz="1600" b="1" dirty="0">
                <a:solidFill>
                  <a:srgbClr val="E0E0E0"/>
                </a:solidFill>
                <a:ea typeface="Microsoft YaHei" panose="020B0503020204020204" pitchFamily="34" charset="-122"/>
                <a:cs typeface="Times New Roman"/>
                <a:sym typeface="Times New Roman"/>
              </a:rPr>
              <a:t>Literature Review</a:t>
            </a:r>
          </a:p>
        </p:txBody>
      </p:sp>
      <p:sp>
        <p:nvSpPr>
          <p:cNvPr id="23" name="Google Shape;640;p20">
            <a:extLst>
              <a:ext uri="{FF2B5EF4-FFF2-40B4-BE49-F238E27FC236}">
                <a16:creationId xmlns:a16="http://schemas.microsoft.com/office/drawing/2014/main" id="{E984A257-A456-7002-5E19-DAEB8782CDBD}"/>
              </a:ext>
            </a:extLst>
          </p:cNvPr>
          <p:cNvSpPr txBox="1"/>
          <p:nvPr/>
        </p:nvSpPr>
        <p:spPr>
          <a:xfrm>
            <a:off x="5325715" y="5556954"/>
            <a:ext cx="1540570" cy="476566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zh-TW" altLang="en-US" sz="2800" b="1" dirty="0" smtClean="0">
                <a:solidFill>
                  <a:srgbClr val="E0E0E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/>
                <a:sym typeface="Times New Roman"/>
              </a:rPr>
              <a:t>實驗設計</a:t>
            </a:r>
            <a:endParaRPr lang="en-US" altLang="zh-TW" sz="2800" b="1" dirty="0">
              <a:solidFill>
                <a:srgbClr val="E0E0E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/>
              <a:sym typeface="Times New Roman"/>
            </a:endParaRPr>
          </a:p>
          <a:p>
            <a:pPr marL="0" marR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altLang="zh-TW" b="1" dirty="0">
                <a:solidFill>
                  <a:srgbClr val="E0E0E0"/>
                </a:solidFill>
                <a:ea typeface="Microsoft YaHei" panose="020B0503020204020204" pitchFamily="34" charset="-122"/>
                <a:cs typeface="Times New Roman"/>
                <a:sym typeface="Times New Roman"/>
              </a:rPr>
              <a:t>EXPERIMENT</a:t>
            </a:r>
            <a:endParaRPr sz="1600" b="1" dirty="0">
              <a:solidFill>
                <a:srgbClr val="E0E0E0"/>
              </a:solidFill>
              <a:ea typeface="Microsoft YaHei" panose="020B0503020204020204" pitchFamily="34" charset="-122"/>
              <a:cs typeface="Times New Roman"/>
              <a:sym typeface="Times New Roman"/>
            </a:endParaRPr>
          </a:p>
        </p:txBody>
      </p:sp>
      <p:sp>
        <p:nvSpPr>
          <p:cNvPr id="24" name="Google Shape;640;p20">
            <a:extLst>
              <a:ext uri="{FF2B5EF4-FFF2-40B4-BE49-F238E27FC236}">
                <a16:creationId xmlns:a16="http://schemas.microsoft.com/office/drawing/2014/main" id="{E984A257-A456-7002-5E19-DAEB8782CDBD}"/>
              </a:ext>
            </a:extLst>
          </p:cNvPr>
          <p:cNvSpPr txBox="1"/>
          <p:nvPr/>
        </p:nvSpPr>
        <p:spPr>
          <a:xfrm>
            <a:off x="531879" y="5556954"/>
            <a:ext cx="1540570" cy="476566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zh-TW" altLang="en-US" sz="2800" b="1" dirty="0">
                <a:solidFill>
                  <a:srgbClr val="DFDFD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/>
                <a:sym typeface="Times New Roman"/>
              </a:rPr>
              <a:t>簡介</a:t>
            </a:r>
            <a:endParaRPr lang="en-US" altLang="zh-TW" sz="2800" b="1" dirty="0">
              <a:solidFill>
                <a:srgbClr val="DFDFDF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/>
              <a:sym typeface="Times New Roman"/>
            </a:endParaRPr>
          </a:p>
          <a:p>
            <a:pPr marL="0" marR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altLang="zh-TW" b="1" dirty="0">
                <a:solidFill>
                  <a:srgbClr val="DFDFDF"/>
                </a:solidFill>
                <a:ea typeface="Microsoft YaHei" panose="020B0503020204020204" pitchFamily="34" charset="-122"/>
                <a:cs typeface="Times New Roman"/>
                <a:sym typeface="Times New Roman"/>
              </a:rPr>
              <a:t>INTRODUCTION</a:t>
            </a:r>
            <a:endParaRPr sz="1600" b="1" dirty="0">
              <a:solidFill>
                <a:srgbClr val="DFDFDF"/>
              </a:solidFill>
              <a:ea typeface="Microsoft YaHei" panose="020B0503020204020204" pitchFamily="34" charset="-122"/>
              <a:cs typeface="Times New Roman"/>
              <a:sym typeface="Times New Roman"/>
            </a:endParaRPr>
          </a:p>
        </p:txBody>
      </p:sp>
      <p:sp>
        <p:nvSpPr>
          <p:cNvPr id="26" name="Google Shape;640;p20">
            <a:extLst>
              <a:ext uri="{FF2B5EF4-FFF2-40B4-BE49-F238E27FC236}">
                <a16:creationId xmlns:a16="http://schemas.microsoft.com/office/drawing/2014/main" id="{E984A257-A456-7002-5E19-DAEB8782CDBD}"/>
              </a:ext>
            </a:extLst>
          </p:cNvPr>
          <p:cNvSpPr txBox="1"/>
          <p:nvPr/>
        </p:nvSpPr>
        <p:spPr>
          <a:xfrm>
            <a:off x="7722633" y="5556954"/>
            <a:ext cx="1540570" cy="476566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91425" tIns="45700" rIns="91425" bIns="45700" anchor="ctr" anchorCtr="0">
            <a:noAutofit/>
          </a:bodyPr>
          <a:lstStyle/>
          <a:p>
            <a:pPr algn="ctr">
              <a:spcBef>
                <a:spcPts val="600"/>
              </a:spcBef>
            </a:pPr>
            <a:r>
              <a:rPr lang="zh-TW" altLang="en-US" sz="2800" b="1" dirty="0" smtClean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/>
                <a:sym typeface="Times New Roman"/>
              </a:rPr>
              <a:t>實驗結果</a:t>
            </a:r>
            <a:endParaRPr lang="en-US" altLang="zh-TW" sz="2800" b="1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/>
              <a:sym typeface="Times New Roman"/>
            </a:endParaRPr>
          </a:p>
          <a:p>
            <a:pPr marL="0" marR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altLang="zh-TW" b="1" dirty="0">
                <a:solidFill>
                  <a:srgbClr val="7D7D7D"/>
                </a:solidFill>
                <a:ea typeface="Microsoft YaHei" panose="020B0503020204020204" pitchFamily="34" charset="-122"/>
                <a:cs typeface="Times New Roman"/>
                <a:sym typeface="Times New Roman"/>
              </a:rPr>
              <a:t>RESULT</a:t>
            </a:r>
            <a:r>
              <a:rPr lang="zh-TW" altLang="en-US" b="1" dirty="0">
                <a:solidFill>
                  <a:srgbClr val="7D7D7D"/>
                </a:solidFill>
                <a:ea typeface="Microsoft YaHei" panose="020B0503020204020204" pitchFamily="34" charset="-122"/>
                <a:cs typeface="Times New Roman"/>
                <a:sym typeface="Times New Roman"/>
              </a:rPr>
              <a:t> </a:t>
            </a:r>
            <a:r>
              <a:rPr lang="en-US" altLang="zh-TW" b="1" dirty="0">
                <a:solidFill>
                  <a:srgbClr val="7D7D7D"/>
                </a:solidFill>
                <a:ea typeface="Microsoft YaHei" panose="020B0503020204020204" pitchFamily="34" charset="-122"/>
                <a:cs typeface="Times New Roman"/>
                <a:sym typeface="Times New Roman"/>
              </a:rPr>
              <a:t>&amp;</a:t>
            </a:r>
            <a:r>
              <a:rPr lang="zh-TW" altLang="en-US" b="1" dirty="0">
                <a:solidFill>
                  <a:srgbClr val="7D7D7D"/>
                </a:solidFill>
                <a:ea typeface="Microsoft YaHei" panose="020B0503020204020204" pitchFamily="34" charset="-122"/>
                <a:cs typeface="Times New Roman"/>
                <a:sym typeface="Times New Roman"/>
              </a:rPr>
              <a:t> </a:t>
            </a:r>
            <a:r>
              <a:rPr lang="en-US" altLang="zh-TW" b="1" dirty="0">
                <a:solidFill>
                  <a:srgbClr val="7D7D7D"/>
                </a:solidFill>
                <a:ea typeface="Microsoft YaHei" panose="020B0503020204020204" pitchFamily="34" charset="-122"/>
                <a:cs typeface="Times New Roman"/>
                <a:sym typeface="Times New Roman"/>
              </a:rPr>
              <a:t>DISCUSSION</a:t>
            </a:r>
            <a:endParaRPr sz="1600" b="1" dirty="0">
              <a:solidFill>
                <a:srgbClr val="7D7D7D"/>
              </a:solidFill>
              <a:ea typeface="Microsoft YaHei" panose="020B0503020204020204" pitchFamily="34" charset="-122"/>
              <a:cs typeface="Times New Roman"/>
              <a:sym typeface="Times New Roman"/>
            </a:endParaRPr>
          </a:p>
        </p:txBody>
      </p:sp>
      <p:sp>
        <p:nvSpPr>
          <p:cNvPr id="27" name="Google Shape;640;p20">
            <a:extLst>
              <a:ext uri="{FF2B5EF4-FFF2-40B4-BE49-F238E27FC236}">
                <a16:creationId xmlns:a16="http://schemas.microsoft.com/office/drawing/2014/main" id="{E984A257-A456-7002-5E19-DAEB8782CDBD}"/>
              </a:ext>
            </a:extLst>
          </p:cNvPr>
          <p:cNvSpPr txBox="1"/>
          <p:nvPr/>
        </p:nvSpPr>
        <p:spPr>
          <a:xfrm>
            <a:off x="10119551" y="5556954"/>
            <a:ext cx="1540570" cy="476566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zh-TW" altLang="en-US" sz="2800" b="1" dirty="0">
                <a:solidFill>
                  <a:srgbClr val="E0E0E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/>
                <a:sym typeface="Times New Roman"/>
              </a:rPr>
              <a:t>結論</a:t>
            </a:r>
            <a:endParaRPr lang="en-US" altLang="zh-TW" sz="2800" b="1" dirty="0">
              <a:solidFill>
                <a:srgbClr val="E0E0E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/>
              <a:sym typeface="Times New Roman"/>
            </a:endParaRPr>
          </a:p>
          <a:p>
            <a:pPr marL="0" marR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altLang="zh-TW" b="1" dirty="0">
                <a:solidFill>
                  <a:srgbClr val="E0E0E0"/>
                </a:solidFill>
                <a:ea typeface="Microsoft YaHei" panose="020B0503020204020204" pitchFamily="34" charset="-122"/>
                <a:cs typeface="Times New Roman"/>
                <a:sym typeface="Times New Roman"/>
              </a:rPr>
              <a:t>CONCLUSION</a:t>
            </a:r>
            <a:endParaRPr sz="1600" b="1" dirty="0">
              <a:solidFill>
                <a:srgbClr val="E0E0E0"/>
              </a:solidFill>
              <a:ea typeface="Microsoft YaHei" panose="020B0503020204020204" pitchFamily="34" charset="-122"/>
              <a:cs typeface="Times New Roman"/>
              <a:sym typeface="Times New Roman"/>
            </a:endParaRPr>
          </a:p>
        </p:txBody>
      </p:sp>
      <p:sp>
        <p:nvSpPr>
          <p:cNvPr id="25" name="拱形 24"/>
          <p:cNvSpPr/>
          <p:nvPr/>
        </p:nvSpPr>
        <p:spPr>
          <a:xfrm rot="10800000">
            <a:off x="3117993" y="-2922155"/>
            <a:ext cx="5956013" cy="5844310"/>
          </a:xfrm>
          <a:prstGeom prst="blockArc">
            <a:avLst>
              <a:gd name="adj1" fmla="val 10782419"/>
              <a:gd name="adj2" fmla="val 33998"/>
              <a:gd name="adj3" fmla="val 19936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7177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圖片 9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9094" y="6212903"/>
            <a:ext cx="2238687" cy="485843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22B61683-783D-C91E-EC43-AC0F396F6A4A}"/>
              </a:ext>
            </a:extLst>
          </p:cNvPr>
          <p:cNvSpPr txBox="1"/>
          <p:nvPr/>
        </p:nvSpPr>
        <p:spPr>
          <a:xfrm>
            <a:off x="314840" y="203049"/>
            <a:ext cx="34654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b="1" dirty="0" smtClean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/>
                <a:sym typeface="Times New Roman"/>
              </a:rPr>
              <a:t>翹曲</a:t>
            </a:r>
            <a:r>
              <a:rPr lang="en-US" altLang="zh-TW" sz="3600" b="1" dirty="0" smtClean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/>
                <a:sym typeface="Times New Roman"/>
              </a:rPr>
              <a:t>(warpage)</a:t>
            </a:r>
            <a:endParaRPr lang="zh-TW" altLang="en-US" sz="3600" dirty="0"/>
          </a:p>
        </p:txBody>
      </p:sp>
      <p:pic>
        <p:nvPicPr>
          <p:cNvPr id="7" name="圖片 6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135" y="1415538"/>
            <a:ext cx="3353835" cy="1532213"/>
          </a:xfrm>
          <a:prstGeom prst="rect">
            <a:avLst/>
          </a:prstGeom>
          <a:noFill/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48D3842E-8636-9D8B-B187-72085EDCA2BB}"/>
              </a:ext>
            </a:extLst>
          </p:cNvPr>
          <p:cNvSpPr txBox="1"/>
          <p:nvPr/>
        </p:nvSpPr>
        <p:spPr>
          <a:xfrm>
            <a:off x="314840" y="3531626"/>
            <a:ext cx="3416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b="1" dirty="0" smtClean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/>
                <a:sym typeface="Times New Roman"/>
              </a:rPr>
              <a:t>翹</a:t>
            </a:r>
            <a:r>
              <a:rPr lang="zh-TW" altLang="en-US" sz="36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/>
                <a:sym typeface="Times New Roman"/>
              </a:rPr>
              <a:t>曲</a:t>
            </a:r>
            <a:r>
              <a:rPr lang="zh-TW" altLang="en-US" sz="3600" b="1" dirty="0" smtClean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/>
                <a:sym typeface="Times New Roman"/>
              </a:rPr>
              <a:t>造成的缺陷</a:t>
            </a:r>
            <a:endParaRPr lang="zh-TW" altLang="en-US" sz="3600" dirty="0"/>
          </a:p>
        </p:txBody>
      </p:sp>
      <p:grpSp>
        <p:nvGrpSpPr>
          <p:cNvPr id="48" name="群組 47"/>
          <p:cNvGrpSpPr/>
          <p:nvPr/>
        </p:nvGrpSpPr>
        <p:grpSpPr>
          <a:xfrm>
            <a:off x="5078862" y="373597"/>
            <a:ext cx="2917239" cy="1940088"/>
            <a:chOff x="4013460" y="1007663"/>
            <a:chExt cx="2917239" cy="1940088"/>
          </a:xfrm>
        </p:grpSpPr>
        <p:pic>
          <p:nvPicPr>
            <p:cNvPr id="8" name="圖片 7"/>
            <p:cNvPicPr/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13460" y="1438385"/>
              <a:ext cx="2917239" cy="150936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</p:pic>
        <p:grpSp>
          <p:nvGrpSpPr>
            <p:cNvPr id="20" name="群組 19"/>
            <p:cNvGrpSpPr/>
            <p:nvPr/>
          </p:nvGrpSpPr>
          <p:grpSpPr>
            <a:xfrm>
              <a:off x="4013460" y="1007663"/>
              <a:ext cx="2917239" cy="307777"/>
              <a:chOff x="8307439" y="1264498"/>
              <a:chExt cx="1908000" cy="307777"/>
            </a:xfrm>
          </p:grpSpPr>
          <p:sp>
            <p:nvSpPr>
              <p:cNvPr id="21" name="矩形: 圓角 30">
                <a:extLst>
                  <a:ext uri="{FF2B5EF4-FFF2-40B4-BE49-F238E27FC236}">
                    <a16:creationId xmlns:a16="http://schemas.microsoft.com/office/drawing/2014/main" id="{E74654C7-CD33-428E-A3F3-D55B92FB951C}"/>
                  </a:ext>
                </a:extLst>
              </p:cNvPr>
              <p:cNvSpPr/>
              <p:nvPr/>
            </p:nvSpPr>
            <p:spPr>
              <a:xfrm>
                <a:off x="8307439" y="1264499"/>
                <a:ext cx="1908000" cy="275262"/>
              </a:xfrm>
              <a:prstGeom prst="roundRect">
                <a:avLst>
                  <a:gd name="adj" fmla="val 50000"/>
                </a:avLst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glow rad="101600">
                      <a:prstClr val="black"/>
                    </a:glow>
                  </a:effectLst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  <a:cs typeface="+mn-cs"/>
                </a:endParaRPr>
              </a:p>
            </p:txBody>
          </p:sp>
          <p:sp>
            <p:nvSpPr>
              <p:cNvPr id="22" name="矩形 21"/>
              <p:cNvSpPr/>
              <p:nvPr/>
            </p:nvSpPr>
            <p:spPr>
              <a:xfrm>
                <a:off x="8857958" y="1264498"/>
                <a:ext cx="833378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TW" sz="1400" b="1" dirty="0">
                    <a:solidFill>
                      <a:schemeClr val="bg1"/>
                    </a:solidFill>
                    <a:latin typeface="Microsoft YaHei"/>
                    <a:ea typeface="微軟正黑體"/>
                  </a:rPr>
                  <a:t>H</a:t>
                </a:r>
                <a:r>
                  <a:rPr kumimoji="0" lang="en-US" altLang="zh-TW" sz="140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icrosoft YaHei"/>
                    <a:ea typeface="微軟正黑體"/>
                    <a:cs typeface="+mn-cs"/>
                  </a:rPr>
                  <a:t>T warpage</a:t>
                </a:r>
                <a:endParaRPr kumimoji="0" lang="en-US" altLang="zh-TW" sz="1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Microsoft YaHei"/>
                  <a:ea typeface="微軟正黑體"/>
                  <a:cs typeface="+mn-cs"/>
                </a:endParaRPr>
              </a:p>
            </p:txBody>
          </p:sp>
        </p:grpSp>
      </p:grpSp>
      <p:grpSp>
        <p:nvGrpSpPr>
          <p:cNvPr id="88" name="群組 87"/>
          <p:cNvGrpSpPr/>
          <p:nvPr/>
        </p:nvGrpSpPr>
        <p:grpSpPr>
          <a:xfrm>
            <a:off x="253285" y="4288947"/>
            <a:ext cx="2339102" cy="2020699"/>
            <a:chOff x="253285" y="3870439"/>
            <a:chExt cx="2339102" cy="2020699"/>
          </a:xfrm>
        </p:grpSpPr>
        <p:grpSp>
          <p:nvGrpSpPr>
            <p:cNvPr id="10" name="群組 9">
              <a:extLst>
                <a:ext uri="{FF2B5EF4-FFF2-40B4-BE49-F238E27FC236}">
                  <a16:creationId xmlns:a16="http://schemas.microsoft.com/office/drawing/2014/main" id="{BEC35FD7-7AE0-4FB9-AE13-173DD58C558C}"/>
                </a:ext>
              </a:extLst>
            </p:cNvPr>
            <p:cNvGrpSpPr/>
            <p:nvPr/>
          </p:nvGrpSpPr>
          <p:grpSpPr bwMode="auto">
            <a:xfrm>
              <a:off x="384135" y="3870439"/>
              <a:ext cx="1978660" cy="1626235"/>
              <a:chOff x="0" y="0"/>
              <a:chExt cx="2323491" cy="2406650"/>
            </a:xfrm>
          </p:grpSpPr>
          <p:pic>
            <p:nvPicPr>
              <p:cNvPr id="11" name="Picture 8">
                <a:extLst>
                  <a:ext uri="{FF2B5EF4-FFF2-40B4-BE49-F238E27FC236}">
                    <a16:creationId xmlns:a16="http://schemas.microsoft.com/office/drawing/2014/main" id="{28AA4FB8-A095-4557-9B24-5EEA1B52FFA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2323491" cy="2406650"/>
              </a:xfrm>
              <a:prstGeom prst="rect">
                <a:avLst/>
              </a:prstGeom>
              <a:noFill/>
              <a:ln w="9525" algn="ctr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00FF"/>
                    </a:solidFill>
                  </a14:hiddenFill>
                </a:ext>
              </a:extLst>
            </p:spPr>
          </p:pic>
          <p:sp>
            <p:nvSpPr>
              <p:cNvPr id="12" name="橢圓 11">
                <a:extLst>
                  <a:ext uri="{FF2B5EF4-FFF2-40B4-BE49-F238E27FC236}">
                    <a16:creationId xmlns:a16="http://schemas.microsoft.com/office/drawing/2014/main" id="{152E084B-7301-4F44-8086-2292217446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6063" y="21584"/>
                <a:ext cx="1225612" cy="824003"/>
              </a:xfrm>
              <a:prstGeom prst="ellipse">
                <a:avLst/>
              </a:prstGeom>
              <a:noFill/>
              <a:ln w="38100" algn="ctr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</p:grpSp>
        <p:sp>
          <p:nvSpPr>
            <p:cNvPr id="30" name="矩形 29"/>
            <p:cNvSpPr/>
            <p:nvPr/>
          </p:nvSpPr>
          <p:spPr>
            <a:xfrm>
              <a:off x="253285" y="5583361"/>
              <a:ext cx="233910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zh-TW" altLang="en-US" sz="1400" b="1" dirty="0">
                  <a:latin typeface="Microsoft YaHei"/>
                  <a:ea typeface="微軟正黑體"/>
                </a:rPr>
                <a:t>影響信號</a:t>
              </a:r>
              <a:r>
                <a:rPr lang="zh-TW" altLang="en-US" sz="1400" b="1" dirty="0" smtClean="0">
                  <a:latin typeface="Microsoft YaHei"/>
                  <a:ea typeface="微軟正黑體"/>
                </a:rPr>
                <a:t>傳輸導致</a:t>
              </a:r>
              <a:r>
                <a:rPr lang="zh-TW" altLang="en-US" sz="1400" b="1" dirty="0">
                  <a:latin typeface="Microsoft YaHei"/>
                  <a:ea typeface="微軟正黑體"/>
                </a:rPr>
                <a:t>電路中斷</a:t>
              </a:r>
              <a:endParaRPr kumimoji="0" lang="zh-TW" altLang="en-US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Microsoft YaHei"/>
                <a:ea typeface="微軟正黑體"/>
              </a:endParaRPr>
            </a:p>
          </p:txBody>
        </p:sp>
      </p:grpSp>
      <p:grpSp>
        <p:nvGrpSpPr>
          <p:cNvPr id="49" name="群組 48"/>
          <p:cNvGrpSpPr/>
          <p:nvPr/>
        </p:nvGrpSpPr>
        <p:grpSpPr>
          <a:xfrm>
            <a:off x="8271590" y="373597"/>
            <a:ext cx="2917239" cy="1940088"/>
            <a:chOff x="7206188" y="1007663"/>
            <a:chExt cx="2917239" cy="1940088"/>
          </a:xfrm>
        </p:grpSpPr>
        <p:pic>
          <p:nvPicPr>
            <p:cNvPr id="9" name="圖片 8"/>
            <p:cNvPicPr/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06188" y="1438385"/>
              <a:ext cx="2917239" cy="150936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</p:pic>
        <p:grpSp>
          <p:nvGrpSpPr>
            <p:cNvPr id="39" name="群組 38"/>
            <p:cNvGrpSpPr/>
            <p:nvPr/>
          </p:nvGrpSpPr>
          <p:grpSpPr>
            <a:xfrm>
              <a:off x="7206188" y="1007663"/>
              <a:ext cx="2917239" cy="307777"/>
              <a:chOff x="8307439" y="1264498"/>
              <a:chExt cx="1908000" cy="307777"/>
            </a:xfrm>
          </p:grpSpPr>
          <p:sp>
            <p:nvSpPr>
              <p:cNvPr id="40" name="矩形: 圓角 30">
                <a:extLst>
                  <a:ext uri="{FF2B5EF4-FFF2-40B4-BE49-F238E27FC236}">
                    <a16:creationId xmlns:a16="http://schemas.microsoft.com/office/drawing/2014/main" id="{E74654C7-CD33-428E-A3F3-D55B92FB951C}"/>
                  </a:ext>
                </a:extLst>
              </p:cNvPr>
              <p:cNvSpPr/>
              <p:nvPr/>
            </p:nvSpPr>
            <p:spPr>
              <a:xfrm>
                <a:off x="8307439" y="1264499"/>
                <a:ext cx="1908000" cy="275262"/>
              </a:xfrm>
              <a:prstGeom prst="roundRect">
                <a:avLst>
                  <a:gd name="adj" fmla="val 50000"/>
                </a:avLst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glow rad="101600">
                      <a:prstClr val="black"/>
                    </a:glow>
                  </a:effectLst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  <a:cs typeface="+mn-cs"/>
                </a:endParaRPr>
              </a:p>
            </p:txBody>
          </p:sp>
          <p:sp>
            <p:nvSpPr>
              <p:cNvPr id="41" name="矩形 40"/>
              <p:cNvSpPr/>
              <p:nvPr/>
            </p:nvSpPr>
            <p:spPr>
              <a:xfrm>
                <a:off x="8853388" y="1264498"/>
                <a:ext cx="816100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TW" sz="1400" b="1" noProof="0" dirty="0" smtClean="0">
                    <a:solidFill>
                      <a:schemeClr val="bg1"/>
                    </a:solidFill>
                    <a:latin typeface="Microsoft YaHei"/>
                    <a:ea typeface="微軟正黑體"/>
                  </a:rPr>
                  <a:t>R</a:t>
                </a:r>
                <a:r>
                  <a:rPr kumimoji="0" lang="en-US" altLang="zh-TW" sz="140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icrosoft YaHei"/>
                    <a:ea typeface="微軟正黑體"/>
                    <a:cs typeface="+mn-cs"/>
                  </a:rPr>
                  <a:t>T warpage</a:t>
                </a:r>
                <a:endParaRPr kumimoji="0" lang="en-US" altLang="zh-TW" sz="1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Microsoft YaHei"/>
                  <a:ea typeface="微軟正黑體"/>
                  <a:cs typeface="+mn-cs"/>
                </a:endParaRPr>
              </a:p>
            </p:txBody>
          </p:sp>
        </p:grpSp>
      </p:grpSp>
      <p:grpSp>
        <p:nvGrpSpPr>
          <p:cNvPr id="45" name="群組 44"/>
          <p:cNvGrpSpPr/>
          <p:nvPr/>
        </p:nvGrpSpPr>
        <p:grpSpPr>
          <a:xfrm>
            <a:off x="384135" y="1007663"/>
            <a:ext cx="3353835" cy="307777"/>
            <a:chOff x="8307439" y="1264498"/>
            <a:chExt cx="1908000" cy="307777"/>
          </a:xfrm>
        </p:grpSpPr>
        <p:sp>
          <p:nvSpPr>
            <p:cNvPr id="46" name="矩形: 圓角 30">
              <a:extLst>
                <a:ext uri="{FF2B5EF4-FFF2-40B4-BE49-F238E27FC236}">
                  <a16:creationId xmlns:a16="http://schemas.microsoft.com/office/drawing/2014/main" id="{E74654C7-CD33-428E-A3F3-D55B92FB951C}"/>
                </a:ext>
              </a:extLst>
            </p:cNvPr>
            <p:cNvSpPr/>
            <p:nvPr/>
          </p:nvSpPr>
          <p:spPr>
            <a:xfrm>
              <a:off x="8307439" y="1264499"/>
              <a:ext cx="1908000" cy="275262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101600">
                    <a:prstClr val="black"/>
                  </a:glow>
                </a:effectLst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endParaRPr>
            </a:p>
          </p:txBody>
        </p:sp>
        <p:sp>
          <p:nvSpPr>
            <p:cNvPr id="47" name="矩形 46"/>
            <p:cNvSpPr/>
            <p:nvPr/>
          </p:nvSpPr>
          <p:spPr>
            <a:xfrm>
              <a:off x="8711427" y="1264498"/>
              <a:ext cx="1126440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>
                <a:defRPr/>
              </a:pPr>
              <a:r>
                <a:rPr lang="zh-TW" altLang="en-US" sz="1400" b="1" dirty="0">
                  <a:solidFill>
                    <a:schemeClr val="bg1"/>
                  </a:solidFill>
                  <a:latin typeface="Microsoft YaHei"/>
                  <a:ea typeface="微軟正黑體"/>
                </a:rPr>
                <a:t>產品熱製程後產生型變</a:t>
              </a:r>
            </a:p>
          </p:txBody>
        </p:sp>
      </p:grpSp>
      <p:cxnSp>
        <p:nvCxnSpPr>
          <p:cNvPr id="50" name="直線接點 49">
            <a:extLst>
              <a:ext uri="{FF2B5EF4-FFF2-40B4-BE49-F238E27FC236}">
                <a16:creationId xmlns:a16="http://schemas.microsoft.com/office/drawing/2014/main" id="{823EA509-2CDF-420E-83B9-044441704B18}"/>
              </a:ext>
            </a:extLst>
          </p:cNvPr>
          <p:cNvCxnSpPr>
            <a:cxnSpLocks/>
          </p:cNvCxnSpPr>
          <p:nvPr/>
        </p:nvCxnSpPr>
        <p:spPr>
          <a:xfrm>
            <a:off x="4415339" y="1145295"/>
            <a:ext cx="0" cy="2101244"/>
          </a:xfrm>
          <a:prstGeom prst="line">
            <a:avLst/>
          </a:prstGeom>
          <a:ln w="57150">
            <a:solidFill>
              <a:schemeClr val="accent5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9" name="群組 88"/>
          <p:cNvGrpSpPr/>
          <p:nvPr/>
        </p:nvGrpSpPr>
        <p:grpSpPr>
          <a:xfrm>
            <a:off x="3378466" y="4284432"/>
            <a:ext cx="1971040" cy="2034541"/>
            <a:chOff x="3798417" y="3859644"/>
            <a:chExt cx="1971040" cy="2034541"/>
          </a:xfrm>
        </p:grpSpPr>
        <p:pic>
          <p:nvPicPr>
            <p:cNvPr id="13" name="Picture 7">
              <a:extLst>
                <a:ext uri="{FF2B5EF4-FFF2-40B4-BE49-F238E27FC236}">
                  <a16:creationId xmlns:a16="http://schemas.microsoft.com/office/drawing/2014/main" id="{00F6546A-05C1-4A00-A374-D170559B839D}"/>
                </a:ext>
              </a:extLst>
            </p:cNvPr>
            <p:cNvPicPr/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98417" y="3859644"/>
              <a:ext cx="1971040" cy="1637030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00FF"/>
                  </a:solidFill>
                </a14:hiddenFill>
              </a:ext>
            </a:extLst>
          </p:spPr>
        </p:pic>
        <p:sp>
          <p:nvSpPr>
            <p:cNvPr id="58" name="矩形 57"/>
            <p:cNvSpPr/>
            <p:nvPr/>
          </p:nvSpPr>
          <p:spPr>
            <a:xfrm>
              <a:off x="3883690" y="5586408"/>
              <a:ext cx="1800493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zh-TW" altLang="en-US" sz="1400" b="1" dirty="0" smtClean="0">
                  <a:latin typeface="Microsoft YaHei"/>
                  <a:ea typeface="微軟正黑體"/>
                </a:rPr>
                <a:t>功能異常與</a:t>
              </a:r>
              <a:r>
                <a:rPr lang="zh-TW" altLang="en-US" sz="1400" b="1" dirty="0">
                  <a:latin typeface="Microsoft YaHei"/>
                  <a:ea typeface="微軟正黑體"/>
                </a:rPr>
                <a:t>產品</a:t>
              </a:r>
              <a:r>
                <a:rPr lang="zh-TW" altLang="en-US" sz="1400" b="1" dirty="0" smtClean="0">
                  <a:latin typeface="Microsoft YaHei"/>
                  <a:ea typeface="微軟正黑體"/>
                </a:rPr>
                <a:t>失效</a:t>
              </a:r>
              <a:endParaRPr lang="en-US" altLang="zh-TW" sz="1400" b="1" dirty="0" smtClean="0">
                <a:latin typeface="Microsoft YaHei"/>
                <a:ea typeface="微軟正黑體"/>
              </a:endParaRPr>
            </a:p>
          </p:txBody>
        </p:sp>
      </p:grpSp>
      <p:grpSp>
        <p:nvGrpSpPr>
          <p:cNvPr id="90" name="群組 89"/>
          <p:cNvGrpSpPr/>
          <p:nvPr/>
        </p:nvGrpSpPr>
        <p:grpSpPr>
          <a:xfrm>
            <a:off x="6312172" y="4284432"/>
            <a:ext cx="2003921" cy="2025214"/>
            <a:chOff x="6839941" y="3859644"/>
            <a:chExt cx="2003921" cy="2025214"/>
          </a:xfrm>
        </p:grpSpPr>
        <p:pic>
          <p:nvPicPr>
            <p:cNvPr id="14" name="圖片 13"/>
            <p:cNvPicPr/>
            <p:nvPr/>
          </p:nvPicPr>
          <p:blipFill>
            <a:blip r:embed="rId9"/>
            <a:stretch>
              <a:fillRect/>
            </a:stretch>
          </p:blipFill>
          <p:spPr>
            <a:xfrm>
              <a:off x="6839941" y="3859644"/>
              <a:ext cx="2003921" cy="163703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63" name="矩形 62"/>
            <p:cNvSpPr/>
            <p:nvPr/>
          </p:nvSpPr>
          <p:spPr>
            <a:xfrm>
              <a:off x="6851886" y="5577081"/>
              <a:ext cx="1980029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zh-TW" altLang="en-US" sz="1400" b="1" dirty="0">
                  <a:latin typeface="Microsoft YaHei"/>
                  <a:ea typeface="微軟正黑體"/>
                </a:rPr>
                <a:t>影響產品可靠性與壽命</a:t>
              </a:r>
              <a:endParaRPr kumimoji="0" lang="zh-TW" altLang="en-US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Microsoft YaHei"/>
                <a:ea typeface="微軟正黑體"/>
              </a:endParaRPr>
            </a:p>
          </p:txBody>
        </p:sp>
      </p:grpSp>
      <p:sp>
        <p:nvSpPr>
          <p:cNvPr id="85" name="文字方塊 84">
            <a:extLst>
              <a:ext uri="{FF2B5EF4-FFF2-40B4-BE49-F238E27FC236}">
                <a16:creationId xmlns:a16="http://schemas.microsoft.com/office/drawing/2014/main" id="{7DC4556F-AEF7-4120-A134-79A2C3639971}"/>
              </a:ext>
            </a:extLst>
          </p:cNvPr>
          <p:cNvSpPr txBox="1"/>
          <p:nvPr/>
        </p:nvSpPr>
        <p:spPr>
          <a:xfrm>
            <a:off x="9730206" y="3947125"/>
            <a:ext cx="14616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TW" altLang="en-US" sz="2400" b="1" dirty="0" smtClean="0">
                <a:solidFill>
                  <a:srgbClr val="ED7D3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成本上升</a:t>
            </a:r>
            <a:endParaRPr lang="zh-TW" altLang="en-US" sz="2400" b="1" dirty="0">
              <a:solidFill>
                <a:srgbClr val="ED7D31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52" name="圖片 5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8903777" y="4498477"/>
            <a:ext cx="1652859" cy="974762"/>
          </a:xfrm>
          <a:prstGeom prst="rect">
            <a:avLst/>
          </a:prstGeom>
          <a:noFill/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404196" y="5503376"/>
            <a:ext cx="952500" cy="952500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078861" y="2403419"/>
            <a:ext cx="2917239" cy="12574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圖片 1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271590" y="2408429"/>
            <a:ext cx="2917239" cy="125747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31064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1.85185E-6 L 3.33333E-6 -0.14977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22B61683-783D-C91E-EC43-AC0F396F6A4A}"/>
              </a:ext>
            </a:extLst>
          </p:cNvPr>
          <p:cNvSpPr txBox="1"/>
          <p:nvPr/>
        </p:nvSpPr>
        <p:spPr>
          <a:xfrm>
            <a:off x="314840" y="203049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000" b="1" dirty="0" smtClean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/>
                <a:sym typeface="Times New Roman"/>
              </a:rPr>
              <a:t>實驗</a:t>
            </a:r>
            <a:r>
              <a:rPr lang="zh-TW" altLang="en-US" sz="40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/>
                <a:sym typeface="Times New Roman"/>
              </a:rPr>
              <a:t>結果</a:t>
            </a:r>
            <a:endParaRPr lang="zh-TW" altLang="en-US" sz="4000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9094" y="6212903"/>
            <a:ext cx="2238687" cy="485843"/>
          </a:xfrm>
          <a:prstGeom prst="rect">
            <a:avLst/>
          </a:prstGeom>
        </p:spPr>
      </p:pic>
      <p:pic>
        <p:nvPicPr>
          <p:cNvPr id="4" name="圖片 3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0362" y="1441363"/>
            <a:ext cx="5274310" cy="127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圖片 4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0362" y="3177074"/>
            <a:ext cx="5274310" cy="745490"/>
          </a:xfrm>
          <a:prstGeom prst="rect">
            <a:avLst/>
          </a:prstGeom>
          <a:noFill/>
          <a:extLst/>
        </p:spPr>
      </p:pic>
      <p:pic>
        <p:nvPicPr>
          <p:cNvPr id="6" name="圖片 5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0362" y="4388275"/>
            <a:ext cx="5274310" cy="127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圖片 6"/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0362" y="6123987"/>
            <a:ext cx="5274310" cy="63690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矩形: 圓角 30">
            <a:extLst>
              <a:ext uri="{FF2B5EF4-FFF2-40B4-BE49-F238E27FC236}">
                <a16:creationId xmlns:a16="http://schemas.microsoft.com/office/drawing/2014/main" id="{E74654C7-CD33-428E-A3F3-D55B92FB951C}"/>
              </a:ext>
            </a:extLst>
          </p:cNvPr>
          <p:cNvSpPr/>
          <p:nvPr/>
        </p:nvSpPr>
        <p:spPr>
          <a:xfrm>
            <a:off x="1980362" y="1087135"/>
            <a:ext cx="1908000" cy="242745"/>
          </a:xfrm>
          <a:prstGeom prst="roundRect">
            <a:avLst>
              <a:gd name="adj" fmla="val 50000"/>
            </a:avLst>
          </a:prstGeom>
          <a:solidFill>
            <a:srgbClr val="23627B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>
                  <a:glow rad="101600">
                    <a:prstClr val="black"/>
                  </a:glow>
                </a:effectLst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訓練階段</a:t>
            </a:r>
            <a:endParaRPr kumimoji="0" lang="zh-TW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glow rad="101600">
                  <a:prstClr val="black"/>
                </a:glow>
              </a:effectLst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7724564-8A2F-4647-9798-53885F29B95E}"/>
              </a:ext>
            </a:extLst>
          </p:cNvPr>
          <p:cNvSpPr/>
          <p:nvPr/>
        </p:nvSpPr>
        <p:spPr>
          <a:xfrm>
            <a:off x="387169" y="1087135"/>
            <a:ext cx="1352853" cy="2803246"/>
          </a:xfrm>
          <a:prstGeom prst="rect">
            <a:avLst/>
          </a:prstGeom>
          <a:solidFill>
            <a:srgbClr val="23627B">
              <a:alpha val="75000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常溫</a:t>
            </a:r>
            <a:endParaRPr kumimoji="0" lang="en-US" altLang="zh-TW" sz="2400" b="1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翹曲</a:t>
            </a:r>
            <a:endParaRPr kumimoji="0" lang="zh-TW" altLang="en-US" sz="1100" b="1" i="0" u="none" strike="noStrike" kern="1200" cap="none" spc="30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sp>
        <p:nvSpPr>
          <p:cNvPr id="11" name="矩形: 圓角 30">
            <a:extLst>
              <a:ext uri="{FF2B5EF4-FFF2-40B4-BE49-F238E27FC236}">
                <a16:creationId xmlns:a16="http://schemas.microsoft.com/office/drawing/2014/main" id="{E74654C7-CD33-428E-A3F3-D55B92FB951C}"/>
              </a:ext>
            </a:extLst>
          </p:cNvPr>
          <p:cNvSpPr/>
          <p:nvPr/>
        </p:nvSpPr>
        <p:spPr>
          <a:xfrm>
            <a:off x="1980362" y="2822846"/>
            <a:ext cx="1908000" cy="242745"/>
          </a:xfrm>
          <a:prstGeom prst="roundRect">
            <a:avLst>
              <a:gd name="adj" fmla="val 50000"/>
            </a:avLst>
          </a:prstGeom>
          <a:solidFill>
            <a:srgbClr val="23627B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b="1" dirty="0">
                <a:solidFill>
                  <a:prstClr val="white"/>
                </a:solidFill>
                <a:effectLst>
                  <a:glow rad="101600">
                    <a:prstClr val="black"/>
                  </a:glo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驗證階段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D7724564-8A2F-4647-9798-53885F29B95E}"/>
              </a:ext>
            </a:extLst>
          </p:cNvPr>
          <p:cNvSpPr/>
          <p:nvPr/>
        </p:nvSpPr>
        <p:spPr>
          <a:xfrm>
            <a:off x="387169" y="3957646"/>
            <a:ext cx="1352853" cy="2803246"/>
          </a:xfrm>
          <a:prstGeom prst="rect">
            <a:avLst/>
          </a:prstGeom>
          <a:solidFill>
            <a:schemeClr val="accent3">
              <a:lumMod val="75000"/>
              <a:alpha val="28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400" b="1" noProof="0" dirty="0">
                <a:solidFill>
                  <a:srgbClr val="00206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高</a:t>
            </a:r>
            <a:r>
              <a:rPr kumimoji="0" lang="zh-TW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溫</a:t>
            </a:r>
            <a:endParaRPr kumimoji="0" lang="en-US" altLang="zh-TW" sz="2400" b="1" i="0" u="none" strike="noStrike" kern="1200" cap="none" spc="0" normalizeH="0" baseline="0" noProof="0" dirty="0" smtClean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翹曲</a:t>
            </a:r>
            <a:endParaRPr kumimoji="0" lang="zh-TW" altLang="en-US" sz="1100" b="1" i="0" u="none" strike="noStrike" kern="1200" cap="none" spc="30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sp>
        <p:nvSpPr>
          <p:cNvPr id="13" name="矩形: 圓角 30">
            <a:extLst>
              <a:ext uri="{FF2B5EF4-FFF2-40B4-BE49-F238E27FC236}">
                <a16:creationId xmlns:a16="http://schemas.microsoft.com/office/drawing/2014/main" id="{E74654C7-CD33-428E-A3F3-D55B92FB951C}"/>
              </a:ext>
            </a:extLst>
          </p:cNvPr>
          <p:cNvSpPr/>
          <p:nvPr/>
        </p:nvSpPr>
        <p:spPr>
          <a:xfrm>
            <a:off x="1980362" y="4034047"/>
            <a:ext cx="1908000" cy="242745"/>
          </a:xfrm>
          <a:prstGeom prst="roundRect">
            <a:avLst>
              <a:gd name="adj" fmla="val 50000"/>
            </a:avLst>
          </a:prstGeom>
          <a:solidFill>
            <a:schemeClr val="accent3">
              <a:lumMod val="75000"/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>
                  <a:glow rad="101600">
                    <a:prstClr val="black"/>
                  </a:glow>
                </a:effectLst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訓練階段</a:t>
            </a:r>
            <a:endParaRPr kumimoji="0" lang="zh-TW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glow rad="101600">
                  <a:prstClr val="black"/>
                </a:glow>
              </a:effectLst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sp>
        <p:nvSpPr>
          <p:cNvPr id="14" name="矩形: 圓角 30">
            <a:extLst>
              <a:ext uri="{FF2B5EF4-FFF2-40B4-BE49-F238E27FC236}">
                <a16:creationId xmlns:a16="http://schemas.microsoft.com/office/drawing/2014/main" id="{E74654C7-CD33-428E-A3F3-D55B92FB951C}"/>
              </a:ext>
            </a:extLst>
          </p:cNvPr>
          <p:cNvSpPr/>
          <p:nvPr/>
        </p:nvSpPr>
        <p:spPr>
          <a:xfrm>
            <a:off x="1980362" y="5769758"/>
            <a:ext cx="1908000" cy="242745"/>
          </a:xfrm>
          <a:prstGeom prst="roundRect">
            <a:avLst>
              <a:gd name="adj" fmla="val 50000"/>
            </a:avLst>
          </a:prstGeom>
          <a:solidFill>
            <a:schemeClr val="accent3">
              <a:lumMod val="75000"/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600" b="1" dirty="0" smtClean="0">
                <a:solidFill>
                  <a:prstClr val="white"/>
                </a:solidFill>
                <a:effectLst>
                  <a:glow rad="101600">
                    <a:prstClr val="black"/>
                  </a:glo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驗</a:t>
            </a:r>
            <a:r>
              <a:rPr lang="zh-TW" altLang="en-US" sz="1600" b="1" dirty="0">
                <a:solidFill>
                  <a:prstClr val="white"/>
                </a:solidFill>
                <a:effectLst>
                  <a:glow rad="101600">
                    <a:prstClr val="black"/>
                  </a:glo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證</a:t>
            </a:r>
            <a:r>
              <a:rPr kumimoji="0" lang="zh-TW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>
                  <a:glow rad="101600">
                    <a:prstClr val="black"/>
                  </a:glow>
                </a:effectLst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階段</a:t>
            </a:r>
            <a:endParaRPr kumimoji="0" lang="zh-TW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glow rad="101600">
                  <a:prstClr val="black"/>
                </a:glow>
              </a:effectLst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8173387" y="3167857"/>
            <a:ext cx="28520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160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TW" altLang="zh-TW" dirty="0" smtClean="0"/>
              <a:t>考量模型</a:t>
            </a:r>
            <a:r>
              <a:rPr lang="zh-TW" altLang="zh-TW" dirty="0"/>
              <a:t>表現與評估</a:t>
            </a:r>
            <a:r>
              <a:rPr lang="zh-TW" altLang="zh-TW" dirty="0" smtClean="0"/>
              <a:t>指標</a:t>
            </a:r>
            <a:endParaRPr lang="en-US" altLang="zh-TW" dirty="0" smtClean="0"/>
          </a:p>
          <a:p>
            <a:r>
              <a:rPr lang="zh-TW" altLang="zh-TW" dirty="0" smtClean="0"/>
              <a:t>後續實驗將聚焦於</a:t>
            </a:r>
            <a:r>
              <a:rPr lang="zh-TW" altLang="en-US" dirty="0" smtClean="0"/>
              <a:t>三種演算法</a:t>
            </a:r>
            <a:endParaRPr lang="en-US" altLang="zh-TW" dirty="0" smtClean="0"/>
          </a:p>
        </p:txBody>
      </p:sp>
      <p:sp>
        <p:nvSpPr>
          <p:cNvPr id="21" name="TextBox 30">
            <a:extLst>
              <a:ext uri="{FF2B5EF4-FFF2-40B4-BE49-F238E27FC236}">
                <a16:creationId xmlns:a16="http://schemas.microsoft.com/office/drawing/2014/main" id="{F950DD99-309A-4F66-8A37-D1F28FEB6C31}"/>
              </a:ext>
            </a:extLst>
          </p:cNvPr>
          <p:cNvSpPr txBox="1"/>
          <p:nvPr/>
        </p:nvSpPr>
        <p:spPr>
          <a:xfrm>
            <a:off x="8486889" y="4037544"/>
            <a:ext cx="655692" cy="655692"/>
          </a:xfrm>
          <a:prstGeom prst="ellipse">
            <a:avLst/>
          </a:prstGeom>
          <a:noFill/>
          <a:ln w="38100">
            <a:solidFill>
              <a:schemeClr val="bg2"/>
            </a:solidFill>
          </a:ln>
        </p:spPr>
        <p:txBody>
          <a:bodyPr wrap="none" lIns="0" tIns="0" rIns="0" bIns="0" rtlCol="0" anchor="ctr">
            <a:noAutofit/>
          </a:bodyPr>
          <a:lstStyle/>
          <a:p>
            <a:pPr algn="ctr" defTabSz="1219170"/>
            <a:r>
              <a:rPr lang="en-US" altLang="zh-TW" sz="1600" b="1" spc="-40" dirty="0" smtClean="0">
                <a:solidFill>
                  <a:schemeClr val="bg2"/>
                </a:solidFill>
                <a:effectLst>
                  <a:glow rad="127000">
                    <a:prstClr val="black"/>
                  </a:glo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RF</a:t>
            </a:r>
            <a:endParaRPr lang="en-US" sz="1600" b="1" spc="-40" dirty="0">
              <a:solidFill>
                <a:schemeClr val="bg2"/>
              </a:solidFill>
              <a:effectLst>
                <a:glow rad="127000">
                  <a:prstClr val="black"/>
                </a:glow>
              </a:effectLs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2" name="TextBox 30">
            <a:extLst>
              <a:ext uri="{FF2B5EF4-FFF2-40B4-BE49-F238E27FC236}">
                <a16:creationId xmlns:a16="http://schemas.microsoft.com/office/drawing/2014/main" id="{143FE259-29E1-4B7E-8A88-937051230B85}"/>
              </a:ext>
            </a:extLst>
          </p:cNvPr>
          <p:cNvSpPr txBox="1"/>
          <p:nvPr/>
        </p:nvSpPr>
        <p:spPr>
          <a:xfrm>
            <a:off x="9324267" y="3821181"/>
            <a:ext cx="655692" cy="655692"/>
          </a:xfrm>
          <a:prstGeom prst="ellipse">
            <a:avLst/>
          </a:prstGeom>
          <a:noFill/>
          <a:ln w="38100">
            <a:solidFill>
              <a:schemeClr val="bg2"/>
            </a:solidFill>
          </a:ln>
        </p:spPr>
        <p:txBody>
          <a:bodyPr wrap="none" lIns="0" tIns="0" rIns="0" bIns="0" rtlCol="0" anchor="ctr">
            <a:noAutofit/>
          </a:bodyPr>
          <a:lstStyle>
            <a:defPPr>
              <a:defRPr lang="zh-TW"/>
            </a:defPPr>
            <a:lvl1pPr algn="ctr" defTabSz="1219170">
              <a:defRPr sz="1600" b="1" spc="-40">
                <a:solidFill>
                  <a:schemeClr val="bg2"/>
                </a:solidFill>
                <a:effectLst>
                  <a:glow rad="127000">
                    <a:prstClr val="black"/>
                  </a:glo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en-US" altLang="zh-TW" dirty="0"/>
              <a:t>GB</a:t>
            </a:r>
          </a:p>
        </p:txBody>
      </p:sp>
      <p:sp>
        <p:nvSpPr>
          <p:cNvPr id="23" name="TextBox 30">
            <a:extLst>
              <a:ext uri="{FF2B5EF4-FFF2-40B4-BE49-F238E27FC236}">
                <a16:creationId xmlns:a16="http://schemas.microsoft.com/office/drawing/2014/main" id="{AB77BF6F-3E90-47C8-BF96-AB4964E62ECA}"/>
              </a:ext>
            </a:extLst>
          </p:cNvPr>
          <p:cNvSpPr txBox="1"/>
          <p:nvPr/>
        </p:nvSpPr>
        <p:spPr>
          <a:xfrm>
            <a:off x="10156199" y="4063926"/>
            <a:ext cx="655692" cy="655692"/>
          </a:xfrm>
          <a:prstGeom prst="ellipse">
            <a:avLst/>
          </a:prstGeom>
          <a:noFill/>
          <a:ln w="38100">
            <a:solidFill>
              <a:schemeClr val="bg2"/>
            </a:solidFill>
          </a:ln>
        </p:spPr>
        <p:txBody>
          <a:bodyPr wrap="none" lIns="0" tIns="0" rIns="0" bIns="0" rtlCol="0" anchor="ctr">
            <a:noAutofit/>
          </a:bodyPr>
          <a:lstStyle>
            <a:defPPr>
              <a:defRPr lang="zh-TW"/>
            </a:defPPr>
            <a:lvl1pPr algn="ctr" defTabSz="1219170">
              <a:defRPr sz="1600" b="1" spc="-40">
                <a:solidFill>
                  <a:schemeClr val="bg2"/>
                </a:solidFill>
                <a:effectLst>
                  <a:glow rad="127000">
                    <a:prstClr val="black"/>
                  </a:glo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en-US" altLang="zh-TW" dirty="0"/>
              <a:t>Lasso</a:t>
            </a:r>
            <a:endParaRPr lang="en-US" dirty="0"/>
          </a:p>
        </p:txBody>
      </p:sp>
      <p:sp>
        <p:nvSpPr>
          <p:cNvPr id="24" name="文字方塊 23"/>
          <p:cNvSpPr txBox="1"/>
          <p:nvPr/>
        </p:nvSpPr>
        <p:spPr>
          <a:xfrm>
            <a:off x="7402734" y="2440456"/>
            <a:ext cx="48686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160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en-US" altLang="zh-TW" sz="2800" b="1" u="sng" dirty="0" smtClean="0">
                <a:solidFill>
                  <a:srgbClr val="0000FF"/>
                </a:solidFill>
              </a:rPr>
              <a:t>44</a:t>
            </a:r>
            <a:r>
              <a:rPr lang="zh-TW" altLang="zh-TW" sz="2800" b="1" u="sng" dirty="0" smtClean="0">
                <a:solidFill>
                  <a:srgbClr val="0000FF"/>
                </a:solidFill>
              </a:rPr>
              <a:t>筆</a:t>
            </a:r>
            <a:r>
              <a:rPr lang="zh-TW" altLang="zh-TW" sz="1800" b="1" u="sng" dirty="0" smtClean="0"/>
              <a:t>訓練資料</a:t>
            </a:r>
            <a:r>
              <a:rPr lang="zh-TW" altLang="zh-TW" sz="2800" b="1" u="sng" dirty="0" smtClean="0">
                <a:solidFill>
                  <a:srgbClr val="0000FF"/>
                </a:solidFill>
              </a:rPr>
              <a:t>不足以</a:t>
            </a:r>
            <a:r>
              <a:rPr lang="zh-TW" altLang="zh-TW" sz="1800" b="1" u="sng" dirty="0" smtClean="0"/>
              <a:t>滿足</a:t>
            </a:r>
            <a:r>
              <a:rPr lang="zh-TW" altLang="zh-TW" sz="1800" b="1" u="sng" dirty="0"/>
              <a:t>模型</a:t>
            </a:r>
            <a:r>
              <a:rPr lang="en-US" altLang="zh-TW" sz="1800" b="1" u="sng" dirty="0"/>
              <a:t>KPI</a:t>
            </a:r>
            <a:r>
              <a:rPr lang="zh-TW" altLang="zh-TW" sz="1800" b="1" u="sng" dirty="0" smtClean="0"/>
              <a:t>標準</a:t>
            </a:r>
            <a:endParaRPr lang="en-US" altLang="zh-TW" sz="1800" b="1" u="sng" dirty="0" smtClean="0"/>
          </a:p>
        </p:txBody>
      </p:sp>
      <p:sp>
        <p:nvSpPr>
          <p:cNvPr id="25" name="文字方塊 24"/>
          <p:cNvSpPr txBox="1"/>
          <p:nvPr/>
        </p:nvSpPr>
        <p:spPr>
          <a:xfrm>
            <a:off x="8167949" y="4870494"/>
            <a:ext cx="36728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160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TW" altLang="zh-TW" dirty="0" smtClean="0"/>
              <a:t>進行</a:t>
            </a:r>
            <a:r>
              <a:rPr lang="zh-TW" altLang="zh-TW" dirty="0"/>
              <a:t>擴大資料集的訓練與效能</a:t>
            </a:r>
            <a:r>
              <a:rPr lang="zh-TW" altLang="zh-TW" dirty="0" smtClean="0"/>
              <a:t>驗證</a:t>
            </a:r>
            <a:endParaRPr lang="en-US" altLang="zh-TW" dirty="0" smtClean="0"/>
          </a:p>
          <a:p>
            <a:r>
              <a:rPr lang="zh-TW" altLang="zh-TW" dirty="0" smtClean="0"/>
              <a:t>以</a:t>
            </a:r>
            <a:r>
              <a:rPr lang="zh-TW" altLang="zh-TW" dirty="0"/>
              <a:t>選出最具穩定性與準確度的預測模型</a:t>
            </a:r>
            <a:endParaRPr lang="zh-TW" altLang="en-US" dirty="0"/>
          </a:p>
        </p:txBody>
      </p:sp>
      <p:sp>
        <p:nvSpPr>
          <p:cNvPr id="29" name="向右箭號 28"/>
          <p:cNvSpPr/>
          <p:nvPr/>
        </p:nvSpPr>
        <p:spPr>
          <a:xfrm>
            <a:off x="7402734" y="3479935"/>
            <a:ext cx="622591" cy="546781"/>
          </a:xfrm>
          <a:prstGeom prst="rightArrow">
            <a:avLst/>
          </a:prstGeom>
          <a:solidFill>
            <a:schemeClr val="bg2">
              <a:lumMod val="90000"/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字方塊 26">
                <a:extLst>
                  <a:ext uri="{FF2B5EF4-FFF2-40B4-BE49-F238E27FC236}">
                    <a16:creationId xmlns:a16="http://schemas.microsoft.com/office/drawing/2014/main" id="{37041514-8487-4735-9173-51B7D7B5B8D8}"/>
                  </a:ext>
                </a:extLst>
              </p:cNvPr>
              <p:cNvSpPr txBox="1"/>
              <p:nvPr/>
            </p:nvSpPr>
            <p:spPr>
              <a:xfrm>
                <a:off x="7487149" y="1751708"/>
                <a:ext cx="3530438" cy="5078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TW" b="1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KPI: 90</a:t>
                </a:r>
                <a:r>
                  <a:rPr lang="en-US" altLang="zh-TW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%</a:t>
                </a:r>
                <a:r>
                  <a:rPr lang="zh-TW" altLang="en-US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</a:t>
                </a:r>
                <a:r>
                  <a:rPr lang="zh-TW" altLang="en-US" b="1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資料翹曲誤差 </a:t>
                </a:r>
                <a14:m>
                  <m:oMath xmlns:m="http://schemas.openxmlformats.org/officeDocument/2006/math">
                    <m:r>
                      <a:rPr lang="zh-TW" altLang="en-US" b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軟正黑體" panose="020B0604030504040204" pitchFamily="34" charset="-120"/>
                      </a:rPr>
                      <m:t>≤</m:t>
                    </m:r>
                  </m:oMath>
                </a14:m>
                <a:r>
                  <a:rPr lang="en-US" altLang="zh-TW" b="1" dirty="0">
                    <a:solidFill>
                      <a:srgbClr val="0000FF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</a:t>
                </a:r>
                <a:r>
                  <a:rPr lang="en-US" altLang="zh-TW" b="1" dirty="0" smtClean="0">
                    <a:solidFill>
                      <a:srgbClr val="0000FF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10</a:t>
                </a:r>
                <a:r>
                  <a:rPr lang="en-US" altLang="zh-TW" b="1" dirty="0">
                    <a:solidFill>
                      <a:srgbClr val="0000FF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</a:t>
                </a:r>
                <a:r>
                  <a:rPr lang="en-US" altLang="zh-TW" b="1" dirty="0" smtClean="0">
                    <a:solidFill>
                      <a:srgbClr val="0000FF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%</a:t>
                </a:r>
                <a:endParaRPr lang="en-US" altLang="zh-TW" dirty="0" smtClean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27" name="文字方塊 26">
                <a:extLst>
                  <a:ext uri="{FF2B5EF4-FFF2-40B4-BE49-F238E27FC236}">
                    <a16:creationId xmlns:a16="http://schemas.microsoft.com/office/drawing/2014/main" id="{37041514-8487-4735-9173-51B7D7B5B8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7149" y="1751708"/>
                <a:ext cx="3530438" cy="507831"/>
              </a:xfrm>
              <a:prstGeom prst="rect">
                <a:avLst/>
              </a:prstGeom>
              <a:blipFill>
                <a:blip r:embed="rId8"/>
                <a:stretch>
                  <a:fillRect l="-1382" b="-8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0731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22B61683-783D-C91E-EC43-AC0F396F6A4A}"/>
              </a:ext>
            </a:extLst>
          </p:cNvPr>
          <p:cNvSpPr txBox="1"/>
          <p:nvPr/>
        </p:nvSpPr>
        <p:spPr>
          <a:xfrm>
            <a:off x="314840" y="203049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000" b="1" dirty="0" smtClean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/>
                <a:sym typeface="Times New Roman"/>
              </a:rPr>
              <a:t>實驗</a:t>
            </a:r>
            <a:r>
              <a:rPr lang="zh-TW" altLang="en-US" sz="40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/>
                <a:sym typeface="Times New Roman"/>
              </a:rPr>
              <a:t>結果</a:t>
            </a:r>
            <a:endParaRPr lang="zh-TW" altLang="en-US" sz="4000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9094" y="6212903"/>
            <a:ext cx="2238687" cy="485843"/>
          </a:xfrm>
          <a:prstGeom prst="rect">
            <a:avLst/>
          </a:prstGeom>
        </p:spPr>
      </p:pic>
      <p:sp>
        <p:nvSpPr>
          <p:cNvPr id="9" name="矩形: 圓角 30">
            <a:extLst>
              <a:ext uri="{FF2B5EF4-FFF2-40B4-BE49-F238E27FC236}">
                <a16:creationId xmlns:a16="http://schemas.microsoft.com/office/drawing/2014/main" id="{E74654C7-CD33-428E-A3F3-D55B92FB951C}"/>
              </a:ext>
            </a:extLst>
          </p:cNvPr>
          <p:cNvSpPr/>
          <p:nvPr/>
        </p:nvSpPr>
        <p:spPr>
          <a:xfrm>
            <a:off x="1980362" y="1087135"/>
            <a:ext cx="1908000" cy="242745"/>
          </a:xfrm>
          <a:prstGeom prst="roundRect">
            <a:avLst>
              <a:gd name="adj" fmla="val 50000"/>
            </a:avLst>
          </a:prstGeom>
          <a:solidFill>
            <a:srgbClr val="23627B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>
                  <a:glow rad="101600">
                    <a:prstClr val="black"/>
                  </a:glow>
                </a:effectLst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訓練階段</a:t>
            </a:r>
            <a:endParaRPr kumimoji="0" lang="zh-TW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glow rad="101600">
                  <a:prstClr val="black"/>
                </a:glow>
              </a:effectLst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7724564-8A2F-4647-9798-53885F29B95E}"/>
              </a:ext>
            </a:extLst>
          </p:cNvPr>
          <p:cNvSpPr/>
          <p:nvPr/>
        </p:nvSpPr>
        <p:spPr>
          <a:xfrm>
            <a:off x="387169" y="1087135"/>
            <a:ext cx="1352853" cy="2108494"/>
          </a:xfrm>
          <a:prstGeom prst="rect">
            <a:avLst/>
          </a:prstGeom>
          <a:solidFill>
            <a:srgbClr val="23627B">
              <a:alpha val="75000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常溫</a:t>
            </a:r>
            <a:endParaRPr kumimoji="0" lang="en-US" altLang="zh-TW" sz="2400" b="1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翹曲</a:t>
            </a:r>
            <a:endParaRPr kumimoji="0" lang="zh-TW" altLang="en-US" sz="1100" b="1" i="0" u="none" strike="noStrike" kern="1200" cap="none" spc="30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sp>
        <p:nvSpPr>
          <p:cNvPr id="11" name="矩形: 圓角 30">
            <a:extLst>
              <a:ext uri="{FF2B5EF4-FFF2-40B4-BE49-F238E27FC236}">
                <a16:creationId xmlns:a16="http://schemas.microsoft.com/office/drawing/2014/main" id="{E74654C7-CD33-428E-A3F3-D55B92FB951C}"/>
              </a:ext>
            </a:extLst>
          </p:cNvPr>
          <p:cNvSpPr/>
          <p:nvPr/>
        </p:nvSpPr>
        <p:spPr>
          <a:xfrm>
            <a:off x="1980362" y="2528586"/>
            <a:ext cx="1908000" cy="242745"/>
          </a:xfrm>
          <a:prstGeom prst="roundRect">
            <a:avLst>
              <a:gd name="adj" fmla="val 50000"/>
            </a:avLst>
          </a:prstGeom>
          <a:solidFill>
            <a:srgbClr val="23627B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b="1" dirty="0">
                <a:solidFill>
                  <a:prstClr val="white"/>
                </a:solidFill>
                <a:effectLst>
                  <a:glow rad="101600">
                    <a:prstClr val="black"/>
                  </a:glo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驗證階段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D7724564-8A2F-4647-9798-53885F29B95E}"/>
              </a:ext>
            </a:extLst>
          </p:cNvPr>
          <p:cNvSpPr/>
          <p:nvPr/>
        </p:nvSpPr>
        <p:spPr>
          <a:xfrm>
            <a:off x="387169" y="3317995"/>
            <a:ext cx="1352853" cy="2108494"/>
          </a:xfrm>
          <a:prstGeom prst="rect">
            <a:avLst/>
          </a:prstGeom>
          <a:solidFill>
            <a:schemeClr val="accent3">
              <a:lumMod val="75000"/>
              <a:alpha val="28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400" b="1" noProof="0" dirty="0">
                <a:solidFill>
                  <a:srgbClr val="00206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高</a:t>
            </a:r>
            <a:r>
              <a:rPr kumimoji="0" lang="zh-TW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溫</a:t>
            </a:r>
            <a:endParaRPr kumimoji="0" lang="en-US" altLang="zh-TW" sz="2400" b="1" i="0" u="none" strike="noStrike" kern="1200" cap="none" spc="0" normalizeH="0" baseline="0" noProof="0" dirty="0" smtClean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翹曲</a:t>
            </a:r>
            <a:endParaRPr kumimoji="0" lang="zh-TW" altLang="en-US" sz="1100" b="1" i="0" u="none" strike="noStrike" kern="1200" cap="none" spc="30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sp>
        <p:nvSpPr>
          <p:cNvPr id="13" name="矩形: 圓角 30">
            <a:extLst>
              <a:ext uri="{FF2B5EF4-FFF2-40B4-BE49-F238E27FC236}">
                <a16:creationId xmlns:a16="http://schemas.microsoft.com/office/drawing/2014/main" id="{E74654C7-CD33-428E-A3F3-D55B92FB951C}"/>
              </a:ext>
            </a:extLst>
          </p:cNvPr>
          <p:cNvSpPr/>
          <p:nvPr/>
        </p:nvSpPr>
        <p:spPr>
          <a:xfrm>
            <a:off x="1980362" y="3363609"/>
            <a:ext cx="1908000" cy="242745"/>
          </a:xfrm>
          <a:prstGeom prst="roundRect">
            <a:avLst>
              <a:gd name="adj" fmla="val 50000"/>
            </a:avLst>
          </a:prstGeom>
          <a:solidFill>
            <a:schemeClr val="accent3">
              <a:lumMod val="75000"/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>
                  <a:glow rad="101600">
                    <a:prstClr val="black"/>
                  </a:glow>
                </a:effectLst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訓練階段</a:t>
            </a:r>
            <a:endParaRPr kumimoji="0" lang="zh-TW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glow rad="101600">
                  <a:prstClr val="black"/>
                </a:glow>
              </a:effectLst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sp>
        <p:nvSpPr>
          <p:cNvPr id="14" name="矩形: 圓角 30">
            <a:extLst>
              <a:ext uri="{FF2B5EF4-FFF2-40B4-BE49-F238E27FC236}">
                <a16:creationId xmlns:a16="http://schemas.microsoft.com/office/drawing/2014/main" id="{E74654C7-CD33-428E-A3F3-D55B92FB951C}"/>
              </a:ext>
            </a:extLst>
          </p:cNvPr>
          <p:cNvSpPr/>
          <p:nvPr/>
        </p:nvSpPr>
        <p:spPr>
          <a:xfrm>
            <a:off x="1980362" y="4726952"/>
            <a:ext cx="1908000" cy="242745"/>
          </a:xfrm>
          <a:prstGeom prst="roundRect">
            <a:avLst>
              <a:gd name="adj" fmla="val 50000"/>
            </a:avLst>
          </a:prstGeom>
          <a:solidFill>
            <a:schemeClr val="accent3">
              <a:lumMod val="75000"/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600" b="1" dirty="0" smtClean="0">
                <a:solidFill>
                  <a:prstClr val="white"/>
                </a:solidFill>
                <a:effectLst>
                  <a:glow rad="101600">
                    <a:prstClr val="black"/>
                  </a:glo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驗</a:t>
            </a:r>
            <a:r>
              <a:rPr lang="zh-TW" altLang="en-US" sz="1600" b="1" dirty="0">
                <a:solidFill>
                  <a:prstClr val="white"/>
                </a:solidFill>
                <a:effectLst>
                  <a:glow rad="101600">
                    <a:prstClr val="black"/>
                  </a:glo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證</a:t>
            </a:r>
            <a:r>
              <a:rPr kumimoji="0" lang="zh-TW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>
                  <a:glow rad="101600">
                    <a:prstClr val="black"/>
                  </a:glow>
                </a:effectLst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階段</a:t>
            </a:r>
            <a:endParaRPr kumimoji="0" lang="zh-TW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glow rad="101600">
                  <a:prstClr val="black"/>
                </a:glow>
              </a:effectLst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pic>
        <p:nvPicPr>
          <p:cNvPr id="30" name="圖片 29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0362" y="2874319"/>
            <a:ext cx="5274310" cy="32131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圖片 30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2464" y="3741838"/>
            <a:ext cx="5274310" cy="84963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圖片 31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0362" y="5105179"/>
            <a:ext cx="5274310" cy="32131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圖片 37"/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0362" y="1465362"/>
            <a:ext cx="5274310" cy="84963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文字方塊 16"/>
          <p:cNvSpPr txBox="1"/>
          <p:nvPr/>
        </p:nvSpPr>
        <p:spPr>
          <a:xfrm>
            <a:off x="7593100" y="2594889"/>
            <a:ext cx="45095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160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en-US" altLang="zh-TW" sz="2800" b="1" u="sng" dirty="0" smtClean="0">
                <a:solidFill>
                  <a:srgbClr val="0000FF"/>
                </a:solidFill>
              </a:rPr>
              <a:t>55</a:t>
            </a:r>
            <a:r>
              <a:rPr lang="zh-TW" altLang="zh-TW" sz="2800" b="1" u="sng" dirty="0" smtClean="0">
                <a:solidFill>
                  <a:srgbClr val="0000FF"/>
                </a:solidFill>
              </a:rPr>
              <a:t>筆</a:t>
            </a:r>
            <a:r>
              <a:rPr lang="zh-TW" altLang="zh-TW" sz="1800" b="1" u="sng" dirty="0" smtClean="0"/>
              <a:t>訓練資料</a:t>
            </a:r>
            <a:r>
              <a:rPr lang="zh-TW" altLang="en-US" sz="2800" b="1" u="sng" dirty="0" smtClean="0">
                <a:solidFill>
                  <a:srgbClr val="0000FF"/>
                </a:solidFill>
              </a:rPr>
              <a:t>可以</a:t>
            </a:r>
            <a:r>
              <a:rPr lang="zh-TW" altLang="en-US" sz="1800" b="1" u="sng" dirty="0" smtClean="0"/>
              <a:t>滿足模型</a:t>
            </a:r>
            <a:r>
              <a:rPr lang="en-US" altLang="zh-TW" sz="1800" b="1" u="sng" dirty="0" smtClean="0"/>
              <a:t>KPI</a:t>
            </a:r>
            <a:r>
              <a:rPr lang="zh-TW" altLang="en-US" sz="1800" b="1" u="sng" dirty="0" smtClean="0"/>
              <a:t>標準</a:t>
            </a:r>
            <a:endParaRPr lang="en-US" altLang="zh-TW" sz="1800" b="1" u="sng" dirty="0" smtClean="0"/>
          </a:p>
        </p:txBody>
      </p:sp>
      <p:sp>
        <p:nvSpPr>
          <p:cNvPr id="19" name="文字方塊 18"/>
          <p:cNvSpPr txBox="1"/>
          <p:nvPr/>
        </p:nvSpPr>
        <p:spPr>
          <a:xfrm>
            <a:off x="8173387" y="3292828"/>
            <a:ext cx="36728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160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TW" altLang="en-US" dirty="0"/>
              <a:t>不論在常溫</a:t>
            </a:r>
            <a:r>
              <a:rPr lang="zh-TW" altLang="en-US" dirty="0" smtClean="0"/>
              <a:t>或高溫</a:t>
            </a:r>
            <a:r>
              <a:rPr lang="zh-TW" altLang="en-US" dirty="0"/>
              <a:t>翹曲預測任務中，</a:t>
            </a:r>
            <a:endParaRPr lang="en-US" altLang="zh-TW" dirty="0"/>
          </a:p>
          <a:p>
            <a:r>
              <a:rPr lang="en-US" altLang="zh-TW" dirty="0"/>
              <a:t>RF</a:t>
            </a:r>
            <a:r>
              <a:rPr lang="zh-TW" altLang="en-US" dirty="0"/>
              <a:t>均展現優異表現，</a:t>
            </a:r>
            <a:endParaRPr lang="en-US" altLang="zh-TW" dirty="0"/>
          </a:p>
          <a:p>
            <a:r>
              <a:rPr lang="zh-TW" altLang="en-US" dirty="0"/>
              <a:t>為本階段最具穩定性與準確度的演算法</a:t>
            </a:r>
            <a:endParaRPr lang="en-US" altLang="zh-TW" dirty="0" smtClean="0"/>
          </a:p>
        </p:txBody>
      </p:sp>
      <p:sp>
        <p:nvSpPr>
          <p:cNvPr id="21" name="向右箭號 20"/>
          <p:cNvSpPr/>
          <p:nvPr/>
        </p:nvSpPr>
        <p:spPr>
          <a:xfrm>
            <a:off x="7402734" y="3479935"/>
            <a:ext cx="622591" cy="546781"/>
          </a:xfrm>
          <a:prstGeom prst="rightArrow">
            <a:avLst/>
          </a:prstGeom>
          <a:solidFill>
            <a:schemeClr val="bg2">
              <a:lumMod val="90000"/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37041514-8487-4735-9173-51B7D7B5B8D8}"/>
                  </a:ext>
                </a:extLst>
              </p:cNvPr>
              <p:cNvSpPr txBox="1"/>
              <p:nvPr/>
            </p:nvSpPr>
            <p:spPr>
              <a:xfrm>
                <a:off x="7487149" y="1751708"/>
                <a:ext cx="3530438" cy="5078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TW" b="1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KPI: 90</a:t>
                </a:r>
                <a:r>
                  <a:rPr lang="en-US" altLang="zh-TW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%</a:t>
                </a:r>
                <a:r>
                  <a:rPr lang="zh-TW" altLang="en-US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</a:t>
                </a:r>
                <a:r>
                  <a:rPr lang="zh-TW" altLang="en-US" b="1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資料翹曲誤差 </a:t>
                </a:r>
                <a14:m>
                  <m:oMath xmlns:m="http://schemas.openxmlformats.org/officeDocument/2006/math">
                    <m:r>
                      <a:rPr lang="zh-TW" altLang="en-US" b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軟正黑體" panose="020B0604030504040204" pitchFamily="34" charset="-120"/>
                      </a:rPr>
                      <m:t>≤</m:t>
                    </m:r>
                  </m:oMath>
                </a14:m>
                <a:r>
                  <a:rPr lang="en-US" altLang="zh-TW" b="1" dirty="0">
                    <a:solidFill>
                      <a:srgbClr val="0000FF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</a:t>
                </a:r>
                <a:r>
                  <a:rPr lang="en-US" altLang="zh-TW" b="1" dirty="0" smtClean="0">
                    <a:solidFill>
                      <a:srgbClr val="0000FF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10</a:t>
                </a:r>
                <a:r>
                  <a:rPr lang="en-US" altLang="zh-TW" b="1" dirty="0">
                    <a:solidFill>
                      <a:srgbClr val="0000FF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</a:t>
                </a:r>
                <a:r>
                  <a:rPr lang="en-US" altLang="zh-TW" b="1" dirty="0" smtClean="0">
                    <a:solidFill>
                      <a:srgbClr val="0000FF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%</a:t>
                </a:r>
                <a:endParaRPr lang="en-US" altLang="zh-TW" dirty="0" smtClean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37041514-8487-4735-9173-51B7D7B5B8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7149" y="1751708"/>
                <a:ext cx="3530438" cy="507831"/>
              </a:xfrm>
              <a:prstGeom prst="rect">
                <a:avLst/>
              </a:prstGeom>
              <a:blipFill>
                <a:blip r:embed="rId8"/>
                <a:stretch>
                  <a:fillRect l="-1382" b="-8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92483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22B61683-783D-C91E-EC43-AC0F396F6A4A}"/>
              </a:ext>
            </a:extLst>
          </p:cNvPr>
          <p:cNvSpPr txBox="1"/>
          <p:nvPr/>
        </p:nvSpPr>
        <p:spPr>
          <a:xfrm>
            <a:off x="314840" y="203049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000" b="1" dirty="0" smtClean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/>
                <a:sym typeface="Times New Roman"/>
              </a:rPr>
              <a:t>實驗</a:t>
            </a:r>
            <a:r>
              <a:rPr lang="zh-TW" altLang="en-US" sz="40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/>
                <a:sym typeface="Times New Roman"/>
              </a:rPr>
              <a:t>結果</a:t>
            </a:r>
            <a:endParaRPr lang="zh-TW" altLang="en-US" sz="4000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9094" y="6212903"/>
            <a:ext cx="2238687" cy="485843"/>
          </a:xfrm>
          <a:prstGeom prst="rect">
            <a:avLst/>
          </a:prstGeom>
        </p:spPr>
      </p:pic>
      <p:sp>
        <p:nvSpPr>
          <p:cNvPr id="9" name="矩形: 圓角 30">
            <a:extLst>
              <a:ext uri="{FF2B5EF4-FFF2-40B4-BE49-F238E27FC236}">
                <a16:creationId xmlns:a16="http://schemas.microsoft.com/office/drawing/2014/main" id="{E74654C7-CD33-428E-A3F3-D55B92FB951C}"/>
              </a:ext>
            </a:extLst>
          </p:cNvPr>
          <p:cNvSpPr/>
          <p:nvPr/>
        </p:nvSpPr>
        <p:spPr>
          <a:xfrm>
            <a:off x="1980362" y="1087135"/>
            <a:ext cx="1908000" cy="242745"/>
          </a:xfrm>
          <a:prstGeom prst="roundRect">
            <a:avLst>
              <a:gd name="adj" fmla="val 50000"/>
            </a:avLst>
          </a:prstGeom>
          <a:solidFill>
            <a:srgbClr val="23627B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>
                  <a:glow rad="101600">
                    <a:prstClr val="black"/>
                  </a:glow>
                </a:effectLst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訓練階段</a:t>
            </a:r>
            <a:endParaRPr kumimoji="0" lang="zh-TW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glow rad="101600">
                  <a:prstClr val="black"/>
                </a:glow>
              </a:effectLst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7724564-8A2F-4647-9798-53885F29B95E}"/>
              </a:ext>
            </a:extLst>
          </p:cNvPr>
          <p:cNvSpPr/>
          <p:nvPr/>
        </p:nvSpPr>
        <p:spPr>
          <a:xfrm>
            <a:off x="387169" y="1087135"/>
            <a:ext cx="1352853" cy="2108494"/>
          </a:xfrm>
          <a:prstGeom prst="rect">
            <a:avLst/>
          </a:prstGeom>
          <a:solidFill>
            <a:srgbClr val="23627B">
              <a:alpha val="75000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常溫</a:t>
            </a:r>
            <a:endParaRPr kumimoji="0" lang="en-US" altLang="zh-TW" sz="2400" b="1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翹曲</a:t>
            </a:r>
            <a:endParaRPr kumimoji="0" lang="zh-TW" altLang="en-US" sz="1100" b="1" i="0" u="none" strike="noStrike" kern="1200" cap="none" spc="30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sp>
        <p:nvSpPr>
          <p:cNvPr id="11" name="矩形: 圓角 30">
            <a:extLst>
              <a:ext uri="{FF2B5EF4-FFF2-40B4-BE49-F238E27FC236}">
                <a16:creationId xmlns:a16="http://schemas.microsoft.com/office/drawing/2014/main" id="{E74654C7-CD33-428E-A3F3-D55B92FB951C}"/>
              </a:ext>
            </a:extLst>
          </p:cNvPr>
          <p:cNvSpPr/>
          <p:nvPr/>
        </p:nvSpPr>
        <p:spPr>
          <a:xfrm>
            <a:off x="1980362" y="2528586"/>
            <a:ext cx="1908000" cy="242745"/>
          </a:xfrm>
          <a:prstGeom prst="roundRect">
            <a:avLst>
              <a:gd name="adj" fmla="val 50000"/>
            </a:avLst>
          </a:prstGeom>
          <a:solidFill>
            <a:srgbClr val="23627B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b="1" dirty="0">
                <a:solidFill>
                  <a:prstClr val="white"/>
                </a:solidFill>
                <a:effectLst>
                  <a:glow rad="101600">
                    <a:prstClr val="black"/>
                  </a:glo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驗證階段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D7724564-8A2F-4647-9798-53885F29B95E}"/>
              </a:ext>
            </a:extLst>
          </p:cNvPr>
          <p:cNvSpPr/>
          <p:nvPr/>
        </p:nvSpPr>
        <p:spPr>
          <a:xfrm>
            <a:off x="387169" y="3317995"/>
            <a:ext cx="1352853" cy="2108494"/>
          </a:xfrm>
          <a:prstGeom prst="rect">
            <a:avLst/>
          </a:prstGeom>
          <a:solidFill>
            <a:schemeClr val="accent3">
              <a:lumMod val="75000"/>
              <a:alpha val="28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400" b="1" noProof="0" dirty="0">
                <a:solidFill>
                  <a:srgbClr val="00206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高</a:t>
            </a:r>
            <a:r>
              <a:rPr kumimoji="0" lang="zh-TW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溫</a:t>
            </a:r>
            <a:endParaRPr kumimoji="0" lang="en-US" altLang="zh-TW" sz="2400" b="1" i="0" u="none" strike="noStrike" kern="1200" cap="none" spc="0" normalizeH="0" baseline="0" noProof="0" dirty="0" smtClean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翹曲</a:t>
            </a:r>
            <a:endParaRPr kumimoji="0" lang="zh-TW" altLang="en-US" sz="1100" b="1" i="0" u="none" strike="noStrike" kern="1200" cap="none" spc="30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sp>
        <p:nvSpPr>
          <p:cNvPr id="13" name="矩形: 圓角 30">
            <a:extLst>
              <a:ext uri="{FF2B5EF4-FFF2-40B4-BE49-F238E27FC236}">
                <a16:creationId xmlns:a16="http://schemas.microsoft.com/office/drawing/2014/main" id="{E74654C7-CD33-428E-A3F3-D55B92FB951C}"/>
              </a:ext>
            </a:extLst>
          </p:cNvPr>
          <p:cNvSpPr/>
          <p:nvPr/>
        </p:nvSpPr>
        <p:spPr>
          <a:xfrm>
            <a:off x="1980362" y="3363609"/>
            <a:ext cx="1908000" cy="242745"/>
          </a:xfrm>
          <a:prstGeom prst="roundRect">
            <a:avLst>
              <a:gd name="adj" fmla="val 50000"/>
            </a:avLst>
          </a:prstGeom>
          <a:solidFill>
            <a:schemeClr val="accent3">
              <a:lumMod val="75000"/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>
                  <a:glow rad="101600">
                    <a:prstClr val="black"/>
                  </a:glow>
                </a:effectLst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訓練階段</a:t>
            </a:r>
            <a:endParaRPr kumimoji="0" lang="zh-TW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glow rad="101600">
                  <a:prstClr val="black"/>
                </a:glow>
              </a:effectLst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sp>
        <p:nvSpPr>
          <p:cNvPr id="14" name="矩形: 圓角 30">
            <a:extLst>
              <a:ext uri="{FF2B5EF4-FFF2-40B4-BE49-F238E27FC236}">
                <a16:creationId xmlns:a16="http://schemas.microsoft.com/office/drawing/2014/main" id="{E74654C7-CD33-428E-A3F3-D55B92FB951C}"/>
              </a:ext>
            </a:extLst>
          </p:cNvPr>
          <p:cNvSpPr/>
          <p:nvPr/>
        </p:nvSpPr>
        <p:spPr>
          <a:xfrm>
            <a:off x="1980362" y="4726952"/>
            <a:ext cx="1908000" cy="242745"/>
          </a:xfrm>
          <a:prstGeom prst="roundRect">
            <a:avLst>
              <a:gd name="adj" fmla="val 50000"/>
            </a:avLst>
          </a:prstGeom>
          <a:solidFill>
            <a:schemeClr val="accent3">
              <a:lumMod val="75000"/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600" b="1" dirty="0" smtClean="0">
                <a:solidFill>
                  <a:prstClr val="white"/>
                </a:solidFill>
                <a:effectLst>
                  <a:glow rad="101600">
                    <a:prstClr val="black"/>
                  </a:glo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驗</a:t>
            </a:r>
            <a:r>
              <a:rPr lang="zh-TW" altLang="en-US" sz="1600" b="1" dirty="0">
                <a:solidFill>
                  <a:prstClr val="white"/>
                </a:solidFill>
                <a:effectLst>
                  <a:glow rad="101600">
                    <a:prstClr val="black"/>
                  </a:glo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證</a:t>
            </a:r>
            <a:r>
              <a:rPr kumimoji="0" lang="zh-TW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>
                  <a:glow rad="101600">
                    <a:prstClr val="black"/>
                  </a:glow>
                </a:effectLst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階段</a:t>
            </a:r>
            <a:endParaRPr kumimoji="0" lang="zh-TW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glow rad="101600">
                  <a:prstClr val="black"/>
                </a:glow>
              </a:effectLst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pic>
        <p:nvPicPr>
          <p:cNvPr id="17" name="圖片 16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0362" y="1465364"/>
            <a:ext cx="5274310" cy="8496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圖片 17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0362" y="2874319"/>
            <a:ext cx="5274310" cy="3213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圖片 18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0362" y="3741838"/>
            <a:ext cx="5274310" cy="8496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圖片 19"/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0362" y="5105179"/>
            <a:ext cx="5274310" cy="321310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文字方塊 20"/>
          <p:cNvSpPr txBox="1"/>
          <p:nvPr/>
        </p:nvSpPr>
        <p:spPr>
          <a:xfrm>
            <a:off x="7402734" y="2594889"/>
            <a:ext cx="47307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160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en-US" altLang="zh-TW" sz="2800" b="1" u="sng" dirty="0" smtClean="0">
                <a:solidFill>
                  <a:srgbClr val="0000FF"/>
                </a:solidFill>
              </a:rPr>
              <a:t>102</a:t>
            </a:r>
            <a:r>
              <a:rPr lang="zh-TW" altLang="zh-TW" sz="2800" b="1" u="sng" dirty="0" smtClean="0">
                <a:solidFill>
                  <a:srgbClr val="0000FF"/>
                </a:solidFill>
              </a:rPr>
              <a:t>筆</a:t>
            </a:r>
            <a:r>
              <a:rPr lang="zh-TW" altLang="zh-TW" sz="1800" b="1" u="sng" dirty="0" smtClean="0"/>
              <a:t>訓練資料</a:t>
            </a:r>
            <a:r>
              <a:rPr lang="zh-TW" altLang="en-US" sz="2800" b="1" u="sng" dirty="0" smtClean="0">
                <a:solidFill>
                  <a:srgbClr val="0000FF"/>
                </a:solidFill>
              </a:rPr>
              <a:t>可以</a:t>
            </a:r>
            <a:r>
              <a:rPr lang="zh-TW" altLang="en-US" sz="1800" b="1" u="sng" dirty="0" smtClean="0"/>
              <a:t>滿足模型</a:t>
            </a:r>
            <a:r>
              <a:rPr lang="en-US" altLang="zh-TW" sz="1800" b="1" u="sng" dirty="0" smtClean="0"/>
              <a:t>KPI</a:t>
            </a:r>
            <a:r>
              <a:rPr lang="zh-TW" altLang="en-US" sz="1800" b="1" u="sng" dirty="0" smtClean="0"/>
              <a:t>標準</a:t>
            </a:r>
            <a:endParaRPr lang="en-US" altLang="zh-TW" sz="1800" b="1" u="sng" dirty="0" smtClean="0"/>
          </a:p>
        </p:txBody>
      </p:sp>
      <p:sp>
        <p:nvSpPr>
          <p:cNvPr id="22" name="文字方塊 21"/>
          <p:cNvSpPr txBox="1"/>
          <p:nvPr/>
        </p:nvSpPr>
        <p:spPr>
          <a:xfrm>
            <a:off x="8173387" y="3167857"/>
            <a:ext cx="326243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160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TW" altLang="zh-TW" dirty="0"/>
              <a:t>在使用完整的</a:t>
            </a:r>
            <a:r>
              <a:rPr lang="en-US" altLang="zh-TW" dirty="0"/>
              <a:t>102</a:t>
            </a:r>
            <a:r>
              <a:rPr lang="zh-TW" altLang="zh-TW" dirty="0"/>
              <a:t>筆資料訓練</a:t>
            </a:r>
            <a:r>
              <a:rPr lang="zh-TW" altLang="zh-TW" dirty="0" smtClean="0"/>
              <a:t>下</a:t>
            </a:r>
            <a:endParaRPr lang="en-US" altLang="zh-TW" dirty="0" smtClean="0"/>
          </a:p>
          <a:p>
            <a:r>
              <a:rPr lang="en-US" altLang="zh-TW" dirty="0" smtClean="0"/>
              <a:t>RF</a:t>
            </a:r>
            <a:r>
              <a:rPr lang="zh-TW" altLang="zh-TW" dirty="0" smtClean="0"/>
              <a:t>模型</a:t>
            </a:r>
            <a:r>
              <a:rPr lang="zh-TW" altLang="zh-TW" dirty="0"/>
              <a:t>於常溫與高溫條件</a:t>
            </a:r>
            <a:r>
              <a:rPr lang="zh-TW" altLang="zh-TW" dirty="0" smtClean="0"/>
              <a:t>下</a:t>
            </a:r>
            <a:endParaRPr lang="en-US" altLang="zh-TW" dirty="0" smtClean="0"/>
          </a:p>
          <a:p>
            <a:r>
              <a:rPr lang="zh-TW" altLang="zh-TW" dirty="0" smtClean="0"/>
              <a:t>皆</a:t>
            </a:r>
            <a:r>
              <a:rPr lang="zh-TW" altLang="zh-TW" dirty="0"/>
              <a:t>展現</a:t>
            </a:r>
            <a:r>
              <a:rPr lang="zh-TW" altLang="zh-TW" dirty="0" smtClean="0"/>
              <a:t>穩定且</a:t>
            </a:r>
            <a:r>
              <a:rPr lang="zh-TW" altLang="zh-TW" dirty="0"/>
              <a:t>高準確率的預測</a:t>
            </a:r>
            <a:r>
              <a:rPr lang="zh-TW" altLang="zh-TW" dirty="0" smtClean="0"/>
              <a:t>能力</a:t>
            </a:r>
            <a:endParaRPr lang="en-US" altLang="zh-TW" dirty="0" smtClean="0"/>
          </a:p>
          <a:p>
            <a:r>
              <a:rPr lang="zh-TW" altLang="zh-TW" dirty="0" smtClean="0"/>
              <a:t>為</a:t>
            </a:r>
            <a:r>
              <a:rPr lang="zh-TW" altLang="zh-TW" dirty="0"/>
              <a:t>本階段評估中表現最佳的</a:t>
            </a:r>
            <a:r>
              <a:rPr lang="zh-TW" altLang="zh-TW" dirty="0" smtClean="0"/>
              <a:t>演算法</a:t>
            </a:r>
            <a:endParaRPr lang="zh-TW" altLang="zh-TW" dirty="0"/>
          </a:p>
        </p:txBody>
      </p:sp>
      <p:sp>
        <p:nvSpPr>
          <p:cNvPr id="29" name="向右箭號 28"/>
          <p:cNvSpPr/>
          <p:nvPr/>
        </p:nvSpPr>
        <p:spPr>
          <a:xfrm>
            <a:off x="7402734" y="3479935"/>
            <a:ext cx="622591" cy="546781"/>
          </a:xfrm>
          <a:prstGeom prst="rightArrow">
            <a:avLst/>
          </a:prstGeom>
          <a:solidFill>
            <a:schemeClr val="bg2">
              <a:lumMod val="90000"/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37041514-8487-4735-9173-51B7D7B5B8D8}"/>
                  </a:ext>
                </a:extLst>
              </p:cNvPr>
              <p:cNvSpPr txBox="1"/>
              <p:nvPr/>
            </p:nvSpPr>
            <p:spPr>
              <a:xfrm>
                <a:off x="7487149" y="1751708"/>
                <a:ext cx="3530438" cy="5078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TW" b="1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KPI: 90</a:t>
                </a:r>
                <a:r>
                  <a:rPr lang="en-US" altLang="zh-TW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%</a:t>
                </a:r>
                <a:r>
                  <a:rPr lang="zh-TW" altLang="en-US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</a:t>
                </a:r>
                <a:r>
                  <a:rPr lang="zh-TW" altLang="en-US" b="1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資料翹曲誤差 </a:t>
                </a:r>
                <a14:m>
                  <m:oMath xmlns:m="http://schemas.openxmlformats.org/officeDocument/2006/math">
                    <m:r>
                      <a:rPr lang="zh-TW" altLang="en-US" b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軟正黑體" panose="020B0604030504040204" pitchFamily="34" charset="-120"/>
                      </a:rPr>
                      <m:t>≤</m:t>
                    </m:r>
                  </m:oMath>
                </a14:m>
                <a:r>
                  <a:rPr lang="en-US" altLang="zh-TW" b="1" dirty="0">
                    <a:solidFill>
                      <a:srgbClr val="0000FF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</a:t>
                </a:r>
                <a:r>
                  <a:rPr lang="en-US" altLang="zh-TW" b="1" dirty="0" smtClean="0">
                    <a:solidFill>
                      <a:srgbClr val="0000FF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10</a:t>
                </a:r>
                <a:r>
                  <a:rPr lang="en-US" altLang="zh-TW" b="1" dirty="0">
                    <a:solidFill>
                      <a:srgbClr val="0000FF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</a:t>
                </a:r>
                <a:r>
                  <a:rPr lang="en-US" altLang="zh-TW" b="1" dirty="0" smtClean="0">
                    <a:solidFill>
                      <a:srgbClr val="0000FF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%</a:t>
                </a:r>
                <a:endParaRPr lang="en-US" altLang="zh-TW" dirty="0" smtClean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37041514-8487-4735-9173-51B7D7B5B8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7149" y="1751708"/>
                <a:ext cx="3530438" cy="507831"/>
              </a:xfrm>
              <a:prstGeom prst="rect">
                <a:avLst/>
              </a:prstGeom>
              <a:blipFill>
                <a:blip r:embed="rId8"/>
                <a:stretch>
                  <a:fillRect l="-1382" b="-8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33264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22B61683-783D-C91E-EC43-AC0F396F6A4A}"/>
              </a:ext>
            </a:extLst>
          </p:cNvPr>
          <p:cNvSpPr txBox="1"/>
          <p:nvPr/>
        </p:nvSpPr>
        <p:spPr>
          <a:xfrm>
            <a:off x="314840" y="203049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000" b="1" dirty="0" smtClean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/>
                <a:sym typeface="Times New Roman"/>
              </a:rPr>
              <a:t>實驗</a:t>
            </a:r>
            <a:r>
              <a:rPr lang="zh-TW" altLang="en-US" sz="40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/>
                <a:sym typeface="Times New Roman"/>
              </a:rPr>
              <a:t>結果</a:t>
            </a:r>
            <a:endParaRPr lang="zh-TW" altLang="en-US" sz="4000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9094" y="6212903"/>
            <a:ext cx="2238687" cy="485843"/>
          </a:xfrm>
          <a:prstGeom prst="rect">
            <a:avLst/>
          </a:prstGeom>
        </p:spPr>
      </p:pic>
      <p:sp>
        <p:nvSpPr>
          <p:cNvPr id="9" name="矩形: 圓角 30">
            <a:extLst>
              <a:ext uri="{FF2B5EF4-FFF2-40B4-BE49-F238E27FC236}">
                <a16:creationId xmlns:a16="http://schemas.microsoft.com/office/drawing/2014/main" id="{E74654C7-CD33-428E-A3F3-D55B92FB951C}"/>
              </a:ext>
            </a:extLst>
          </p:cNvPr>
          <p:cNvSpPr/>
          <p:nvPr/>
        </p:nvSpPr>
        <p:spPr>
          <a:xfrm>
            <a:off x="1980362" y="1087135"/>
            <a:ext cx="1908000" cy="242745"/>
          </a:xfrm>
          <a:prstGeom prst="roundRect">
            <a:avLst>
              <a:gd name="adj" fmla="val 50000"/>
            </a:avLst>
          </a:prstGeom>
          <a:solidFill>
            <a:srgbClr val="23627B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>
                  <a:glow rad="101600">
                    <a:prstClr val="black"/>
                  </a:glow>
                </a:effectLst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訓練階段</a:t>
            </a:r>
            <a:endParaRPr kumimoji="0" lang="zh-TW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glow rad="101600">
                  <a:prstClr val="black"/>
                </a:glow>
              </a:effectLst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7724564-8A2F-4647-9798-53885F29B95E}"/>
              </a:ext>
            </a:extLst>
          </p:cNvPr>
          <p:cNvSpPr/>
          <p:nvPr/>
        </p:nvSpPr>
        <p:spPr>
          <a:xfrm>
            <a:off x="387169" y="1087135"/>
            <a:ext cx="1352853" cy="2108494"/>
          </a:xfrm>
          <a:prstGeom prst="rect">
            <a:avLst/>
          </a:prstGeom>
          <a:solidFill>
            <a:srgbClr val="23627B">
              <a:alpha val="75000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常溫</a:t>
            </a:r>
            <a:endParaRPr kumimoji="0" lang="en-US" altLang="zh-TW" sz="2400" b="1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翹曲</a:t>
            </a:r>
            <a:endParaRPr kumimoji="0" lang="zh-TW" altLang="en-US" sz="1100" b="1" i="0" u="none" strike="noStrike" kern="1200" cap="none" spc="30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sp>
        <p:nvSpPr>
          <p:cNvPr id="11" name="矩形: 圓角 30">
            <a:extLst>
              <a:ext uri="{FF2B5EF4-FFF2-40B4-BE49-F238E27FC236}">
                <a16:creationId xmlns:a16="http://schemas.microsoft.com/office/drawing/2014/main" id="{E74654C7-CD33-428E-A3F3-D55B92FB951C}"/>
              </a:ext>
            </a:extLst>
          </p:cNvPr>
          <p:cNvSpPr/>
          <p:nvPr/>
        </p:nvSpPr>
        <p:spPr>
          <a:xfrm>
            <a:off x="1980362" y="2528586"/>
            <a:ext cx="1908000" cy="242745"/>
          </a:xfrm>
          <a:prstGeom prst="roundRect">
            <a:avLst>
              <a:gd name="adj" fmla="val 50000"/>
            </a:avLst>
          </a:prstGeom>
          <a:solidFill>
            <a:srgbClr val="23627B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b="1" dirty="0">
                <a:solidFill>
                  <a:prstClr val="white"/>
                </a:solidFill>
                <a:effectLst>
                  <a:glow rad="101600">
                    <a:prstClr val="black"/>
                  </a:glo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驗證階段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D7724564-8A2F-4647-9798-53885F29B95E}"/>
              </a:ext>
            </a:extLst>
          </p:cNvPr>
          <p:cNvSpPr/>
          <p:nvPr/>
        </p:nvSpPr>
        <p:spPr>
          <a:xfrm>
            <a:off x="387169" y="3317995"/>
            <a:ext cx="1352853" cy="2108494"/>
          </a:xfrm>
          <a:prstGeom prst="rect">
            <a:avLst/>
          </a:prstGeom>
          <a:solidFill>
            <a:schemeClr val="accent3">
              <a:lumMod val="75000"/>
              <a:alpha val="28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400" b="1" noProof="0" dirty="0">
                <a:solidFill>
                  <a:srgbClr val="00206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高</a:t>
            </a:r>
            <a:r>
              <a:rPr kumimoji="0" lang="zh-TW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溫</a:t>
            </a:r>
            <a:endParaRPr kumimoji="0" lang="en-US" altLang="zh-TW" sz="2400" b="1" i="0" u="none" strike="noStrike" kern="1200" cap="none" spc="0" normalizeH="0" baseline="0" noProof="0" dirty="0" smtClean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翹曲</a:t>
            </a:r>
            <a:endParaRPr kumimoji="0" lang="zh-TW" altLang="en-US" sz="1100" b="1" i="0" u="none" strike="noStrike" kern="1200" cap="none" spc="30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sp>
        <p:nvSpPr>
          <p:cNvPr id="13" name="矩形: 圓角 30">
            <a:extLst>
              <a:ext uri="{FF2B5EF4-FFF2-40B4-BE49-F238E27FC236}">
                <a16:creationId xmlns:a16="http://schemas.microsoft.com/office/drawing/2014/main" id="{E74654C7-CD33-428E-A3F3-D55B92FB951C}"/>
              </a:ext>
            </a:extLst>
          </p:cNvPr>
          <p:cNvSpPr/>
          <p:nvPr/>
        </p:nvSpPr>
        <p:spPr>
          <a:xfrm>
            <a:off x="1980362" y="3363609"/>
            <a:ext cx="1908000" cy="242745"/>
          </a:xfrm>
          <a:prstGeom prst="roundRect">
            <a:avLst>
              <a:gd name="adj" fmla="val 50000"/>
            </a:avLst>
          </a:prstGeom>
          <a:solidFill>
            <a:schemeClr val="accent3">
              <a:lumMod val="75000"/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>
                  <a:glow rad="101600">
                    <a:prstClr val="black"/>
                  </a:glow>
                </a:effectLst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訓練階段</a:t>
            </a:r>
            <a:endParaRPr kumimoji="0" lang="zh-TW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glow rad="101600">
                  <a:prstClr val="black"/>
                </a:glow>
              </a:effectLst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sp>
        <p:nvSpPr>
          <p:cNvPr id="14" name="矩形: 圓角 30">
            <a:extLst>
              <a:ext uri="{FF2B5EF4-FFF2-40B4-BE49-F238E27FC236}">
                <a16:creationId xmlns:a16="http://schemas.microsoft.com/office/drawing/2014/main" id="{E74654C7-CD33-428E-A3F3-D55B92FB951C}"/>
              </a:ext>
            </a:extLst>
          </p:cNvPr>
          <p:cNvSpPr/>
          <p:nvPr/>
        </p:nvSpPr>
        <p:spPr>
          <a:xfrm>
            <a:off x="1980362" y="4726952"/>
            <a:ext cx="1908000" cy="242745"/>
          </a:xfrm>
          <a:prstGeom prst="roundRect">
            <a:avLst>
              <a:gd name="adj" fmla="val 50000"/>
            </a:avLst>
          </a:prstGeom>
          <a:solidFill>
            <a:schemeClr val="accent3">
              <a:lumMod val="75000"/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600" b="1" dirty="0" smtClean="0">
                <a:solidFill>
                  <a:prstClr val="white"/>
                </a:solidFill>
                <a:effectLst>
                  <a:glow rad="101600">
                    <a:prstClr val="black"/>
                  </a:glo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驗</a:t>
            </a:r>
            <a:r>
              <a:rPr lang="zh-TW" altLang="en-US" sz="1600" b="1" dirty="0">
                <a:solidFill>
                  <a:prstClr val="white"/>
                </a:solidFill>
                <a:effectLst>
                  <a:glow rad="101600">
                    <a:prstClr val="black"/>
                  </a:glo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證</a:t>
            </a:r>
            <a:r>
              <a:rPr kumimoji="0" lang="zh-TW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>
                  <a:glow rad="101600">
                    <a:prstClr val="black"/>
                  </a:glow>
                </a:effectLst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階段</a:t>
            </a:r>
            <a:endParaRPr kumimoji="0" lang="zh-TW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glow rad="101600">
                  <a:prstClr val="black"/>
                </a:glow>
              </a:effectLst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pic>
        <p:nvPicPr>
          <p:cNvPr id="21" name="圖片 20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0362" y="1465364"/>
            <a:ext cx="5274310" cy="8496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圖片 21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0362" y="2874319"/>
            <a:ext cx="5274310" cy="3213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圖片 23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0362" y="3741838"/>
            <a:ext cx="5274310" cy="8496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圖片 24"/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0362" y="5105181"/>
            <a:ext cx="5274310" cy="32131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文字方塊 16"/>
          <p:cNvSpPr txBox="1"/>
          <p:nvPr/>
        </p:nvSpPr>
        <p:spPr>
          <a:xfrm>
            <a:off x="7210208" y="2594889"/>
            <a:ext cx="51892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160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en-US" altLang="zh-TW" b="1" u="sng" dirty="0" smtClean="0">
                <a:solidFill>
                  <a:srgbClr val="0000FF"/>
                </a:solidFill>
              </a:rPr>
              <a:t>44</a:t>
            </a:r>
            <a:r>
              <a:rPr lang="en-US" altLang="zh-TW" b="1" u="sng" dirty="0" smtClean="0">
                <a:solidFill>
                  <a:srgbClr val="0000FF"/>
                </a:solidFill>
                <a:sym typeface="Wingdings" panose="05000000000000000000" pitchFamily="2" charset="2"/>
              </a:rPr>
              <a:t></a:t>
            </a:r>
            <a:r>
              <a:rPr lang="en-US" altLang="zh-TW" sz="2800" b="1" u="sng" dirty="0" smtClean="0">
                <a:solidFill>
                  <a:srgbClr val="0000FF"/>
                </a:solidFill>
              </a:rPr>
              <a:t>484</a:t>
            </a:r>
            <a:r>
              <a:rPr lang="zh-TW" altLang="zh-TW" sz="2800" b="1" u="sng" dirty="0" smtClean="0">
                <a:solidFill>
                  <a:srgbClr val="0000FF"/>
                </a:solidFill>
              </a:rPr>
              <a:t>筆</a:t>
            </a:r>
            <a:r>
              <a:rPr lang="zh-TW" altLang="zh-TW" sz="1800" b="1" u="sng" dirty="0" smtClean="0"/>
              <a:t>訓練資料</a:t>
            </a:r>
            <a:r>
              <a:rPr lang="zh-TW" altLang="en-US" sz="2800" b="1" u="sng" dirty="0" smtClean="0">
                <a:solidFill>
                  <a:srgbClr val="0000FF"/>
                </a:solidFill>
              </a:rPr>
              <a:t>可以</a:t>
            </a:r>
            <a:r>
              <a:rPr lang="zh-TW" altLang="en-US" sz="1800" b="1" u="sng" dirty="0" smtClean="0"/>
              <a:t>滿足模型</a:t>
            </a:r>
            <a:r>
              <a:rPr lang="en-US" altLang="zh-TW" sz="1800" b="1" u="sng" dirty="0" smtClean="0"/>
              <a:t>KPI</a:t>
            </a:r>
            <a:r>
              <a:rPr lang="zh-TW" altLang="en-US" sz="1800" b="1" u="sng" dirty="0" smtClean="0"/>
              <a:t>標準</a:t>
            </a:r>
            <a:endParaRPr lang="en-US" altLang="zh-TW" sz="1800" b="1" u="sng" dirty="0" smtClean="0"/>
          </a:p>
        </p:txBody>
      </p:sp>
      <p:sp>
        <p:nvSpPr>
          <p:cNvPr id="18" name="向右箭號 17"/>
          <p:cNvSpPr/>
          <p:nvPr/>
        </p:nvSpPr>
        <p:spPr>
          <a:xfrm>
            <a:off x="7402734" y="3479935"/>
            <a:ext cx="622591" cy="546781"/>
          </a:xfrm>
          <a:prstGeom prst="rightArrow">
            <a:avLst/>
          </a:prstGeom>
          <a:solidFill>
            <a:schemeClr val="bg2">
              <a:lumMod val="90000"/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文字方塊 18"/>
          <p:cNvSpPr txBox="1"/>
          <p:nvPr/>
        </p:nvSpPr>
        <p:spPr>
          <a:xfrm>
            <a:off x="8173387" y="3167857"/>
            <a:ext cx="346761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160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TW" altLang="zh-TW" dirty="0"/>
              <a:t>在</a:t>
            </a:r>
            <a:r>
              <a:rPr lang="zh-TW" altLang="zh-TW" dirty="0" smtClean="0"/>
              <a:t>使用</a:t>
            </a:r>
            <a:r>
              <a:rPr lang="zh-TW" altLang="en-US" dirty="0" smtClean="0"/>
              <a:t>生成式</a:t>
            </a:r>
            <a:r>
              <a:rPr lang="zh-TW" altLang="zh-TW" dirty="0" smtClean="0"/>
              <a:t>的</a:t>
            </a:r>
            <a:r>
              <a:rPr lang="en-US" altLang="zh-TW" dirty="0" smtClean="0"/>
              <a:t>484</a:t>
            </a:r>
            <a:r>
              <a:rPr lang="zh-TW" altLang="zh-TW" dirty="0" smtClean="0"/>
              <a:t>筆</a:t>
            </a:r>
            <a:r>
              <a:rPr lang="zh-TW" altLang="zh-TW" dirty="0"/>
              <a:t>資料訓練</a:t>
            </a:r>
            <a:r>
              <a:rPr lang="zh-TW" altLang="zh-TW" dirty="0" smtClean="0"/>
              <a:t>下</a:t>
            </a:r>
            <a:endParaRPr lang="en-US" altLang="zh-TW" dirty="0" smtClean="0"/>
          </a:p>
          <a:p>
            <a:r>
              <a:rPr lang="en-US" altLang="zh-TW" dirty="0" smtClean="0"/>
              <a:t>RF</a:t>
            </a:r>
            <a:r>
              <a:rPr lang="zh-TW" altLang="zh-TW" dirty="0" smtClean="0"/>
              <a:t>模型</a:t>
            </a:r>
            <a:r>
              <a:rPr lang="zh-TW" altLang="zh-TW" dirty="0"/>
              <a:t>於常溫與高溫條件</a:t>
            </a:r>
            <a:r>
              <a:rPr lang="zh-TW" altLang="zh-TW" dirty="0" smtClean="0"/>
              <a:t>下</a:t>
            </a:r>
            <a:endParaRPr lang="en-US" altLang="zh-TW" dirty="0" smtClean="0"/>
          </a:p>
          <a:p>
            <a:r>
              <a:rPr lang="zh-TW" altLang="en-US" dirty="0" smtClean="0"/>
              <a:t>也</a:t>
            </a:r>
            <a:r>
              <a:rPr lang="zh-TW" altLang="zh-TW" dirty="0" smtClean="0"/>
              <a:t>皆</a:t>
            </a:r>
            <a:r>
              <a:rPr lang="zh-TW" altLang="zh-TW" dirty="0"/>
              <a:t>展現</a:t>
            </a:r>
            <a:r>
              <a:rPr lang="zh-TW" altLang="zh-TW" dirty="0" smtClean="0"/>
              <a:t>穩定且</a:t>
            </a:r>
            <a:r>
              <a:rPr lang="zh-TW" altLang="zh-TW" dirty="0"/>
              <a:t>高準確率的預測</a:t>
            </a:r>
            <a:r>
              <a:rPr lang="zh-TW" altLang="zh-TW" dirty="0" smtClean="0"/>
              <a:t>能力</a:t>
            </a:r>
            <a:endParaRPr lang="en-US" altLang="zh-TW" dirty="0" smtClean="0"/>
          </a:p>
          <a:p>
            <a:r>
              <a:rPr lang="zh-TW" altLang="zh-TW" dirty="0" smtClean="0"/>
              <a:t>為</a:t>
            </a:r>
            <a:r>
              <a:rPr lang="zh-TW" altLang="zh-TW" dirty="0"/>
              <a:t>本階段評估中表現最佳的</a:t>
            </a:r>
            <a:r>
              <a:rPr lang="zh-TW" altLang="zh-TW" dirty="0" smtClean="0"/>
              <a:t>演算法</a:t>
            </a:r>
            <a:endParaRPr lang="zh-TW" altLang="zh-TW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37041514-8487-4735-9173-51B7D7B5B8D8}"/>
                  </a:ext>
                </a:extLst>
              </p:cNvPr>
              <p:cNvSpPr txBox="1"/>
              <p:nvPr/>
            </p:nvSpPr>
            <p:spPr>
              <a:xfrm>
                <a:off x="7487149" y="1751708"/>
                <a:ext cx="3530438" cy="5078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TW" b="1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KPI: 90</a:t>
                </a:r>
                <a:r>
                  <a:rPr lang="en-US" altLang="zh-TW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%</a:t>
                </a:r>
                <a:r>
                  <a:rPr lang="zh-TW" altLang="en-US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</a:t>
                </a:r>
                <a:r>
                  <a:rPr lang="zh-TW" altLang="en-US" b="1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資料翹曲誤差 </a:t>
                </a:r>
                <a14:m>
                  <m:oMath xmlns:m="http://schemas.openxmlformats.org/officeDocument/2006/math">
                    <m:r>
                      <a:rPr lang="zh-TW" altLang="en-US" b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微軟正黑體" panose="020B0604030504040204" pitchFamily="34" charset="-120"/>
                      </a:rPr>
                      <m:t>≤</m:t>
                    </m:r>
                  </m:oMath>
                </a14:m>
                <a:r>
                  <a:rPr lang="en-US" altLang="zh-TW" b="1" dirty="0">
                    <a:solidFill>
                      <a:srgbClr val="0000FF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</a:t>
                </a:r>
                <a:r>
                  <a:rPr lang="en-US" altLang="zh-TW" b="1" dirty="0" smtClean="0">
                    <a:solidFill>
                      <a:srgbClr val="0000FF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10</a:t>
                </a:r>
                <a:r>
                  <a:rPr lang="en-US" altLang="zh-TW" b="1" dirty="0">
                    <a:solidFill>
                      <a:srgbClr val="0000FF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</a:t>
                </a:r>
                <a:r>
                  <a:rPr lang="en-US" altLang="zh-TW" b="1" dirty="0" smtClean="0">
                    <a:solidFill>
                      <a:srgbClr val="0000FF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%</a:t>
                </a:r>
                <a:endParaRPr lang="en-US" altLang="zh-TW" dirty="0" smtClean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37041514-8487-4735-9173-51B7D7B5B8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7149" y="1751708"/>
                <a:ext cx="3530438" cy="507831"/>
              </a:xfrm>
              <a:prstGeom prst="rect">
                <a:avLst/>
              </a:prstGeom>
              <a:blipFill>
                <a:blip r:embed="rId8"/>
                <a:stretch>
                  <a:fillRect l="-1382" b="-8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76305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22B61683-783D-C91E-EC43-AC0F396F6A4A}"/>
              </a:ext>
            </a:extLst>
          </p:cNvPr>
          <p:cNvSpPr txBox="1"/>
          <p:nvPr/>
        </p:nvSpPr>
        <p:spPr>
          <a:xfrm>
            <a:off x="314840" y="203049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000" b="1" dirty="0" smtClean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/>
                <a:sym typeface="Times New Roman"/>
              </a:rPr>
              <a:t>實驗結果</a:t>
            </a:r>
            <a:endParaRPr lang="zh-TW" altLang="en-US" sz="4000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9094" y="6212903"/>
            <a:ext cx="2238687" cy="485843"/>
          </a:xfrm>
          <a:prstGeom prst="rect">
            <a:avLst/>
          </a:prstGeom>
        </p:spPr>
      </p:pic>
      <p:sp>
        <p:nvSpPr>
          <p:cNvPr id="32" name="文字方塊 31"/>
          <p:cNvSpPr txBox="1"/>
          <p:nvPr/>
        </p:nvSpPr>
        <p:spPr>
          <a:xfrm>
            <a:off x="1155911" y="4220275"/>
            <a:ext cx="101492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1600" kern="10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defRPr>
            </a:lvl1pPr>
          </a:lstStyle>
          <a:p>
            <a:r>
              <a:rPr lang="zh-TW" altLang="zh-TW" dirty="0" smtClean="0"/>
              <a:t>後續將</a:t>
            </a:r>
            <a:r>
              <a:rPr lang="zh-TW" altLang="en-US" dirty="0" smtClean="0"/>
              <a:t>針對 </a:t>
            </a:r>
            <a:r>
              <a:rPr lang="en-US" altLang="zh-TW" dirty="0" smtClean="0"/>
              <a:t>RF</a:t>
            </a:r>
            <a:r>
              <a:rPr lang="zh-TW" altLang="en-US" dirty="0" smtClean="0"/>
              <a:t> 模型下的</a:t>
            </a:r>
            <a:r>
              <a:rPr lang="en-US" altLang="zh-TW" dirty="0" smtClean="0"/>
              <a:t>55</a:t>
            </a:r>
            <a:r>
              <a:rPr lang="zh-TW" altLang="zh-TW" dirty="0"/>
              <a:t>筆、</a:t>
            </a:r>
            <a:r>
              <a:rPr lang="en-US" altLang="zh-TW" dirty="0"/>
              <a:t>102</a:t>
            </a:r>
            <a:r>
              <a:rPr lang="zh-TW" altLang="zh-TW" dirty="0"/>
              <a:t>筆與</a:t>
            </a:r>
            <a:r>
              <a:rPr lang="en-US" altLang="zh-TW" dirty="0"/>
              <a:t>484</a:t>
            </a:r>
            <a:r>
              <a:rPr lang="zh-TW" altLang="zh-TW" dirty="0"/>
              <a:t>筆三組</a:t>
            </a:r>
            <a:r>
              <a:rPr lang="zh-TW" altLang="zh-TW" dirty="0" smtClean="0"/>
              <a:t>訓練</a:t>
            </a:r>
            <a:r>
              <a:rPr lang="zh-TW" altLang="en-US" dirty="0" smtClean="0"/>
              <a:t>模</a:t>
            </a:r>
            <a:r>
              <a:rPr lang="zh-TW" altLang="en-US" dirty="0"/>
              <a:t>型</a:t>
            </a:r>
            <a:r>
              <a:rPr lang="zh-TW" altLang="zh-TW" dirty="0" smtClean="0"/>
              <a:t>進行</a:t>
            </a:r>
            <a:r>
              <a:rPr lang="zh-TW" altLang="zh-TW" dirty="0"/>
              <a:t>關鍵因子重要度</a:t>
            </a:r>
            <a:r>
              <a:rPr lang="en-US" altLang="zh-TW" dirty="0"/>
              <a:t>(Feature Importance)</a:t>
            </a:r>
            <a:r>
              <a:rPr lang="zh-TW" altLang="zh-TW" dirty="0"/>
              <a:t>分析</a:t>
            </a:r>
            <a:r>
              <a:rPr lang="zh-TW" altLang="zh-TW" dirty="0" smtClean="0"/>
              <a:t>，</a:t>
            </a:r>
            <a:endParaRPr lang="en-US" altLang="zh-TW" dirty="0" smtClean="0"/>
          </a:p>
          <a:p>
            <a:r>
              <a:rPr lang="zh-TW" altLang="zh-TW" dirty="0" smtClean="0"/>
              <a:t>以</a:t>
            </a:r>
            <a:r>
              <a:rPr lang="zh-TW" altLang="zh-TW" dirty="0"/>
              <a:t>深入探討各因子對翹曲行為的影響。</a:t>
            </a:r>
          </a:p>
        </p:txBody>
      </p:sp>
      <p:sp>
        <p:nvSpPr>
          <p:cNvPr id="34" name="向右箭號 33"/>
          <p:cNvSpPr/>
          <p:nvPr/>
        </p:nvSpPr>
        <p:spPr>
          <a:xfrm>
            <a:off x="388261" y="4214446"/>
            <a:ext cx="622591" cy="546781"/>
          </a:xfrm>
          <a:prstGeom prst="rightArrow">
            <a:avLst/>
          </a:prstGeom>
          <a:solidFill>
            <a:schemeClr val="bg2">
              <a:lumMod val="90000"/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0CFBA1DD-0018-40BD-B76A-559C7B6D6710}"/>
              </a:ext>
            </a:extLst>
          </p:cNvPr>
          <p:cNvSpPr txBox="1"/>
          <p:nvPr/>
        </p:nvSpPr>
        <p:spPr>
          <a:xfrm>
            <a:off x="2720640" y="267871"/>
            <a:ext cx="3057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" panose="020B0503020204020204" pitchFamily="34" charset="-122"/>
                <a:ea typeface="微軟正黑體" panose="020B0604030504040204" pitchFamily="34" charset="-120"/>
              </a:rPr>
              <a:t>模型預測能力討論</a:t>
            </a:r>
            <a:endParaRPr kumimoji="0" lang="en-US" altLang="zh-TW" sz="2800" b="1" i="0" u="none" strike="noStrike" kern="1200" cap="none" spc="0" normalizeH="0" baseline="0" noProof="0" dirty="0" smtClean="0">
              <a:ln>
                <a:noFill/>
              </a:ln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YaHei" panose="020B0503020204020204" pitchFamily="34" charset="-122"/>
              <a:ea typeface="微軟正黑體" panose="020B0604030504040204" pitchFamily="34" charset="-120"/>
            </a:endParaRPr>
          </a:p>
        </p:txBody>
      </p: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44FEF4DA-57B3-4389-A3C5-996A8C764C8A}"/>
              </a:ext>
            </a:extLst>
          </p:cNvPr>
          <p:cNvCxnSpPr>
            <a:cxnSpLocks/>
          </p:cNvCxnSpPr>
          <p:nvPr/>
        </p:nvCxnSpPr>
        <p:spPr>
          <a:xfrm>
            <a:off x="2679768" y="310749"/>
            <a:ext cx="0" cy="468000"/>
          </a:xfrm>
          <a:prstGeom prst="line">
            <a:avLst/>
          </a:prstGeom>
          <a:ln w="571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接點 36">
            <a:extLst>
              <a:ext uri="{FF2B5EF4-FFF2-40B4-BE49-F238E27FC236}">
                <a16:creationId xmlns:a16="http://schemas.microsoft.com/office/drawing/2014/main" id="{44FEF4DA-57B3-4389-A3C5-996A8C764C8A}"/>
              </a:ext>
            </a:extLst>
          </p:cNvPr>
          <p:cNvCxnSpPr>
            <a:cxnSpLocks/>
          </p:cNvCxnSpPr>
          <p:nvPr/>
        </p:nvCxnSpPr>
        <p:spPr>
          <a:xfrm>
            <a:off x="5777887" y="310749"/>
            <a:ext cx="0" cy="468000"/>
          </a:xfrm>
          <a:prstGeom prst="line">
            <a:avLst/>
          </a:prstGeom>
          <a:ln w="571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7184526"/>
              </p:ext>
            </p:extLst>
          </p:nvPr>
        </p:nvGraphicFramePr>
        <p:xfrm>
          <a:off x="388261" y="1094281"/>
          <a:ext cx="8680833" cy="26921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0119">
                  <a:extLst>
                    <a:ext uri="{9D8B030D-6E8A-4147-A177-3AD203B41FA5}">
                      <a16:colId xmlns:a16="http://schemas.microsoft.com/office/drawing/2014/main" val="2137254314"/>
                    </a:ext>
                  </a:extLst>
                </a:gridCol>
                <a:gridCol w="1240119">
                  <a:extLst>
                    <a:ext uri="{9D8B030D-6E8A-4147-A177-3AD203B41FA5}">
                      <a16:colId xmlns:a16="http://schemas.microsoft.com/office/drawing/2014/main" val="718964410"/>
                    </a:ext>
                  </a:extLst>
                </a:gridCol>
                <a:gridCol w="1240119">
                  <a:extLst>
                    <a:ext uri="{9D8B030D-6E8A-4147-A177-3AD203B41FA5}">
                      <a16:colId xmlns:a16="http://schemas.microsoft.com/office/drawing/2014/main" val="1561555694"/>
                    </a:ext>
                  </a:extLst>
                </a:gridCol>
                <a:gridCol w="1240119">
                  <a:extLst>
                    <a:ext uri="{9D8B030D-6E8A-4147-A177-3AD203B41FA5}">
                      <a16:colId xmlns:a16="http://schemas.microsoft.com/office/drawing/2014/main" val="2710801330"/>
                    </a:ext>
                  </a:extLst>
                </a:gridCol>
                <a:gridCol w="1210236">
                  <a:extLst>
                    <a:ext uri="{9D8B030D-6E8A-4147-A177-3AD203B41FA5}">
                      <a16:colId xmlns:a16="http://schemas.microsoft.com/office/drawing/2014/main" val="2030059664"/>
                    </a:ext>
                  </a:extLst>
                </a:gridCol>
                <a:gridCol w="1270002">
                  <a:extLst>
                    <a:ext uri="{9D8B030D-6E8A-4147-A177-3AD203B41FA5}">
                      <a16:colId xmlns:a16="http://schemas.microsoft.com/office/drawing/2014/main" val="3988436811"/>
                    </a:ext>
                  </a:extLst>
                </a:gridCol>
                <a:gridCol w="1240119">
                  <a:extLst>
                    <a:ext uri="{9D8B030D-6E8A-4147-A177-3AD203B41FA5}">
                      <a16:colId xmlns:a16="http://schemas.microsoft.com/office/drawing/2014/main" val="1526291373"/>
                    </a:ext>
                  </a:extLst>
                </a:gridCol>
              </a:tblGrid>
              <a:tr h="446998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Random Forest</a:t>
                      </a:r>
                      <a:endParaRPr lang="zh-TW" altLang="en-US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dirty="0" err="1" smtClean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LassoLinear</a:t>
                      </a:r>
                      <a:endParaRPr lang="zh-TW" altLang="en-US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dirty="0" err="1" smtClean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GradientBoosting</a:t>
                      </a:r>
                      <a:endParaRPr lang="zh-TW" altLang="en-US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7842787"/>
                  </a:ext>
                </a:extLst>
              </a:tr>
              <a:tr h="44699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b="1" kern="1200" dirty="0" smtClean="0">
                          <a:solidFill>
                            <a:schemeClr val="lt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資料組數</a:t>
                      </a: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b="1" kern="1200" dirty="0" smtClean="0">
                          <a:solidFill>
                            <a:schemeClr val="lt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常溫</a:t>
                      </a: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b="1" kern="1200" dirty="0" smtClean="0">
                          <a:solidFill>
                            <a:schemeClr val="lt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高溫</a:t>
                      </a: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b="1" kern="1200" dirty="0" smtClean="0">
                          <a:solidFill>
                            <a:schemeClr val="lt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常溫</a:t>
                      </a: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b="1" kern="1200" dirty="0" smtClean="0">
                          <a:solidFill>
                            <a:schemeClr val="lt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高溫</a:t>
                      </a: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b="1" kern="1200" dirty="0" smtClean="0">
                          <a:solidFill>
                            <a:schemeClr val="lt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常溫</a:t>
                      </a: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b="1" kern="1200" dirty="0" smtClean="0">
                          <a:solidFill>
                            <a:schemeClr val="lt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高溫</a:t>
                      </a: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3085265"/>
                  </a:ext>
                </a:extLst>
              </a:tr>
              <a:tr h="446998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44</a:t>
                      </a:r>
                      <a:endParaRPr lang="zh-TW" altLang="en-US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001675"/>
                  </a:ext>
                </a:extLst>
              </a:tr>
              <a:tr h="446998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55</a:t>
                      </a:r>
                      <a:endParaRPr lang="zh-TW" altLang="en-US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2400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6993613"/>
                  </a:ext>
                </a:extLst>
              </a:tr>
              <a:tr h="446998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102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177647"/>
                  </a:ext>
                </a:extLst>
              </a:tr>
              <a:tr h="446998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44</a:t>
                      </a:r>
                      <a:r>
                        <a:rPr lang="en-US" altLang="zh-TW" dirty="0" smtClean="0">
                          <a:sym typeface="Wingdings" panose="05000000000000000000" pitchFamily="2" charset="2"/>
                        </a:rPr>
                        <a:t>484</a:t>
                      </a:r>
                      <a:endParaRPr lang="zh-TW" altLang="en-US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0002192"/>
                  </a:ext>
                </a:extLst>
              </a:tr>
            </a:tbl>
          </a:graphicData>
        </a:graphic>
      </p:graphicFrame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1831" y="1978456"/>
            <a:ext cx="456819" cy="456819"/>
          </a:xfrm>
          <a:prstGeom prst="rect">
            <a:avLst/>
          </a:prstGeom>
        </p:spPr>
      </p:pic>
      <p:sp>
        <p:nvSpPr>
          <p:cNvPr id="28" name="橢圓 27"/>
          <p:cNvSpPr/>
          <p:nvPr/>
        </p:nvSpPr>
        <p:spPr>
          <a:xfrm>
            <a:off x="2103194" y="2059018"/>
            <a:ext cx="295693" cy="295693"/>
          </a:xfrm>
          <a:prstGeom prst="ellipse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橢圓 38"/>
          <p:cNvSpPr/>
          <p:nvPr/>
        </p:nvSpPr>
        <p:spPr>
          <a:xfrm>
            <a:off x="4580830" y="2059018"/>
            <a:ext cx="295693" cy="295693"/>
          </a:xfrm>
          <a:prstGeom prst="ellipse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0" name="圖片 3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2184" y="1978456"/>
            <a:ext cx="456819" cy="456819"/>
          </a:xfrm>
          <a:prstGeom prst="rect">
            <a:avLst/>
          </a:prstGeom>
        </p:spPr>
      </p:pic>
      <p:pic>
        <p:nvPicPr>
          <p:cNvPr id="41" name="圖片 4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2474" y="1978456"/>
            <a:ext cx="456819" cy="456819"/>
          </a:xfrm>
          <a:prstGeom prst="rect">
            <a:avLst/>
          </a:prstGeom>
        </p:spPr>
      </p:pic>
      <p:pic>
        <p:nvPicPr>
          <p:cNvPr id="42" name="圖片 4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5438" y="1978456"/>
            <a:ext cx="456819" cy="456819"/>
          </a:xfrm>
          <a:prstGeom prst="rect">
            <a:avLst/>
          </a:prstGeom>
        </p:spPr>
      </p:pic>
      <p:sp>
        <p:nvSpPr>
          <p:cNvPr id="46" name="橢圓 45"/>
          <p:cNvSpPr/>
          <p:nvPr/>
        </p:nvSpPr>
        <p:spPr>
          <a:xfrm>
            <a:off x="2103194" y="2519851"/>
            <a:ext cx="295693" cy="295693"/>
          </a:xfrm>
          <a:prstGeom prst="ellipse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7" name="橢圓 46"/>
          <p:cNvSpPr/>
          <p:nvPr/>
        </p:nvSpPr>
        <p:spPr>
          <a:xfrm>
            <a:off x="2103194" y="2964274"/>
            <a:ext cx="295693" cy="295693"/>
          </a:xfrm>
          <a:prstGeom prst="ellipse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8" name="橢圓 47"/>
          <p:cNvSpPr/>
          <p:nvPr/>
        </p:nvSpPr>
        <p:spPr>
          <a:xfrm>
            <a:off x="2103194" y="3425320"/>
            <a:ext cx="295693" cy="295693"/>
          </a:xfrm>
          <a:prstGeom prst="ellipse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9" name="橢圓 48"/>
          <p:cNvSpPr/>
          <p:nvPr/>
        </p:nvSpPr>
        <p:spPr>
          <a:xfrm>
            <a:off x="3322393" y="2519851"/>
            <a:ext cx="295693" cy="295693"/>
          </a:xfrm>
          <a:prstGeom prst="ellipse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0" name="橢圓 49"/>
          <p:cNvSpPr/>
          <p:nvPr/>
        </p:nvSpPr>
        <p:spPr>
          <a:xfrm>
            <a:off x="3322393" y="2963026"/>
            <a:ext cx="295693" cy="295693"/>
          </a:xfrm>
          <a:prstGeom prst="ellipse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1" name="橢圓 50"/>
          <p:cNvSpPr/>
          <p:nvPr/>
        </p:nvSpPr>
        <p:spPr>
          <a:xfrm>
            <a:off x="3322393" y="3417162"/>
            <a:ext cx="295693" cy="295693"/>
          </a:xfrm>
          <a:prstGeom prst="ellipse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06" name="群組 105"/>
          <p:cNvGrpSpPr/>
          <p:nvPr/>
        </p:nvGrpSpPr>
        <p:grpSpPr>
          <a:xfrm>
            <a:off x="4129538" y="2435275"/>
            <a:ext cx="4882772" cy="1357865"/>
            <a:chOff x="3926541" y="2297438"/>
            <a:chExt cx="4882772" cy="1357865"/>
          </a:xfrm>
        </p:grpSpPr>
        <p:cxnSp>
          <p:nvCxnSpPr>
            <p:cNvPr id="69" name="直線接點 68"/>
            <p:cNvCxnSpPr/>
            <p:nvPr/>
          </p:nvCxnSpPr>
          <p:spPr>
            <a:xfrm flipH="1">
              <a:off x="3926541" y="2297438"/>
              <a:ext cx="1183341" cy="463691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線接點 82"/>
            <p:cNvCxnSpPr/>
            <p:nvPr/>
          </p:nvCxnSpPr>
          <p:spPr>
            <a:xfrm>
              <a:off x="3926541" y="2297438"/>
              <a:ext cx="1183341" cy="463691"/>
            </a:xfrm>
            <a:prstGeom prst="line">
              <a:avLst/>
            </a:prstGeom>
            <a:ln w="952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線接點 83"/>
            <p:cNvCxnSpPr/>
            <p:nvPr/>
          </p:nvCxnSpPr>
          <p:spPr>
            <a:xfrm flipH="1">
              <a:off x="3926541" y="2749172"/>
              <a:ext cx="1183341" cy="463691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線接點 84"/>
            <p:cNvCxnSpPr/>
            <p:nvPr/>
          </p:nvCxnSpPr>
          <p:spPr>
            <a:xfrm>
              <a:off x="3926541" y="2731242"/>
              <a:ext cx="1183341" cy="463691"/>
            </a:xfrm>
            <a:prstGeom prst="line">
              <a:avLst/>
            </a:prstGeom>
            <a:ln w="952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線接點 85"/>
            <p:cNvCxnSpPr/>
            <p:nvPr/>
          </p:nvCxnSpPr>
          <p:spPr>
            <a:xfrm flipH="1">
              <a:off x="3926541" y="3191612"/>
              <a:ext cx="1183341" cy="463691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線接點 86"/>
            <p:cNvCxnSpPr/>
            <p:nvPr/>
          </p:nvCxnSpPr>
          <p:spPr>
            <a:xfrm>
              <a:off x="3926541" y="3182647"/>
              <a:ext cx="1183341" cy="463691"/>
            </a:xfrm>
            <a:prstGeom prst="line">
              <a:avLst/>
            </a:prstGeom>
            <a:ln w="952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線接點 87"/>
            <p:cNvCxnSpPr/>
            <p:nvPr/>
          </p:nvCxnSpPr>
          <p:spPr>
            <a:xfrm flipH="1">
              <a:off x="5165880" y="2297438"/>
              <a:ext cx="1183341" cy="463691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線接點 88"/>
            <p:cNvCxnSpPr/>
            <p:nvPr/>
          </p:nvCxnSpPr>
          <p:spPr>
            <a:xfrm>
              <a:off x="5165880" y="2297438"/>
              <a:ext cx="1183341" cy="463691"/>
            </a:xfrm>
            <a:prstGeom prst="line">
              <a:avLst/>
            </a:prstGeom>
            <a:ln w="952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線接點 89"/>
            <p:cNvCxnSpPr/>
            <p:nvPr/>
          </p:nvCxnSpPr>
          <p:spPr>
            <a:xfrm flipH="1">
              <a:off x="5165880" y="2749172"/>
              <a:ext cx="1183341" cy="463691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線接點 90"/>
            <p:cNvCxnSpPr/>
            <p:nvPr/>
          </p:nvCxnSpPr>
          <p:spPr>
            <a:xfrm>
              <a:off x="5165880" y="2740207"/>
              <a:ext cx="1183341" cy="463691"/>
            </a:xfrm>
            <a:prstGeom prst="line">
              <a:avLst/>
            </a:prstGeom>
            <a:ln w="952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線接點 91"/>
            <p:cNvCxnSpPr/>
            <p:nvPr/>
          </p:nvCxnSpPr>
          <p:spPr>
            <a:xfrm flipH="1">
              <a:off x="5165880" y="3191612"/>
              <a:ext cx="1183341" cy="463691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線接點 92"/>
            <p:cNvCxnSpPr/>
            <p:nvPr/>
          </p:nvCxnSpPr>
          <p:spPr>
            <a:xfrm>
              <a:off x="5165880" y="3182647"/>
              <a:ext cx="1183341" cy="463691"/>
            </a:xfrm>
            <a:prstGeom prst="line">
              <a:avLst/>
            </a:prstGeom>
            <a:ln w="952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線接點 93"/>
            <p:cNvCxnSpPr/>
            <p:nvPr/>
          </p:nvCxnSpPr>
          <p:spPr>
            <a:xfrm flipH="1">
              <a:off x="6405219" y="2297438"/>
              <a:ext cx="1183341" cy="463691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線接點 94"/>
            <p:cNvCxnSpPr/>
            <p:nvPr/>
          </p:nvCxnSpPr>
          <p:spPr>
            <a:xfrm>
              <a:off x="6405219" y="2297438"/>
              <a:ext cx="1183341" cy="463691"/>
            </a:xfrm>
            <a:prstGeom prst="line">
              <a:avLst/>
            </a:prstGeom>
            <a:ln w="952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線接點 95"/>
            <p:cNvCxnSpPr/>
            <p:nvPr/>
          </p:nvCxnSpPr>
          <p:spPr>
            <a:xfrm flipH="1">
              <a:off x="6405219" y="2749172"/>
              <a:ext cx="1183341" cy="463691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線接點 96"/>
            <p:cNvCxnSpPr/>
            <p:nvPr/>
          </p:nvCxnSpPr>
          <p:spPr>
            <a:xfrm>
              <a:off x="6405219" y="2740207"/>
              <a:ext cx="1183341" cy="463691"/>
            </a:xfrm>
            <a:prstGeom prst="line">
              <a:avLst/>
            </a:prstGeom>
            <a:ln w="952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線接點 97"/>
            <p:cNvCxnSpPr/>
            <p:nvPr/>
          </p:nvCxnSpPr>
          <p:spPr>
            <a:xfrm flipH="1">
              <a:off x="6405219" y="3191612"/>
              <a:ext cx="1183341" cy="463691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線接點 98"/>
            <p:cNvCxnSpPr/>
            <p:nvPr/>
          </p:nvCxnSpPr>
          <p:spPr>
            <a:xfrm>
              <a:off x="6405219" y="3182647"/>
              <a:ext cx="1183341" cy="463691"/>
            </a:xfrm>
            <a:prstGeom prst="line">
              <a:avLst/>
            </a:prstGeom>
            <a:ln w="952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線接點 99"/>
            <p:cNvCxnSpPr/>
            <p:nvPr/>
          </p:nvCxnSpPr>
          <p:spPr>
            <a:xfrm flipH="1">
              <a:off x="7625972" y="2297438"/>
              <a:ext cx="1183341" cy="463691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線接點 100"/>
            <p:cNvCxnSpPr/>
            <p:nvPr/>
          </p:nvCxnSpPr>
          <p:spPr>
            <a:xfrm>
              <a:off x="7625972" y="2297438"/>
              <a:ext cx="1183341" cy="463691"/>
            </a:xfrm>
            <a:prstGeom prst="line">
              <a:avLst/>
            </a:prstGeom>
            <a:ln w="952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線接點 101"/>
            <p:cNvCxnSpPr/>
            <p:nvPr/>
          </p:nvCxnSpPr>
          <p:spPr>
            <a:xfrm flipH="1">
              <a:off x="7625972" y="2749172"/>
              <a:ext cx="1183341" cy="463691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線接點 102"/>
            <p:cNvCxnSpPr/>
            <p:nvPr/>
          </p:nvCxnSpPr>
          <p:spPr>
            <a:xfrm>
              <a:off x="7625972" y="2740207"/>
              <a:ext cx="1183341" cy="463691"/>
            </a:xfrm>
            <a:prstGeom prst="line">
              <a:avLst/>
            </a:prstGeom>
            <a:ln w="952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線接點 103"/>
            <p:cNvCxnSpPr/>
            <p:nvPr/>
          </p:nvCxnSpPr>
          <p:spPr>
            <a:xfrm flipH="1">
              <a:off x="7625972" y="3191612"/>
              <a:ext cx="1183341" cy="463691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線接點 104"/>
            <p:cNvCxnSpPr/>
            <p:nvPr/>
          </p:nvCxnSpPr>
          <p:spPr>
            <a:xfrm>
              <a:off x="7625972" y="3182647"/>
              <a:ext cx="1183341" cy="463691"/>
            </a:xfrm>
            <a:prstGeom prst="line">
              <a:avLst/>
            </a:prstGeom>
            <a:ln w="952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8" name="直線接點 107"/>
          <p:cNvCxnSpPr/>
          <p:nvPr/>
        </p:nvCxnSpPr>
        <p:spPr>
          <a:xfrm>
            <a:off x="215153" y="2435275"/>
            <a:ext cx="9197788" cy="0"/>
          </a:xfrm>
          <a:prstGeom prst="line">
            <a:avLst/>
          </a:prstGeom>
          <a:ln w="28575">
            <a:solidFill>
              <a:srgbClr val="0000FF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文字方塊 108"/>
          <p:cNvSpPr txBox="1"/>
          <p:nvPr/>
        </p:nvSpPr>
        <p:spPr>
          <a:xfrm>
            <a:off x="9508689" y="2265998"/>
            <a:ext cx="22365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1600" kern="10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defRPr>
            </a:lvl1pPr>
          </a:lstStyle>
          <a:p>
            <a:r>
              <a:rPr lang="zh-TW" altLang="en-US" dirty="0" smtClean="0">
                <a:solidFill>
                  <a:srgbClr val="0000FF"/>
                </a:solidFill>
              </a:rPr>
              <a:t>擇最優訓練模型做驗證</a:t>
            </a:r>
            <a:endParaRPr lang="zh-TW" altLang="zh-TW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0090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4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22B61683-783D-C91E-EC43-AC0F396F6A4A}"/>
              </a:ext>
            </a:extLst>
          </p:cNvPr>
          <p:cNvSpPr txBox="1"/>
          <p:nvPr/>
        </p:nvSpPr>
        <p:spPr>
          <a:xfrm>
            <a:off x="314840" y="203049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000" b="1" dirty="0" smtClean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/>
                <a:sym typeface="Times New Roman"/>
              </a:rPr>
              <a:t>實驗</a:t>
            </a:r>
            <a:r>
              <a:rPr lang="zh-TW" altLang="en-US" sz="40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/>
                <a:sym typeface="Times New Roman"/>
              </a:rPr>
              <a:t>結果</a:t>
            </a:r>
            <a:endParaRPr lang="zh-TW" altLang="en-US" sz="4000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9094" y="6212903"/>
            <a:ext cx="2238687" cy="485843"/>
          </a:xfrm>
          <a:prstGeom prst="rect">
            <a:avLst/>
          </a:prstGeom>
        </p:spPr>
      </p:pic>
      <p:sp>
        <p:nvSpPr>
          <p:cNvPr id="18" name="向右箭號 17"/>
          <p:cNvSpPr/>
          <p:nvPr/>
        </p:nvSpPr>
        <p:spPr>
          <a:xfrm>
            <a:off x="627257" y="5515120"/>
            <a:ext cx="1235726" cy="546781"/>
          </a:xfrm>
          <a:prstGeom prst="rightArrow">
            <a:avLst/>
          </a:prstGeom>
          <a:solidFill>
            <a:schemeClr val="bg2">
              <a:lumMod val="90000"/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文字方塊 18"/>
          <p:cNvSpPr txBox="1"/>
          <p:nvPr/>
        </p:nvSpPr>
        <p:spPr>
          <a:xfrm>
            <a:off x="5316758" y="5249901"/>
            <a:ext cx="586570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160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 smtClean="0"/>
              <a:t>JMP </a:t>
            </a:r>
            <a:r>
              <a:rPr lang="zh-TW" altLang="en-US" dirty="0"/>
              <a:t>分析前三關鍵因子：</a:t>
            </a:r>
            <a:r>
              <a:rPr lang="en-US" altLang="zh-TW" dirty="0">
                <a:solidFill>
                  <a:srgbClr val="0000FF"/>
                </a:solidFill>
              </a:rPr>
              <a:t>HS </a:t>
            </a:r>
            <a:r>
              <a:rPr lang="en-US" altLang="zh-TW" dirty="0" smtClean="0">
                <a:solidFill>
                  <a:srgbClr val="0000FF"/>
                </a:solidFill>
              </a:rPr>
              <a:t>THK</a:t>
            </a:r>
            <a:r>
              <a:rPr lang="en-US" altLang="zh-TW" dirty="0">
                <a:solidFill>
                  <a:srgbClr val="0000FF"/>
                </a:solidFill>
              </a:rPr>
              <a:t>&gt;</a:t>
            </a:r>
            <a:r>
              <a:rPr lang="en-US" altLang="zh-TW" dirty="0" smtClean="0">
                <a:solidFill>
                  <a:srgbClr val="0000FF"/>
                </a:solidFill>
              </a:rPr>
              <a:t>ADH type</a:t>
            </a:r>
            <a:r>
              <a:rPr lang="en-US" altLang="zh-TW" dirty="0">
                <a:solidFill>
                  <a:srgbClr val="0000FF"/>
                </a:solidFill>
              </a:rPr>
              <a:t>&gt;</a:t>
            </a:r>
            <a:r>
              <a:rPr lang="en-US" altLang="zh-TW" dirty="0" smtClean="0">
                <a:solidFill>
                  <a:srgbClr val="0000FF"/>
                </a:solidFill>
              </a:rPr>
              <a:t>HS type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 smtClean="0"/>
              <a:t>JMP </a:t>
            </a:r>
            <a:r>
              <a:rPr lang="zh-TW" altLang="en-US" dirty="0"/>
              <a:t>能辨識第一名因子顯著性</a:t>
            </a:r>
            <a:r>
              <a:rPr lang="zh-TW" altLang="en-US" dirty="0" smtClean="0"/>
              <a:t>，後</a:t>
            </a:r>
            <a:r>
              <a:rPr lang="zh-TW" altLang="en-US" dirty="0"/>
              <a:t>兩者影響程度區分不</a:t>
            </a:r>
            <a:r>
              <a:rPr lang="zh-TW" altLang="en-US" dirty="0" smtClean="0"/>
              <a:t>明顯</a:t>
            </a:r>
            <a:endParaRPr lang="en-US" altLang="zh-TW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 smtClean="0"/>
              <a:t>AI </a:t>
            </a:r>
            <a:r>
              <a:rPr lang="zh-TW" altLang="en-US" dirty="0"/>
              <a:t>模型識別結果與 </a:t>
            </a:r>
            <a:r>
              <a:rPr lang="en-US" altLang="zh-TW" dirty="0"/>
              <a:t>JMP </a:t>
            </a:r>
            <a:r>
              <a:rPr lang="zh-TW" altLang="en-US" dirty="0"/>
              <a:t>一致，顯示良好因子辨識</a:t>
            </a:r>
            <a:r>
              <a:rPr lang="zh-TW" altLang="en-US" dirty="0" smtClean="0"/>
              <a:t>能力</a:t>
            </a:r>
            <a:endParaRPr lang="en-US" altLang="zh-TW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 smtClean="0"/>
              <a:t>驗證 </a:t>
            </a:r>
            <a:r>
              <a:rPr lang="en-US" altLang="zh-TW" dirty="0"/>
              <a:t>AI </a:t>
            </a:r>
            <a:r>
              <a:rPr lang="zh-TW" altLang="en-US" dirty="0"/>
              <a:t>模型</a:t>
            </a:r>
            <a:r>
              <a:rPr lang="zh-TW" altLang="en-US" dirty="0" smtClean="0"/>
              <a:t>在低</a:t>
            </a:r>
            <a:r>
              <a:rPr lang="zh-TW" altLang="en-US" dirty="0"/>
              <a:t>樣本數條件下仍具準確性與可行性</a:t>
            </a:r>
            <a:endParaRPr lang="zh-TW" altLang="zh-TW" dirty="0"/>
          </a:p>
        </p:txBody>
      </p:sp>
      <p:pic>
        <p:nvPicPr>
          <p:cNvPr id="20" name="圖片 19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6907" y="1360892"/>
            <a:ext cx="2956134" cy="1619707"/>
          </a:xfrm>
          <a:prstGeom prst="rect">
            <a:avLst/>
          </a:prstGeom>
          <a:noFill/>
        </p:spPr>
      </p:pic>
      <p:sp>
        <p:nvSpPr>
          <p:cNvPr id="29" name="矩形 28">
            <a:extLst>
              <a:ext uri="{FF2B5EF4-FFF2-40B4-BE49-F238E27FC236}">
                <a16:creationId xmlns:a16="http://schemas.microsoft.com/office/drawing/2014/main" id="{D7724564-8A2F-4647-9798-53885F29B95E}"/>
              </a:ext>
            </a:extLst>
          </p:cNvPr>
          <p:cNvSpPr/>
          <p:nvPr/>
        </p:nvSpPr>
        <p:spPr>
          <a:xfrm>
            <a:off x="1801268" y="1361060"/>
            <a:ext cx="1521849" cy="1619539"/>
          </a:xfrm>
          <a:prstGeom prst="rect">
            <a:avLst/>
          </a:prstGeom>
          <a:solidFill>
            <a:srgbClr val="23627B">
              <a:alpha val="75000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常溫</a:t>
            </a:r>
            <a:endParaRPr kumimoji="0" lang="en-US" altLang="zh-TW" sz="2400" b="1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翹曲</a:t>
            </a:r>
            <a:endParaRPr kumimoji="0" lang="zh-TW" altLang="en-US" sz="1100" b="1" i="0" u="none" strike="noStrike" kern="1200" cap="none" spc="30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D7724564-8A2F-4647-9798-53885F29B95E}"/>
              </a:ext>
            </a:extLst>
          </p:cNvPr>
          <p:cNvSpPr/>
          <p:nvPr/>
        </p:nvSpPr>
        <p:spPr>
          <a:xfrm>
            <a:off x="1801268" y="3107349"/>
            <a:ext cx="1521849" cy="1619539"/>
          </a:xfrm>
          <a:prstGeom prst="rect">
            <a:avLst/>
          </a:prstGeom>
          <a:solidFill>
            <a:schemeClr val="accent3">
              <a:lumMod val="75000"/>
              <a:alpha val="28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400" b="1" noProof="0" dirty="0">
                <a:solidFill>
                  <a:srgbClr val="00206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高</a:t>
            </a:r>
            <a:r>
              <a:rPr kumimoji="0" lang="zh-TW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溫</a:t>
            </a:r>
            <a:endParaRPr kumimoji="0" lang="en-US" altLang="zh-TW" sz="2400" b="1" i="0" u="none" strike="noStrike" kern="1200" cap="none" spc="0" normalizeH="0" baseline="0" noProof="0" dirty="0" smtClean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翹曲</a:t>
            </a:r>
            <a:endParaRPr kumimoji="0" lang="zh-TW" altLang="en-US" sz="1100" b="1" i="0" u="none" strike="noStrike" kern="1200" cap="none" spc="30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pic>
        <p:nvPicPr>
          <p:cNvPr id="31" name="圖片 30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6339" y="3107349"/>
            <a:ext cx="2956134" cy="1617746"/>
          </a:xfrm>
          <a:prstGeom prst="rect">
            <a:avLst/>
          </a:prstGeom>
          <a:noFill/>
        </p:spPr>
      </p:pic>
      <p:pic>
        <p:nvPicPr>
          <p:cNvPr id="32" name="圖片 31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6945" y="3107349"/>
            <a:ext cx="2955566" cy="1617746"/>
          </a:xfrm>
          <a:prstGeom prst="rect">
            <a:avLst/>
          </a:prstGeom>
          <a:noFill/>
        </p:spPr>
      </p:pic>
      <p:sp>
        <p:nvSpPr>
          <p:cNvPr id="35" name="文字方塊 34">
            <a:extLst>
              <a:ext uri="{FF2B5EF4-FFF2-40B4-BE49-F238E27FC236}">
                <a16:creationId xmlns:a16="http://schemas.microsoft.com/office/drawing/2014/main" id="{0CFBA1DD-0018-40BD-B76A-559C7B6D6710}"/>
              </a:ext>
            </a:extLst>
          </p:cNvPr>
          <p:cNvSpPr txBox="1"/>
          <p:nvPr/>
        </p:nvSpPr>
        <p:spPr>
          <a:xfrm>
            <a:off x="2720640" y="267871"/>
            <a:ext cx="2698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800" b="1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微軟正黑體" panose="020B0604030504040204" pitchFamily="34" charset="-120"/>
              </a:rPr>
              <a:t>因子重要度分</a:t>
            </a:r>
            <a:r>
              <a:rPr lang="zh-TW" altLang="en-US" sz="28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微軟正黑體" panose="020B0604030504040204" pitchFamily="34" charset="-120"/>
              </a:rPr>
              <a:t>析</a:t>
            </a:r>
            <a:endParaRPr kumimoji="0" lang="en-US" altLang="zh-TW" sz="2800" b="1" i="0" u="none" strike="noStrike" kern="1200" cap="none" spc="0" normalizeH="0" baseline="0" noProof="0" dirty="0" smtClean="0">
              <a:ln>
                <a:noFill/>
              </a:ln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YaHei" panose="020B0503020204020204" pitchFamily="34" charset="-122"/>
              <a:ea typeface="微軟正黑體" panose="020B0604030504040204" pitchFamily="34" charset="-120"/>
            </a:endParaRPr>
          </a:p>
        </p:txBody>
      </p: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44FEF4DA-57B3-4389-A3C5-996A8C764C8A}"/>
              </a:ext>
            </a:extLst>
          </p:cNvPr>
          <p:cNvCxnSpPr>
            <a:cxnSpLocks/>
          </p:cNvCxnSpPr>
          <p:nvPr/>
        </p:nvCxnSpPr>
        <p:spPr>
          <a:xfrm>
            <a:off x="2679768" y="310749"/>
            <a:ext cx="0" cy="468000"/>
          </a:xfrm>
          <a:prstGeom prst="line">
            <a:avLst/>
          </a:prstGeom>
          <a:ln w="571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接點 36">
            <a:extLst>
              <a:ext uri="{FF2B5EF4-FFF2-40B4-BE49-F238E27FC236}">
                <a16:creationId xmlns:a16="http://schemas.microsoft.com/office/drawing/2014/main" id="{44FEF4DA-57B3-4389-A3C5-996A8C764C8A}"/>
              </a:ext>
            </a:extLst>
          </p:cNvPr>
          <p:cNvCxnSpPr>
            <a:cxnSpLocks/>
          </p:cNvCxnSpPr>
          <p:nvPr/>
        </p:nvCxnSpPr>
        <p:spPr>
          <a:xfrm>
            <a:off x="5425076" y="310749"/>
            <a:ext cx="0" cy="468000"/>
          </a:xfrm>
          <a:prstGeom prst="line">
            <a:avLst/>
          </a:prstGeom>
          <a:ln w="571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矩形 37">
            <a:extLst>
              <a:ext uri="{FF2B5EF4-FFF2-40B4-BE49-F238E27FC236}">
                <a16:creationId xmlns:a16="http://schemas.microsoft.com/office/drawing/2014/main" id="{D7724564-8A2F-4647-9798-53885F29B95E}"/>
              </a:ext>
            </a:extLst>
          </p:cNvPr>
          <p:cNvSpPr/>
          <p:nvPr/>
        </p:nvSpPr>
        <p:spPr>
          <a:xfrm>
            <a:off x="805343" y="1361059"/>
            <a:ext cx="889011" cy="3364036"/>
          </a:xfrm>
          <a:prstGeom prst="rect">
            <a:avLst/>
          </a:prstGeom>
          <a:solidFill>
            <a:schemeClr val="accent1">
              <a:alpha val="7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55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組</a:t>
            </a:r>
            <a:endParaRPr kumimoji="0" lang="zh-TW" altLang="en-US" sz="1100" b="1" i="0" u="none" strike="noStrike" kern="1200" cap="none" spc="30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sp>
        <p:nvSpPr>
          <p:cNvPr id="39" name="文字方塊 38"/>
          <p:cNvSpPr txBox="1"/>
          <p:nvPr/>
        </p:nvSpPr>
        <p:spPr>
          <a:xfrm>
            <a:off x="2017457" y="5354015"/>
            <a:ext cx="350448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160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en-US" altLang="zh-TW" sz="2000" b="1" u="sng" dirty="0"/>
              <a:t>AI </a:t>
            </a:r>
            <a:r>
              <a:rPr lang="zh-TW" altLang="en-US" sz="2000" b="1" u="sng" dirty="0"/>
              <a:t>與 </a:t>
            </a:r>
            <a:r>
              <a:rPr lang="en-US" altLang="zh-TW" sz="2000" b="1" u="sng" dirty="0"/>
              <a:t>JMP </a:t>
            </a:r>
            <a:r>
              <a:rPr lang="zh-TW" altLang="en-US" sz="2000" b="1" u="sng" dirty="0"/>
              <a:t>分析</a:t>
            </a:r>
            <a:r>
              <a:rPr lang="zh-TW" altLang="en-US" sz="2400" b="1" u="sng" dirty="0">
                <a:solidFill>
                  <a:srgbClr val="0000FF"/>
                </a:solidFill>
              </a:rPr>
              <a:t>高度</a:t>
            </a:r>
            <a:r>
              <a:rPr lang="zh-TW" altLang="en-US" sz="2400" b="1" u="sng" dirty="0" smtClean="0">
                <a:solidFill>
                  <a:srgbClr val="0000FF"/>
                </a:solidFill>
              </a:rPr>
              <a:t>一致</a:t>
            </a:r>
            <a:r>
              <a:rPr lang="zh-TW" altLang="en-US" sz="2000" b="1" u="sng" dirty="0" smtClean="0"/>
              <a:t>，</a:t>
            </a:r>
            <a:endParaRPr lang="en-US" altLang="zh-TW" sz="2000" b="1" u="sng" dirty="0" smtClean="0"/>
          </a:p>
          <a:p>
            <a:r>
              <a:rPr lang="zh-TW" altLang="en-US" sz="2000" b="1" u="sng" dirty="0" smtClean="0"/>
              <a:t>驗證低樣本下的可行性</a:t>
            </a:r>
            <a:endParaRPr lang="en-US" altLang="zh-TW" sz="2000" b="1" u="sng" dirty="0" smtClean="0"/>
          </a:p>
        </p:txBody>
      </p:sp>
      <p:pic>
        <p:nvPicPr>
          <p:cNvPr id="21" name="圖片 20"/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6945" y="1351996"/>
            <a:ext cx="2956100" cy="16164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06735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22B61683-783D-C91E-EC43-AC0F396F6A4A}"/>
              </a:ext>
            </a:extLst>
          </p:cNvPr>
          <p:cNvSpPr txBox="1"/>
          <p:nvPr/>
        </p:nvSpPr>
        <p:spPr>
          <a:xfrm>
            <a:off x="314840" y="203049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000" b="1" dirty="0" smtClean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/>
                <a:sym typeface="Times New Roman"/>
              </a:rPr>
              <a:t>實驗</a:t>
            </a:r>
            <a:r>
              <a:rPr lang="zh-TW" altLang="en-US" sz="40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/>
                <a:sym typeface="Times New Roman"/>
              </a:rPr>
              <a:t>結果</a:t>
            </a:r>
            <a:endParaRPr lang="zh-TW" altLang="en-US" sz="4000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9094" y="6212903"/>
            <a:ext cx="2238687" cy="485843"/>
          </a:xfrm>
          <a:prstGeom prst="rect">
            <a:avLst/>
          </a:prstGeom>
        </p:spPr>
      </p:pic>
      <p:sp>
        <p:nvSpPr>
          <p:cNvPr id="19" name="文字方塊 18"/>
          <p:cNvSpPr txBox="1"/>
          <p:nvPr/>
        </p:nvSpPr>
        <p:spPr>
          <a:xfrm>
            <a:off x="5308212" y="5249901"/>
            <a:ext cx="627768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160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400" dirty="0"/>
              <a:t>使用 </a:t>
            </a:r>
            <a:r>
              <a:rPr lang="en-US" altLang="zh-TW" sz="1400" dirty="0"/>
              <a:t>102 </a:t>
            </a:r>
            <a:r>
              <a:rPr lang="zh-TW" altLang="en-US" sz="1400" dirty="0"/>
              <a:t>組完整</a:t>
            </a:r>
            <a:r>
              <a:rPr lang="zh-TW" altLang="en-US" sz="1400" dirty="0" smtClean="0"/>
              <a:t>資料預測</a:t>
            </a:r>
            <a:r>
              <a:rPr lang="zh-TW" altLang="en-US" sz="1400" dirty="0"/>
              <a:t>不同溫度下的翹曲</a:t>
            </a:r>
            <a:r>
              <a:rPr lang="zh-TW" altLang="en-US" sz="1400" dirty="0" smtClean="0"/>
              <a:t>情形</a:t>
            </a:r>
            <a:endParaRPr lang="en-US" altLang="zh-TW" sz="1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400" dirty="0" smtClean="0"/>
              <a:t>JMP </a:t>
            </a:r>
            <a:r>
              <a:rPr lang="zh-TW" altLang="en-US" sz="1400" dirty="0"/>
              <a:t>分析關鍵</a:t>
            </a:r>
            <a:r>
              <a:rPr lang="zh-TW" altLang="en-US" sz="1400" dirty="0" smtClean="0"/>
              <a:t>因子：</a:t>
            </a:r>
            <a:r>
              <a:rPr lang="en-US" altLang="zh-TW" sz="1400" dirty="0">
                <a:solidFill>
                  <a:srgbClr val="0000FF"/>
                </a:solidFill>
              </a:rPr>
              <a:t>HS </a:t>
            </a:r>
            <a:r>
              <a:rPr lang="en-US" altLang="zh-TW" sz="1400" dirty="0" smtClean="0">
                <a:solidFill>
                  <a:srgbClr val="0000FF"/>
                </a:solidFill>
              </a:rPr>
              <a:t>THK</a:t>
            </a:r>
            <a:r>
              <a:rPr lang="en-US" altLang="zh-TW" sz="1400" dirty="0">
                <a:solidFill>
                  <a:srgbClr val="0000FF"/>
                </a:solidFill>
              </a:rPr>
              <a:t>&gt;</a:t>
            </a:r>
            <a:r>
              <a:rPr lang="en-US" altLang="zh-TW" sz="1400" dirty="0" smtClean="0">
                <a:solidFill>
                  <a:srgbClr val="0000FF"/>
                </a:solidFill>
              </a:rPr>
              <a:t>ADH type</a:t>
            </a:r>
            <a:r>
              <a:rPr lang="en-US" altLang="zh-TW" sz="1400" dirty="0">
                <a:solidFill>
                  <a:srgbClr val="0000FF"/>
                </a:solidFill>
              </a:rPr>
              <a:t>&gt;</a:t>
            </a:r>
            <a:r>
              <a:rPr lang="en-US" altLang="zh-TW" sz="1400" dirty="0" smtClean="0">
                <a:solidFill>
                  <a:srgbClr val="0000FF"/>
                </a:solidFill>
              </a:rPr>
              <a:t>HS </a:t>
            </a:r>
            <a:r>
              <a:rPr lang="en-US" altLang="zh-TW" sz="1400" dirty="0">
                <a:solidFill>
                  <a:srgbClr val="0000FF"/>
                </a:solidFill>
              </a:rPr>
              <a:t>type</a:t>
            </a:r>
            <a:r>
              <a:rPr lang="zh-TW" altLang="en-US" sz="1400" dirty="0" smtClean="0"/>
              <a:t>，結果</a:t>
            </a:r>
            <a:r>
              <a:rPr lang="zh-TW" altLang="en-US" sz="1400" dirty="0"/>
              <a:t>具高度</a:t>
            </a:r>
            <a:r>
              <a:rPr lang="zh-TW" altLang="en-US" sz="1400" dirty="0" smtClean="0"/>
              <a:t>可信度</a:t>
            </a:r>
            <a:endParaRPr lang="en-US" altLang="zh-TW" sz="1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400" dirty="0" smtClean="0"/>
              <a:t>AI </a:t>
            </a:r>
            <a:r>
              <a:rPr lang="zh-TW" altLang="en-US" sz="1400" dirty="0"/>
              <a:t>模型在相同條件下識別出相同三大</a:t>
            </a:r>
            <a:r>
              <a:rPr lang="zh-TW" altLang="en-US" sz="1400" dirty="0" smtClean="0"/>
              <a:t>因子</a:t>
            </a:r>
            <a:endParaRPr lang="en-US" altLang="zh-TW" sz="1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400" dirty="0" smtClean="0"/>
              <a:t>顯示 </a:t>
            </a:r>
            <a:r>
              <a:rPr lang="en-US" altLang="zh-TW" sz="1400" dirty="0"/>
              <a:t>AI </a:t>
            </a:r>
            <a:r>
              <a:rPr lang="zh-TW" altLang="en-US" sz="1400" dirty="0"/>
              <a:t>模型</a:t>
            </a:r>
            <a:r>
              <a:rPr lang="zh-TW" altLang="en-US" sz="1400" dirty="0" smtClean="0"/>
              <a:t>具備高</a:t>
            </a:r>
            <a:r>
              <a:rPr lang="zh-TW" altLang="en-US" sz="1400" dirty="0"/>
              <a:t>準確性與</a:t>
            </a:r>
            <a:r>
              <a:rPr lang="zh-TW" altLang="en-US" sz="1400" dirty="0" smtClean="0"/>
              <a:t>可靠性的</a:t>
            </a:r>
            <a:r>
              <a:rPr lang="zh-TW" altLang="en-US" sz="1400" dirty="0"/>
              <a:t>因子識別能力</a:t>
            </a:r>
            <a:endParaRPr lang="zh-TW" altLang="zh-TW" sz="1400" dirty="0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D7724564-8A2F-4647-9798-53885F29B95E}"/>
              </a:ext>
            </a:extLst>
          </p:cNvPr>
          <p:cNvSpPr/>
          <p:nvPr/>
        </p:nvSpPr>
        <p:spPr>
          <a:xfrm>
            <a:off x="1801268" y="1361060"/>
            <a:ext cx="1521849" cy="1619539"/>
          </a:xfrm>
          <a:prstGeom prst="rect">
            <a:avLst/>
          </a:prstGeom>
          <a:solidFill>
            <a:srgbClr val="23627B">
              <a:alpha val="75000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常溫</a:t>
            </a:r>
            <a:endParaRPr kumimoji="0" lang="en-US" altLang="zh-TW" sz="2400" b="1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翹曲</a:t>
            </a:r>
            <a:endParaRPr kumimoji="0" lang="zh-TW" altLang="en-US" sz="1100" b="1" i="0" u="none" strike="noStrike" kern="1200" cap="none" spc="30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D7724564-8A2F-4647-9798-53885F29B95E}"/>
              </a:ext>
            </a:extLst>
          </p:cNvPr>
          <p:cNvSpPr/>
          <p:nvPr/>
        </p:nvSpPr>
        <p:spPr>
          <a:xfrm>
            <a:off x="1801268" y="3107349"/>
            <a:ext cx="1521849" cy="1619539"/>
          </a:xfrm>
          <a:prstGeom prst="rect">
            <a:avLst/>
          </a:prstGeom>
          <a:solidFill>
            <a:schemeClr val="accent3">
              <a:lumMod val="75000"/>
              <a:alpha val="28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400" b="1" noProof="0" dirty="0">
                <a:solidFill>
                  <a:srgbClr val="00206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高</a:t>
            </a:r>
            <a:r>
              <a:rPr kumimoji="0" lang="zh-TW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溫</a:t>
            </a:r>
            <a:endParaRPr kumimoji="0" lang="en-US" altLang="zh-TW" sz="2400" b="1" i="0" u="none" strike="noStrike" kern="1200" cap="none" spc="0" normalizeH="0" baseline="0" noProof="0" dirty="0" smtClean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翹曲</a:t>
            </a:r>
            <a:endParaRPr kumimoji="0" lang="zh-TW" altLang="en-US" sz="1100" b="1" i="0" u="none" strike="noStrike" kern="1200" cap="none" spc="30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D7724564-8A2F-4647-9798-53885F29B95E}"/>
              </a:ext>
            </a:extLst>
          </p:cNvPr>
          <p:cNvSpPr/>
          <p:nvPr/>
        </p:nvSpPr>
        <p:spPr>
          <a:xfrm>
            <a:off x="805343" y="1361059"/>
            <a:ext cx="889011" cy="3364036"/>
          </a:xfrm>
          <a:prstGeom prst="rect">
            <a:avLst/>
          </a:prstGeom>
          <a:solidFill>
            <a:schemeClr val="accent1">
              <a:alpha val="7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102</a:t>
            </a:r>
            <a:r>
              <a:rPr kumimoji="0" lang="zh-TW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組</a:t>
            </a:r>
            <a:endParaRPr kumimoji="0" lang="zh-TW" altLang="en-US" sz="1100" b="1" i="0" u="none" strike="noStrike" kern="1200" cap="none" spc="30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sp>
        <p:nvSpPr>
          <p:cNvPr id="39" name="文字方塊 38"/>
          <p:cNvSpPr txBox="1"/>
          <p:nvPr/>
        </p:nvSpPr>
        <p:spPr>
          <a:xfrm>
            <a:off x="2008911" y="5354015"/>
            <a:ext cx="350448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160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en-US" altLang="zh-TW" sz="2000" b="1" u="sng" dirty="0"/>
              <a:t>AI </a:t>
            </a:r>
            <a:r>
              <a:rPr lang="zh-TW" altLang="en-US" sz="2000" b="1" u="sng" dirty="0"/>
              <a:t>與 </a:t>
            </a:r>
            <a:r>
              <a:rPr lang="en-US" altLang="zh-TW" sz="2000" b="1" u="sng" dirty="0"/>
              <a:t>JMP </a:t>
            </a:r>
            <a:r>
              <a:rPr lang="zh-TW" altLang="en-US" sz="2000" b="1" u="sng" dirty="0"/>
              <a:t>分析</a:t>
            </a:r>
            <a:r>
              <a:rPr lang="zh-TW" altLang="en-US" sz="2400" b="1" u="sng" dirty="0">
                <a:solidFill>
                  <a:srgbClr val="0000FF"/>
                </a:solidFill>
              </a:rPr>
              <a:t>結果一致</a:t>
            </a:r>
            <a:r>
              <a:rPr lang="zh-TW" altLang="en-US" sz="2000" b="1" u="sng" dirty="0" smtClean="0"/>
              <a:t>，</a:t>
            </a:r>
            <a:endParaRPr lang="en-US" altLang="zh-TW" sz="2000" b="1" u="sng" dirty="0" smtClean="0"/>
          </a:p>
          <a:p>
            <a:r>
              <a:rPr lang="zh-TW" altLang="en-US" sz="2000" b="1" u="sng" dirty="0" smtClean="0"/>
              <a:t>驗證</a:t>
            </a:r>
            <a:r>
              <a:rPr lang="zh-TW" altLang="en-US" sz="2000" b="1" u="sng" dirty="0"/>
              <a:t>因子識別準確性</a:t>
            </a:r>
            <a:endParaRPr lang="en-US" altLang="zh-TW" sz="2000" b="1" u="sng" dirty="0" smtClean="0"/>
          </a:p>
        </p:txBody>
      </p:sp>
      <p:sp>
        <p:nvSpPr>
          <p:cNvPr id="17" name="向右箭號 16"/>
          <p:cNvSpPr/>
          <p:nvPr/>
        </p:nvSpPr>
        <p:spPr>
          <a:xfrm>
            <a:off x="627257" y="5515120"/>
            <a:ext cx="1235726" cy="546781"/>
          </a:xfrm>
          <a:prstGeom prst="rightArrow">
            <a:avLst/>
          </a:prstGeom>
          <a:solidFill>
            <a:schemeClr val="bg2">
              <a:lumMod val="90000"/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2" name="圖片 21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6873" y="1360891"/>
            <a:ext cx="2955600" cy="1616400"/>
          </a:xfrm>
          <a:prstGeom prst="rect">
            <a:avLst/>
          </a:prstGeom>
          <a:noFill/>
        </p:spPr>
      </p:pic>
      <p:pic>
        <p:nvPicPr>
          <p:cNvPr id="24" name="圖片 23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6373" y="3105195"/>
            <a:ext cx="2955600" cy="1619900"/>
          </a:xfrm>
          <a:prstGeom prst="rect">
            <a:avLst/>
          </a:prstGeom>
          <a:noFill/>
        </p:spPr>
      </p:pic>
      <p:pic>
        <p:nvPicPr>
          <p:cNvPr id="26" name="圖片 25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6445" y="3105195"/>
            <a:ext cx="2956100" cy="1619900"/>
          </a:xfrm>
          <a:prstGeom prst="rect">
            <a:avLst/>
          </a:prstGeom>
          <a:noFill/>
        </p:spPr>
      </p:pic>
      <p:sp>
        <p:nvSpPr>
          <p:cNvPr id="28" name="文字方塊 27">
            <a:extLst>
              <a:ext uri="{FF2B5EF4-FFF2-40B4-BE49-F238E27FC236}">
                <a16:creationId xmlns:a16="http://schemas.microsoft.com/office/drawing/2014/main" id="{0CFBA1DD-0018-40BD-B76A-559C7B6D6710}"/>
              </a:ext>
            </a:extLst>
          </p:cNvPr>
          <p:cNvSpPr txBox="1"/>
          <p:nvPr/>
        </p:nvSpPr>
        <p:spPr>
          <a:xfrm>
            <a:off x="2720640" y="267871"/>
            <a:ext cx="2698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800" b="1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微軟正黑體" panose="020B0604030504040204" pitchFamily="34" charset="-120"/>
              </a:rPr>
              <a:t>因子重要度分</a:t>
            </a:r>
            <a:r>
              <a:rPr lang="zh-TW" altLang="en-US" sz="28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微軟正黑體" panose="020B0604030504040204" pitchFamily="34" charset="-120"/>
              </a:rPr>
              <a:t>析</a:t>
            </a:r>
            <a:endParaRPr kumimoji="0" lang="en-US" altLang="zh-TW" sz="2800" b="1" i="0" u="none" strike="noStrike" kern="1200" cap="none" spc="0" normalizeH="0" baseline="0" noProof="0" dirty="0" smtClean="0">
              <a:ln>
                <a:noFill/>
              </a:ln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YaHei" panose="020B0503020204020204" pitchFamily="34" charset="-122"/>
              <a:ea typeface="微軟正黑體" panose="020B0604030504040204" pitchFamily="34" charset="-120"/>
            </a:endParaRPr>
          </a:p>
        </p:txBody>
      </p:sp>
      <p:cxnSp>
        <p:nvCxnSpPr>
          <p:cNvPr id="33" name="直線接點 32">
            <a:extLst>
              <a:ext uri="{FF2B5EF4-FFF2-40B4-BE49-F238E27FC236}">
                <a16:creationId xmlns:a16="http://schemas.microsoft.com/office/drawing/2014/main" id="{44FEF4DA-57B3-4389-A3C5-996A8C764C8A}"/>
              </a:ext>
            </a:extLst>
          </p:cNvPr>
          <p:cNvCxnSpPr>
            <a:cxnSpLocks/>
          </p:cNvCxnSpPr>
          <p:nvPr/>
        </p:nvCxnSpPr>
        <p:spPr>
          <a:xfrm>
            <a:off x="2679768" y="310749"/>
            <a:ext cx="0" cy="468000"/>
          </a:xfrm>
          <a:prstGeom prst="line">
            <a:avLst/>
          </a:prstGeom>
          <a:ln w="571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接點 33">
            <a:extLst>
              <a:ext uri="{FF2B5EF4-FFF2-40B4-BE49-F238E27FC236}">
                <a16:creationId xmlns:a16="http://schemas.microsoft.com/office/drawing/2014/main" id="{44FEF4DA-57B3-4389-A3C5-996A8C764C8A}"/>
              </a:ext>
            </a:extLst>
          </p:cNvPr>
          <p:cNvCxnSpPr>
            <a:cxnSpLocks/>
          </p:cNvCxnSpPr>
          <p:nvPr/>
        </p:nvCxnSpPr>
        <p:spPr>
          <a:xfrm>
            <a:off x="5425076" y="310749"/>
            <a:ext cx="0" cy="468000"/>
          </a:xfrm>
          <a:prstGeom prst="line">
            <a:avLst/>
          </a:prstGeom>
          <a:ln w="571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圖片 19"/>
          <p:cNvPicPr/>
          <p:nvPr/>
        </p:nvPicPr>
        <p:blipFill>
          <a:blip r:embed="rId7"/>
          <a:stretch>
            <a:fillRect/>
          </a:stretch>
        </p:blipFill>
        <p:spPr>
          <a:xfrm>
            <a:off x="3536979" y="1360891"/>
            <a:ext cx="2955566" cy="161970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046966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22B61683-783D-C91E-EC43-AC0F396F6A4A}"/>
              </a:ext>
            </a:extLst>
          </p:cNvPr>
          <p:cNvSpPr txBox="1"/>
          <p:nvPr/>
        </p:nvSpPr>
        <p:spPr>
          <a:xfrm>
            <a:off x="314840" y="203049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000" b="1" dirty="0" smtClean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/>
                <a:sym typeface="Times New Roman"/>
              </a:rPr>
              <a:t>實驗</a:t>
            </a:r>
            <a:r>
              <a:rPr lang="zh-TW" altLang="en-US" sz="40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/>
                <a:sym typeface="Times New Roman"/>
              </a:rPr>
              <a:t>結果</a:t>
            </a:r>
            <a:endParaRPr lang="zh-TW" altLang="en-US" sz="4000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9094" y="6212903"/>
            <a:ext cx="2238687" cy="485843"/>
          </a:xfrm>
          <a:prstGeom prst="rect">
            <a:avLst/>
          </a:prstGeom>
        </p:spPr>
      </p:pic>
      <p:sp>
        <p:nvSpPr>
          <p:cNvPr id="19" name="文字方塊 18"/>
          <p:cNvSpPr txBox="1"/>
          <p:nvPr/>
        </p:nvSpPr>
        <p:spPr>
          <a:xfrm>
            <a:off x="6217114" y="5249901"/>
            <a:ext cx="536236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160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以 </a:t>
            </a:r>
            <a:r>
              <a:rPr lang="en-US" altLang="zh-TW" dirty="0"/>
              <a:t>44 </a:t>
            </a:r>
            <a:r>
              <a:rPr lang="zh-TW" altLang="en-US" dirty="0"/>
              <a:t>組原始資料進行資料擴</a:t>
            </a:r>
            <a:r>
              <a:rPr lang="zh-TW" altLang="en-US" dirty="0" smtClean="0"/>
              <a:t>增建立 </a:t>
            </a:r>
            <a:r>
              <a:rPr lang="en-US" altLang="zh-TW" dirty="0"/>
              <a:t>AI </a:t>
            </a:r>
            <a:r>
              <a:rPr lang="zh-TW" altLang="en-US" dirty="0"/>
              <a:t>生成式</a:t>
            </a:r>
            <a:r>
              <a:rPr lang="zh-TW" altLang="en-US" dirty="0" smtClean="0"/>
              <a:t>模型</a:t>
            </a:r>
            <a:endParaRPr lang="en-US" altLang="zh-TW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 smtClean="0"/>
              <a:t>AI </a:t>
            </a:r>
            <a:r>
              <a:rPr lang="zh-TW" altLang="en-US" dirty="0"/>
              <a:t>模型識別關鍵因子：</a:t>
            </a:r>
            <a:r>
              <a:rPr lang="en-US" altLang="zh-TW" dirty="0">
                <a:solidFill>
                  <a:srgbClr val="0000FF"/>
                </a:solidFill>
              </a:rPr>
              <a:t>HS </a:t>
            </a:r>
            <a:r>
              <a:rPr lang="en-US" altLang="zh-TW" dirty="0" smtClean="0">
                <a:solidFill>
                  <a:srgbClr val="0000FF"/>
                </a:solidFill>
              </a:rPr>
              <a:t>THK</a:t>
            </a:r>
            <a:r>
              <a:rPr lang="en-US" altLang="zh-TW" dirty="0">
                <a:solidFill>
                  <a:srgbClr val="0000FF"/>
                </a:solidFill>
              </a:rPr>
              <a:t>&gt;</a:t>
            </a:r>
            <a:r>
              <a:rPr lang="en-US" altLang="zh-TW" dirty="0" smtClean="0">
                <a:solidFill>
                  <a:srgbClr val="0000FF"/>
                </a:solidFill>
              </a:rPr>
              <a:t>ADH type</a:t>
            </a:r>
            <a:r>
              <a:rPr lang="en-US" altLang="zh-TW" dirty="0">
                <a:solidFill>
                  <a:srgbClr val="0000FF"/>
                </a:solidFill>
              </a:rPr>
              <a:t>&gt;</a:t>
            </a:r>
            <a:r>
              <a:rPr lang="en-US" altLang="zh-TW" dirty="0" smtClean="0">
                <a:solidFill>
                  <a:srgbClr val="0000FF"/>
                </a:solidFill>
              </a:rPr>
              <a:t>HS type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 smtClean="0"/>
              <a:t>結果</a:t>
            </a:r>
            <a:r>
              <a:rPr lang="zh-TW" altLang="en-US" dirty="0"/>
              <a:t>與 </a:t>
            </a:r>
            <a:r>
              <a:rPr lang="en-US" altLang="zh-TW" dirty="0"/>
              <a:t>JMP </a:t>
            </a:r>
            <a:r>
              <a:rPr lang="zh-TW" altLang="en-US" dirty="0"/>
              <a:t>使用完整資料所得</a:t>
            </a:r>
            <a:r>
              <a:rPr lang="zh-TW" altLang="en-US" dirty="0" smtClean="0"/>
              <a:t>一致</a:t>
            </a:r>
            <a:endParaRPr lang="en-US" altLang="zh-TW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 smtClean="0"/>
              <a:t>驗證</a:t>
            </a:r>
            <a:r>
              <a:rPr lang="zh-TW" altLang="en-US" dirty="0"/>
              <a:t>資料擴增策略</a:t>
            </a:r>
            <a:r>
              <a:rPr lang="zh-TW" altLang="en-US" dirty="0" smtClean="0"/>
              <a:t>在小樣</a:t>
            </a:r>
            <a:r>
              <a:rPr lang="zh-TW" altLang="en-US" dirty="0"/>
              <a:t>本條件下的可行性與有效性</a:t>
            </a:r>
            <a:endParaRPr lang="zh-TW" altLang="zh-TW" dirty="0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D7724564-8A2F-4647-9798-53885F29B95E}"/>
              </a:ext>
            </a:extLst>
          </p:cNvPr>
          <p:cNvSpPr/>
          <p:nvPr/>
        </p:nvSpPr>
        <p:spPr>
          <a:xfrm>
            <a:off x="1796539" y="1361060"/>
            <a:ext cx="1521849" cy="1619539"/>
          </a:xfrm>
          <a:prstGeom prst="rect">
            <a:avLst/>
          </a:prstGeom>
          <a:solidFill>
            <a:srgbClr val="23627B">
              <a:alpha val="75000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常溫</a:t>
            </a:r>
            <a:endParaRPr kumimoji="0" lang="en-US" altLang="zh-TW" sz="2400" b="1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翹曲</a:t>
            </a:r>
            <a:endParaRPr kumimoji="0" lang="zh-TW" altLang="en-US" sz="1100" b="1" i="0" u="none" strike="noStrike" kern="1200" cap="none" spc="30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D7724564-8A2F-4647-9798-53885F29B95E}"/>
              </a:ext>
            </a:extLst>
          </p:cNvPr>
          <p:cNvSpPr/>
          <p:nvPr/>
        </p:nvSpPr>
        <p:spPr>
          <a:xfrm>
            <a:off x="1796539" y="3107349"/>
            <a:ext cx="1521849" cy="1619539"/>
          </a:xfrm>
          <a:prstGeom prst="rect">
            <a:avLst/>
          </a:prstGeom>
          <a:solidFill>
            <a:schemeClr val="accent3">
              <a:lumMod val="75000"/>
              <a:alpha val="28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400" b="1" noProof="0" dirty="0">
                <a:solidFill>
                  <a:srgbClr val="00206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高</a:t>
            </a:r>
            <a:r>
              <a:rPr kumimoji="0" lang="zh-TW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溫</a:t>
            </a:r>
            <a:endParaRPr kumimoji="0" lang="en-US" altLang="zh-TW" sz="2400" b="1" i="0" u="none" strike="noStrike" kern="1200" cap="none" spc="0" normalizeH="0" baseline="0" noProof="0" dirty="0" smtClean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翹曲</a:t>
            </a:r>
            <a:endParaRPr kumimoji="0" lang="zh-TW" altLang="en-US" sz="1100" b="1" i="0" u="none" strike="noStrike" kern="1200" cap="none" spc="30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D7724564-8A2F-4647-9798-53885F29B95E}"/>
              </a:ext>
            </a:extLst>
          </p:cNvPr>
          <p:cNvSpPr/>
          <p:nvPr/>
        </p:nvSpPr>
        <p:spPr>
          <a:xfrm>
            <a:off x="800614" y="1361059"/>
            <a:ext cx="889011" cy="3364036"/>
          </a:xfrm>
          <a:prstGeom prst="rect">
            <a:avLst/>
          </a:prstGeom>
          <a:solidFill>
            <a:schemeClr val="accent1">
              <a:alpha val="7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484</a:t>
            </a:r>
            <a:r>
              <a:rPr kumimoji="0" lang="zh-TW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組</a:t>
            </a:r>
            <a:endParaRPr kumimoji="0" lang="zh-TW" altLang="en-US" sz="1100" b="1" i="0" u="none" strike="noStrike" kern="1200" cap="none" spc="30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sp>
        <p:nvSpPr>
          <p:cNvPr id="39" name="文字方塊 38"/>
          <p:cNvSpPr txBox="1"/>
          <p:nvPr/>
        </p:nvSpPr>
        <p:spPr>
          <a:xfrm>
            <a:off x="2008911" y="5526899"/>
            <a:ext cx="42082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160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TW" altLang="en-US" sz="2000" b="1" u="sng" dirty="0"/>
              <a:t>資料擴增助攻 </a:t>
            </a:r>
            <a:r>
              <a:rPr lang="en-US" altLang="zh-TW" sz="2000" b="1" u="sng" dirty="0"/>
              <a:t>AI </a:t>
            </a:r>
            <a:r>
              <a:rPr lang="zh-TW" altLang="en-US" sz="2000" b="1" u="sng" dirty="0"/>
              <a:t>精準識別關鍵因子</a:t>
            </a:r>
            <a:endParaRPr lang="en-US" altLang="zh-TW" sz="2000" b="1" u="sng" dirty="0" smtClean="0"/>
          </a:p>
        </p:txBody>
      </p:sp>
      <p:sp>
        <p:nvSpPr>
          <p:cNvPr id="17" name="向右箭號 16"/>
          <p:cNvSpPr/>
          <p:nvPr/>
        </p:nvSpPr>
        <p:spPr>
          <a:xfrm>
            <a:off x="627257" y="5515120"/>
            <a:ext cx="1235726" cy="546781"/>
          </a:xfrm>
          <a:prstGeom prst="rightArrow">
            <a:avLst/>
          </a:prstGeom>
          <a:solidFill>
            <a:schemeClr val="bg2">
              <a:lumMod val="90000"/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8" name="圖片 17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3641" y="1361060"/>
            <a:ext cx="5073655" cy="1619540"/>
          </a:xfrm>
          <a:prstGeom prst="rect">
            <a:avLst/>
          </a:prstGeom>
          <a:noFill/>
        </p:spPr>
      </p:pic>
      <p:pic>
        <p:nvPicPr>
          <p:cNvPr id="20" name="圖片 19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3641" y="3107350"/>
            <a:ext cx="5073655" cy="1617746"/>
          </a:xfrm>
          <a:prstGeom prst="rect">
            <a:avLst/>
          </a:prstGeom>
          <a:noFill/>
        </p:spPr>
      </p:pic>
      <p:sp>
        <p:nvSpPr>
          <p:cNvPr id="23" name="文字方塊 22">
            <a:extLst>
              <a:ext uri="{FF2B5EF4-FFF2-40B4-BE49-F238E27FC236}">
                <a16:creationId xmlns:a16="http://schemas.microsoft.com/office/drawing/2014/main" id="{0CFBA1DD-0018-40BD-B76A-559C7B6D6710}"/>
              </a:ext>
            </a:extLst>
          </p:cNvPr>
          <p:cNvSpPr txBox="1"/>
          <p:nvPr/>
        </p:nvSpPr>
        <p:spPr>
          <a:xfrm>
            <a:off x="2720640" y="267871"/>
            <a:ext cx="2698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800" b="1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微軟正黑體" panose="020B0604030504040204" pitchFamily="34" charset="-120"/>
              </a:rPr>
              <a:t>因子重要度分</a:t>
            </a:r>
            <a:r>
              <a:rPr lang="zh-TW" altLang="en-US" sz="28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微軟正黑體" panose="020B0604030504040204" pitchFamily="34" charset="-120"/>
              </a:rPr>
              <a:t>析</a:t>
            </a:r>
            <a:endParaRPr kumimoji="0" lang="en-US" altLang="zh-TW" sz="2800" b="1" i="0" u="none" strike="noStrike" kern="1200" cap="none" spc="0" normalizeH="0" baseline="0" noProof="0" dirty="0" smtClean="0">
              <a:ln>
                <a:noFill/>
              </a:ln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YaHei" panose="020B0503020204020204" pitchFamily="34" charset="-122"/>
              <a:ea typeface="微軟正黑體" panose="020B0604030504040204" pitchFamily="34" charset="-120"/>
            </a:endParaRPr>
          </a:p>
        </p:txBody>
      </p:sp>
      <p:cxnSp>
        <p:nvCxnSpPr>
          <p:cNvPr id="27" name="直線接點 26">
            <a:extLst>
              <a:ext uri="{FF2B5EF4-FFF2-40B4-BE49-F238E27FC236}">
                <a16:creationId xmlns:a16="http://schemas.microsoft.com/office/drawing/2014/main" id="{44FEF4DA-57B3-4389-A3C5-996A8C764C8A}"/>
              </a:ext>
            </a:extLst>
          </p:cNvPr>
          <p:cNvCxnSpPr>
            <a:cxnSpLocks/>
          </p:cNvCxnSpPr>
          <p:nvPr/>
        </p:nvCxnSpPr>
        <p:spPr>
          <a:xfrm>
            <a:off x="2679768" y="310749"/>
            <a:ext cx="0" cy="468000"/>
          </a:xfrm>
          <a:prstGeom prst="line">
            <a:avLst/>
          </a:prstGeom>
          <a:ln w="571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4FEF4DA-57B3-4389-A3C5-996A8C764C8A}"/>
              </a:ext>
            </a:extLst>
          </p:cNvPr>
          <p:cNvCxnSpPr>
            <a:cxnSpLocks/>
          </p:cNvCxnSpPr>
          <p:nvPr/>
        </p:nvCxnSpPr>
        <p:spPr>
          <a:xfrm>
            <a:off x="5425076" y="310749"/>
            <a:ext cx="0" cy="468000"/>
          </a:xfrm>
          <a:prstGeom prst="line">
            <a:avLst/>
          </a:prstGeom>
          <a:ln w="571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1670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22B61683-783D-C91E-EC43-AC0F396F6A4A}"/>
              </a:ext>
            </a:extLst>
          </p:cNvPr>
          <p:cNvSpPr txBox="1"/>
          <p:nvPr/>
        </p:nvSpPr>
        <p:spPr>
          <a:xfrm>
            <a:off x="314840" y="203049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000" b="1" dirty="0" smtClean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/>
                <a:sym typeface="Times New Roman"/>
              </a:rPr>
              <a:t>實驗</a:t>
            </a:r>
            <a:r>
              <a:rPr lang="zh-TW" altLang="en-US" sz="40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/>
                <a:sym typeface="Times New Roman"/>
              </a:rPr>
              <a:t>結果</a:t>
            </a:r>
            <a:endParaRPr lang="zh-TW" altLang="en-US" sz="4000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9094" y="6212903"/>
            <a:ext cx="2238687" cy="485843"/>
          </a:xfrm>
          <a:prstGeom prst="rect">
            <a:avLst/>
          </a:prstGeom>
        </p:spPr>
      </p:pic>
      <p:sp>
        <p:nvSpPr>
          <p:cNvPr id="19" name="文字方塊 18"/>
          <p:cNvSpPr txBox="1"/>
          <p:nvPr/>
        </p:nvSpPr>
        <p:spPr>
          <a:xfrm>
            <a:off x="6217114" y="5249901"/>
            <a:ext cx="536236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160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以 </a:t>
            </a:r>
            <a:r>
              <a:rPr lang="en-US" altLang="zh-TW" dirty="0"/>
              <a:t>44 </a:t>
            </a:r>
            <a:r>
              <a:rPr lang="zh-TW" altLang="en-US" dirty="0"/>
              <a:t>組原始資料進行資料擴</a:t>
            </a:r>
            <a:r>
              <a:rPr lang="zh-TW" altLang="en-US" dirty="0" smtClean="0"/>
              <a:t>增建立 </a:t>
            </a:r>
            <a:r>
              <a:rPr lang="en-US" altLang="zh-TW" dirty="0"/>
              <a:t>AI </a:t>
            </a:r>
            <a:r>
              <a:rPr lang="zh-TW" altLang="en-US" dirty="0"/>
              <a:t>生成式</a:t>
            </a:r>
            <a:r>
              <a:rPr lang="zh-TW" altLang="en-US" dirty="0" smtClean="0"/>
              <a:t>模型</a:t>
            </a:r>
            <a:endParaRPr lang="en-US" altLang="zh-TW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 smtClean="0"/>
              <a:t>AI </a:t>
            </a:r>
            <a:r>
              <a:rPr lang="zh-TW" altLang="en-US" dirty="0"/>
              <a:t>模型識別關鍵因子：</a:t>
            </a:r>
            <a:r>
              <a:rPr lang="en-US" altLang="zh-TW" dirty="0">
                <a:solidFill>
                  <a:srgbClr val="0000FF"/>
                </a:solidFill>
              </a:rPr>
              <a:t>HS </a:t>
            </a:r>
            <a:r>
              <a:rPr lang="en-US" altLang="zh-TW" dirty="0" smtClean="0">
                <a:solidFill>
                  <a:srgbClr val="0000FF"/>
                </a:solidFill>
              </a:rPr>
              <a:t>THK</a:t>
            </a:r>
            <a:r>
              <a:rPr lang="en-US" altLang="zh-TW" dirty="0">
                <a:solidFill>
                  <a:srgbClr val="0000FF"/>
                </a:solidFill>
              </a:rPr>
              <a:t>&gt;</a:t>
            </a:r>
            <a:r>
              <a:rPr lang="en-US" altLang="zh-TW" dirty="0" smtClean="0">
                <a:solidFill>
                  <a:srgbClr val="0000FF"/>
                </a:solidFill>
              </a:rPr>
              <a:t>ADH type</a:t>
            </a:r>
            <a:r>
              <a:rPr lang="en-US" altLang="zh-TW" dirty="0">
                <a:solidFill>
                  <a:srgbClr val="0000FF"/>
                </a:solidFill>
              </a:rPr>
              <a:t>&gt;</a:t>
            </a:r>
            <a:r>
              <a:rPr lang="en-US" altLang="zh-TW" dirty="0" smtClean="0">
                <a:solidFill>
                  <a:srgbClr val="0000FF"/>
                </a:solidFill>
              </a:rPr>
              <a:t>HS type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 smtClean="0"/>
              <a:t>結果</a:t>
            </a:r>
            <a:r>
              <a:rPr lang="zh-TW" altLang="en-US" dirty="0"/>
              <a:t>與 </a:t>
            </a:r>
            <a:r>
              <a:rPr lang="en-US" altLang="zh-TW" dirty="0"/>
              <a:t>JMP </a:t>
            </a:r>
            <a:r>
              <a:rPr lang="zh-TW" altLang="en-US" dirty="0"/>
              <a:t>使用完整資料所得</a:t>
            </a:r>
            <a:r>
              <a:rPr lang="zh-TW" altLang="en-US" dirty="0" smtClean="0"/>
              <a:t>一致</a:t>
            </a:r>
            <a:endParaRPr lang="en-US" altLang="zh-TW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 smtClean="0"/>
              <a:t>驗證</a:t>
            </a:r>
            <a:r>
              <a:rPr lang="zh-TW" altLang="en-US" dirty="0"/>
              <a:t>資料擴增策略</a:t>
            </a:r>
            <a:r>
              <a:rPr lang="zh-TW" altLang="en-US" dirty="0" smtClean="0"/>
              <a:t>在小樣</a:t>
            </a:r>
            <a:r>
              <a:rPr lang="zh-TW" altLang="en-US" dirty="0"/>
              <a:t>本條件下的可行性與有效性</a:t>
            </a:r>
            <a:endParaRPr lang="zh-TW" altLang="zh-TW" dirty="0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D7724564-8A2F-4647-9798-53885F29B95E}"/>
              </a:ext>
            </a:extLst>
          </p:cNvPr>
          <p:cNvSpPr/>
          <p:nvPr/>
        </p:nvSpPr>
        <p:spPr>
          <a:xfrm>
            <a:off x="1310765" y="1361060"/>
            <a:ext cx="1521849" cy="1619539"/>
          </a:xfrm>
          <a:prstGeom prst="rect">
            <a:avLst/>
          </a:prstGeom>
          <a:solidFill>
            <a:srgbClr val="23627B">
              <a:alpha val="75000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常溫</a:t>
            </a:r>
            <a:endParaRPr kumimoji="0" lang="en-US" altLang="zh-TW" sz="2400" b="1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翹曲</a:t>
            </a:r>
            <a:endParaRPr kumimoji="0" lang="zh-TW" altLang="en-US" sz="1100" b="1" i="0" u="none" strike="noStrike" kern="1200" cap="none" spc="30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D7724564-8A2F-4647-9798-53885F29B95E}"/>
              </a:ext>
            </a:extLst>
          </p:cNvPr>
          <p:cNvSpPr/>
          <p:nvPr/>
        </p:nvSpPr>
        <p:spPr>
          <a:xfrm>
            <a:off x="1310765" y="3107349"/>
            <a:ext cx="1521849" cy="1619539"/>
          </a:xfrm>
          <a:prstGeom prst="rect">
            <a:avLst/>
          </a:prstGeom>
          <a:solidFill>
            <a:schemeClr val="accent3">
              <a:lumMod val="75000"/>
              <a:alpha val="28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400" b="1" noProof="0" dirty="0">
                <a:solidFill>
                  <a:srgbClr val="00206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高</a:t>
            </a:r>
            <a:r>
              <a:rPr kumimoji="0" lang="zh-TW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溫</a:t>
            </a:r>
            <a:endParaRPr kumimoji="0" lang="en-US" altLang="zh-TW" sz="2400" b="1" i="0" u="none" strike="noStrike" kern="1200" cap="none" spc="0" normalizeH="0" baseline="0" noProof="0" dirty="0" smtClean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翹曲</a:t>
            </a:r>
            <a:endParaRPr kumimoji="0" lang="zh-TW" altLang="en-US" sz="1100" b="1" i="0" u="none" strike="noStrike" kern="1200" cap="none" spc="30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D7724564-8A2F-4647-9798-53885F29B95E}"/>
              </a:ext>
            </a:extLst>
          </p:cNvPr>
          <p:cNvSpPr/>
          <p:nvPr/>
        </p:nvSpPr>
        <p:spPr>
          <a:xfrm>
            <a:off x="314840" y="1361059"/>
            <a:ext cx="889011" cy="3364036"/>
          </a:xfrm>
          <a:prstGeom prst="rect">
            <a:avLst/>
          </a:prstGeom>
          <a:solidFill>
            <a:schemeClr val="accent1">
              <a:alpha val="7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484</a:t>
            </a:r>
            <a:r>
              <a:rPr kumimoji="0" lang="zh-TW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組</a:t>
            </a:r>
            <a:endParaRPr kumimoji="0" lang="zh-TW" altLang="en-US" sz="1100" b="1" i="0" u="none" strike="noStrike" kern="1200" cap="none" spc="30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sp>
        <p:nvSpPr>
          <p:cNvPr id="39" name="文字方塊 38"/>
          <p:cNvSpPr txBox="1"/>
          <p:nvPr/>
        </p:nvSpPr>
        <p:spPr>
          <a:xfrm>
            <a:off x="2008911" y="5526899"/>
            <a:ext cx="42082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160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TW" altLang="en-US" sz="2000" b="1" u="sng" dirty="0"/>
              <a:t>資料擴增助攻 </a:t>
            </a:r>
            <a:r>
              <a:rPr lang="en-US" altLang="zh-TW" sz="2000" b="1" u="sng" dirty="0"/>
              <a:t>AI </a:t>
            </a:r>
            <a:r>
              <a:rPr lang="zh-TW" altLang="en-US" sz="2000" b="1" u="sng" dirty="0"/>
              <a:t>精準識別關鍵因子</a:t>
            </a:r>
            <a:endParaRPr lang="en-US" altLang="zh-TW" sz="2000" b="1" u="sng" dirty="0" smtClean="0"/>
          </a:p>
        </p:txBody>
      </p:sp>
      <p:sp>
        <p:nvSpPr>
          <p:cNvPr id="17" name="向右箭號 16"/>
          <p:cNvSpPr/>
          <p:nvPr/>
        </p:nvSpPr>
        <p:spPr>
          <a:xfrm>
            <a:off x="627257" y="5515120"/>
            <a:ext cx="1235726" cy="546781"/>
          </a:xfrm>
          <a:prstGeom prst="rightArrow">
            <a:avLst/>
          </a:prstGeom>
          <a:solidFill>
            <a:schemeClr val="bg2">
              <a:lumMod val="90000"/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8" name="圖片 17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7867" y="1361060"/>
            <a:ext cx="5073655" cy="1619540"/>
          </a:xfrm>
          <a:prstGeom prst="rect">
            <a:avLst/>
          </a:prstGeom>
          <a:noFill/>
        </p:spPr>
      </p:pic>
      <p:pic>
        <p:nvPicPr>
          <p:cNvPr id="20" name="圖片 19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7867" y="3107350"/>
            <a:ext cx="5073655" cy="1617746"/>
          </a:xfrm>
          <a:prstGeom prst="rect">
            <a:avLst/>
          </a:prstGeom>
          <a:noFill/>
        </p:spPr>
      </p:pic>
      <p:sp>
        <p:nvSpPr>
          <p:cNvPr id="23" name="文字方塊 22">
            <a:extLst>
              <a:ext uri="{FF2B5EF4-FFF2-40B4-BE49-F238E27FC236}">
                <a16:creationId xmlns:a16="http://schemas.microsoft.com/office/drawing/2014/main" id="{0CFBA1DD-0018-40BD-B76A-559C7B6D6710}"/>
              </a:ext>
            </a:extLst>
          </p:cNvPr>
          <p:cNvSpPr txBox="1"/>
          <p:nvPr/>
        </p:nvSpPr>
        <p:spPr>
          <a:xfrm>
            <a:off x="2720640" y="267871"/>
            <a:ext cx="2698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800" b="1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微軟正黑體" panose="020B0604030504040204" pitchFamily="34" charset="-120"/>
              </a:rPr>
              <a:t>因子重要度分</a:t>
            </a:r>
            <a:r>
              <a:rPr lang="zh-TW" altLang="en-US" sz="28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微軟正黑體" panose="020B0604030504040204" pitchFamily="34" charset="-120"/>
              </a:rPr>
              <a:t>析</a:t>
            </a:r>
            <a:endParaRPr kumimoji="0" lang="en-US" altLang="zh-TW" sz="2800" b="1" i="0" u="none" strike="noStrike" kern="1200" cap="none" spc="0" normalizeH="0" baseline="0" noProof="0" dirty="0" smtClean="0">
              <a:ln>
                <a:noFill/>
              </a:ln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YaHei" panose="020B0503020204020204" pitchFamily="34" charset="-122"/>
              <a:ea typeface="微軟正黑體" panose="020B0604030504040204" pitchFamily="34" charset="-120"/>
            </a:endParaRPr>
          </a:p>
        </p:txBody>
      </p:sp>
      <p:cxnSp>
        <p:nvCxnSpPr>
          <p:cNvPr id="27" name="直線接點 26">
            <a:extLst>
              <a:ext uri="{FF2B5EF4-FFF2-40B4-BE49-F238E27FC236}">
                <a16:creationId xmlns:a16="http://schemas.microsoft.com/office/drawing/2014/main" id="{44FEF4DA-57B3-4389-A3C5-996A8C764C8A}"/>
              </a:ext>
            </a:extLst>
          </p:cNvPr>
          <p:cNvCxnSpPr>
            <a:cxnSpLocks/>
          </p:cNvCxnSpPr>
          <p:nvPr/>
        </p:nvCxnSpPr>
        <p:spPr>
          <a:xfrm>
            <a:off x="2679768" y="310749"/>
            <a:ext cx="0" cy="468000"/>
          </a:xfrm>
          <a:prstGeom prst="line">
            <a:avLst/>
          </a:prstGeom>
          <a:ln w="571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4FEF4DA-57B3-4389-A3C5-996A8C764C8A}"/>
              </a:ext>
            </a:extLst>
          </p:cNvPr>
          <p:cNvCxnSpPr>
            <a:cxnSpLocks/>
          </p:cNvCxnSpPr>
          <p:nvPr/>
        </p:nvCxnSpPr>
        <p:spPr>
          <a:xfrm>
            <a:off x="5425076" y="310749"/>
            <a:ext cx="0" cy="468000"/>
          </a:xfrm>
          <a:prstGeom prst="line">
            <a:avLst/>
          </a:prstGeom>
          <a:ln w="571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/>
          <p:cNvSpPr/>
          <p:nvPr/>
        </p:nvSpPr>
        <p:spPr>
          <a:xfrm>
            <a:off x="131920" y="1146512"/>
            <a:ext cx="11755279" cy="5539422"/>
          </a:xfrm>
          <a:prstGeom prst="rect">
            <a:avLst/>
          </a:prstGeom>
          <a:solidFill>
            <a:schemeClr val="bg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1" name="圖片 20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1689" y="1652899"/>
            <a:ext cx="6161992" cy="3756212"/>
          </a:xfrm>
          <a:prstGeom prst="rect">
            <a:avLst/>
          </a:prstGeom>
          <a:noFill/>
          <a:ln w="57150">
            <a:solidFill>
              <a:srgbClr val="6464F2"/>
            </a:solidFill>
          </a:ln>
        </p:spPr>
      </p:pic>
      <p:pic>
        <p:nvPicPr>
          <p:cNvPr id="3078" name="Picture 6" descr="Download Free Time Saving Icons in PNG &amp; SV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5969" y="2397971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5041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3961571" y="1795369"/>
            <a:ext cx="3735729" cy="189466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22B61683-783D-C91E-EC43-AC0F396F6A4A}"/>
              </a:ext>
            </a:extLst>
          </p:cNvPr>
          <p:cNvSpPr txBox="1"/>
          <p:nvPr/>
        </p:nvSpPr>
        <p:spPr>
          <a:xfrm>
            <a:off x="314840" y="203049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000" b="1" dirty="0" smtClean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/>
                <a:sym typeface="Times New Roman"/>
              </a:rPr>
              <a:t>實驗</a:t>
            </a:r>
            <a:r>
              <a:rPr lang="zh-TW" altLang="en-US" sz="40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/>
                <a:sym typeface="Times New Roman"/>
              </a:rPr>
              <a:t>結果</a:t>
            </a:r>
            <a:endParaRPr lang="zh-TW" altLang="en-US" sz="4000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9094" y="6212903"/>
            <a:ext cx="2238687" cy="485843"/>
          </a:xfrm>
          <a:prstGeom prst="rect">
            <a:avLst/>
          </a:prstGeom>
        </p:spPr>
      </p:pic>
      <p:sp>
        <p:nvSpPr>
          <p:cNvPr id="21" name="文字方塊 20">
            <a:extLst>
              <a:ext uri="{FF2B5EF4-FFF2-40B4-BE49-F238E27FC236}">
                <a16:creationId xmlns:a16="http://schemas.microsoft.com/office/drawing/2014/main" id="{0CFBA1DD-0018-40BD-B76A-559C7B6D6710}"/>
              </a:ext>
            </a:extLst>
          </p:cNvPr>
          <p:cNvSpPr txBox="1"/>
          <p:nvPr/>
        </p:nvSpPr>
        <p:spPr>
          <a:xfrm>
            <a:off x="314840" y="959525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000" b="1" dirty="0" smtClean="0">
                <a:latin typeface="Microsoft YaHei" panose="020B0503020204020204" pitchFamily="34" charset="-122"/>
                <a:ea typeface="微軟正黑體" panose="020B0604030504040204" pitchFamily="34" charset="-120"/>
              </a:rPr>
              <a:t>實際導入驗證</a:t>
            </a:r>
            <a:endParaRPr kumimoji="0" lang="en-US" altLang="zh-TW" sz="2000" b="1" i="0" u="none" strike="noStrike" kern="1200" cap="none" spc="0" normalizeH="0" baseline="0" noProof="0" dirty="0" smtClean="0">
              <a:ln>
                <a:noFill/>
              </a:ln>
              <a:uLnTx/>
              <a:uFillTx/>
              <a:latin typeface="Microsoft YaHei" panose="020B0503020204020204" pitchFamily="34" charset="-122"/>
              <a:ea typeface="微軟正黑體" panose="020B0604030504040204" pitchFamily="34" charset="-120"/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314840" y="1317156"/>
            <a:ext cx="108542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160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TW" altLang="en-US" dirty="0" smtClean="0"/>
              <a:t>針對</a:t>
            </a:r>
            <a:r>
              <a:rPr lang="zh-TW" altLang="en-US" sz="2000" dirty="0" smtClean="0">
                <a:solidFill>
                  <a:srgbClr val="0000FF"/>
                </a:solidFill>
              </a:rPr>
              <a:t>相似結構</a:t>
            </a:r>
            <a:r>
              <a:rPr lang="zh-TW" altLang="en-US" dirty="0" smtClean="0"/>
              <a:t>的產品進行與</a:t>
            </a:r>
            <a:r>
              <a:rPr lang="zh-TW" altLang="en-US" dirty="0"/>
              <a:t>主研究相同的實驗設計與分析流程，包含資料拆分、機器學習建模、關鍵因子篩選等</a:t>
            </a:r>
            <a:r>
              <a:rPr lang="zh-TW" altLang="en-US" dirty="0" smtClean="0"/>
              <a:t>步驟</a:t>
            </a:r>
            <a:endParaRPr lang="en-US" altLang="zh-TW" dirty="0" smtClean="0"/>
          </a:p>
        </p:txBody>
      </p:sp>
      <p:sp>
        <p:nvSpPr>
          <p:cNvPr id="5" name="文字方塊 4"/>
          <p:cNvSpPr txBox="1"/>
          <p:nvPr/>
        </p:nvSpPr>
        <p:spPr>
          <a:xfrm>
            <a:off x="1433095" y="5754846"/>
            <a:ext cx="91871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160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TW" altLang="en-US" sz="1800" b="1" dirty="0"/>
              <a:t>成功將原始資料量大幅下降，同時維持關鍵因子識別的準確性，並有效縮短模擬所需</a:t>
            </a:r>
            <a:r>
              <a:rPr lang="zh-TW" altLang="en-US" sz="1800" b="1" dirty="0" smtClean="0"/>
              <a:t>時間</a:t>
            </a:r>
            <a:endParaRPr lang="zh-TW" altLang="zh-TW" sz="1800" b="1" dirty="0"/>
          </a:p>
        </p:txBody>
      </p:sp>
      <p:sp>
        <p:nvSpPr>
          <p:cNvPr id="23" name="向右箭號 22"/>
          <p:cNvSpPr/>
          <p:nvPr/>
        </p:nvSpPr>
        <p:spPr>
          <a:xfrm>
            <a:off x="423896" y="5666122"/>
            <a:ext cx="909322" cy="546781"/>
          </a:xfrm>
          <a:prstGeom prst="rightArrow">
            <a:avLst/>
          </a:prstGeom>
          <a:solidFill>
            <a:schemeClr val="bg2">
              <a:lumMod val="90000"/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4" name="圖片 23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896" y="4489628"/>
            <a:ext cx="5926570" cy="86683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" name="群組 9"/>
          <p:cNvGrpSpPr/>
          <p:nvPr/>
        </p:nvGrpSpPr>
        <p:grpSpPr>
          <a:xfrm>
            <a:off x="423896" y="1795369"/>
            <a:ext cx="3375542" cy="1894667"/>
            <a:chOff x="4947211" y="295835"/>
            <a:chExt cx="6249707" cy="1894667"/>
          </a:xfrm>
        </p:grpSpPr>
        <p:pic>
          <p:nvPicPr>
            <p:cNvPr id="11" name="圖片 1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947211" y="295835"/>
              <a:ext cx="6249707" cy="1894667"/>
            </a:xfrm>
            <a:prstGeom prst="rect">
              <a:avLst/>
            </a:prstGeom>
          </p:spPr>
        </p:pic>
        <p:pic>
          <p:nvPicPr>
            <p:cNvPr id="12" name="圖片 1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119296" y="295835"/>
              <a:ext cx="638264" cy="200053"/>
            </a:xfrm>
            <a:prstGeom prst="rect">
              <a:avLst/>
            </a:prstGeom>
          </p:spPr>
        </p:pic>
      </p:grpSp>
      <p:sp>
        <p:nvSpPr>
          <p:cNvPr id="6" name="文字方塊 5"/>
          <p:cNvSpPr txBox="1"/>
          <p:nvPr/>
        </p:nvSpPr>
        <p:spPr>
          <a:xfrm>
            <a:off x="5508444" y="2511394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A</a:t>
            </a:r>
            <a:endParaRPr lang="zh-TW" altLang="en-US" dirty="0"/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0CFBA1DD-0018-40BD-B76A-559C7B6D6710}"/>
              </a:ext>
            </a:extLst>
          </p:cNvPr>
          <p:cNvSpPr txBox="1"/>
          <p:nvPr/>
        </p:nvSpPr>
        <p:spPr>
          <a:xfrm>
            <a:off x="314840" y="3994434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000" b="1" dirty="0" smtClean="0">
                <a:latin typeface="Microsoft YaHei" panose="020B0503020204020204" pitchFamily="34" charset="-122"/>
                <a:ea typeface="微軟正黑體" panose="020B0604030504040204" pitchFamily="34" charset="-120"/>
              </a:rPr>
              <a:t>結果</a:t>
            </a:r>
            <a:endParaRPr kumimoji="0" lang="en-US" altLang="zh-TW" sz="2000" b="1" i="0" u="none" strike="noStrike" kern="1200" cap="none" spc="0" normalizeH="0" baseline="0" noProof="0" dirty="0" smtClean="0">
              <a:ln>
                <a:noFill/>
              </a:ln>
              <a:uLnTx/>
              <a:uFillTx/>
              <a:latin typeface="Microsoft YaHei" panose="020B0503020204020204" pitchFamily="34" charset="-122"/>
              <a:ea typeface="微軟正黑體" panose="020B0604030504040204" pitchFamily="34" charset="-120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20934" y="2104629"/>
            <a:ext cx="3610452" cy="1347184"/>
          </a:xfrm>
          <a:prstGeom prst="rect">
            <a:avLst/>
          </a:prstGeom>
        </p:spPr>
      </p:pic>
      <p:sp>
        <p:nvSpPr>
          <p:cNvPr id="27" name="矩形 26"/>
          <p:cNvSpPr/>
          <p:nvPr/>
        </p:nvSpPr>
        <p:spPr>
          <a:xfrm>
            <a:off x="7859433" y="1795369"/>
            <a:ext cx="3735729" cy="189466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28" name="Picture 4" descr="https://2311cdn.r.worldssl.net/wp-content/themes/ase/img/img-focos-cf-2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4992" y="2182305"/>
            <a:ext cx="3224610" cy="1507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文字方塊 17">
            <a:extLst>
              <a:ext uri="{FF2B5EF4-FFF2-40B4-BE49-F238E27FC236}">
                <a16:creationId xmlns:a16="http://schemas.microsoft.com/office/drawing/2014/main" id="{0CFBA1DD-0018-40BD-B76A-559C7B6D6710}"/>
              </a:ext>
            </a:extLst>
          </p:cNvPr>
          <p:cNvSpPr txBox="1"/>
          <p:nvPr/>
        </p:nvSpPr>
        <p:spPr>
          <a:xfrm>
            <a:off x="5402770" y="3730702"/>
            <a:ext cx="6783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400" b="1" dirty="0" smtClean="0">
                <a:latin typeface="Microsoft YaHei" panose="020B0503020204020204" pitchFamily="34" charset="-122"/>
                <a:ea typeface="微軟正黑體" panose="020B0604030504040204" pitchFamily="34" charset="-120"/>
              </a:rPr>
              <a:t>產品</a:t>
            </a:r>
            <a:r>
              <a:rPr lang="en-US" altLang="zh-TW" sz="1400" b="1" dirty="0" smtClean="0">
                <a:latin typeface="Microsoft YaHei" panose="020B0503020204020204" pitchFamily="34" charset="-122"/>
                <a:ea typeface="微軟正黑體" panose="020B0604030504040204" pitchFamily="34" charset="-120"/>
              </a:rPr>
              <a:t>A</a:t>
            </a:r>
            <a:endParaRPr kumimoji="0" lang="en-US" altLang="zh-TW" sz="1400" b="1" i="0" u="none" strike="noStrike" kern="1200" cap="none" spc="0" normalizeH="0" baseline="0" noProof="0" dirty="0" smtClean="0">
              <a:ln>
                <a:noFill/>
              </a:ln>
              <a:uLnTx/>
              <a:uFillTx/>
              <a:latin typeface="Microsoft YaHei" panose="020B0503020204020204" pitchFamily="34" charset="-122"/>
              <a:ea typeface="微軟正黑體" panose="020B0604030504040204" pitchFamily="34" charset="-120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0CFBA1DD-0018-40BD-B76A-559C7B6D6710}"/>
              </a:ext>
            </a:extLst>
          </p:cNvPr>
          <p:cNvSpPr txBox="1"/>
          <p:nvPr/>
        </p:nvSpPr>
        <p:spPr>
          <a:xfrm>
            <a:off x="9393712" y="3730702"/>
            <a:ext cx="6671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400" b="1" dirty="0" smtClean="0">
                <a:latin typeface="Microsoft YaHei" panose="020B0503020204020204" pitchFamily="34" charset="-122"/>
                <a:ea typeface="微軟正黑體" panose="020B0604030504040204" pitchFamily="34" charset="-120"/>
              </a:rPr>
              <a:t>產品</a:t>
            </a:r>
            <a:r>
              <a:rPr lang="en-US" altLang="zh-TW" sz="1400" b="1" dirty="0" smtClean="0">
                <a:latin typeface="Microsoft YaHei" panose="020B0503020204020204" pitchFamily="34" charset="-122"/>
                <a:ea typeface="微軟正黑體" panose="020B0604030504040204" pitchFamily="34" charset="-120"/>
              </a:rPr>
              <a:t>B</a:t>
            </a:r>
            <a:endParaRPr kumimoji="0" lang="en-US" altLang="zh-TW" sz="1400" b="1" i="0" u="none" strike="noStrike" kern="1200" cap="none" spc="0" normalizeH="0" baseline="0" noProof="0" dirty="0" smtClean="0">
              <a:ln>
                <a:noFill/>
              </a:ln>
              <a:uLnTx/>
              <a:uFillTx/>
              <a:latin typeface="Microsoft YaHei" panose="020B0503020204020204" pitchFamily="34" charset="-122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997833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箭號: 向右 266">
            <a:extLst>
              <a:ext uri="{FF2B5EF4-FFF2-40B4-BE49-F238E27FC236}">
                <a16:creationId xmlns:a16="http://schemas.microsoft.com/office/drawing/2014/main" id="{72DF2990-2FAD-44C9-AF84-DA8ECCF911E4}"/>
              </a:ext>
            </a:extLst>
          </p:cNvPr>
          <p:cNvSpPr/>
          <p:nvPr/>
        </p:nvSpPr>
        <p:spPr>
          <a:xfrm>
            <a:off x="273136" y="1055801"/>
            <a:ext cx="3292564" cy="339366"/>
          </a:xfrm>
          <a:prstGeom prst="rightArrow">
            <a:avLst>
              <a:gd name="adj1" fmla="val 34074"/>
              <a:gd name="adj2" fmla="val 103088"/>
            </a:avLst>
          </a:prstGeom>
          <a:solidFill>
            <a:srgbClr val="5054F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30" name="文字方塊 129">
            <a:extLst>
              <a:ext uri="{FF2B5EF4-FFF2-40B4-BE49-F238E27FC236}">
                <a16:creationId xmlns:a16="http://schemas.microsoft.com/office/drawing/2014/main" id="{22B61683-783D-C91E-EC43-AC0F396F6A4A}"/>
              </a:ext>
            </a:extLst>
          </p:cNvPr>
          <p:cNvSpPr txBox="1"/>
          <p:nvPr/>
        </p:nvSpPr>
        <p:spPr>
          <a:xfrm>
            <a:off x="314840" y="203049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  <a:cs typeface="Times New Roman"/>
                <a:sym typeface="Times New Roman"/>
              </a:rPr>
              <a:t>改善方法</a:t>
            </a:r>
            <a:endParaRPr lang="zh-TW" altLang="en-US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4" name="圖片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9094" y="6212903"/>
            <a:ext cx="2238687" cy="485843"/>
          </a:xfrm>
          <a:prstGeom prst="rect">
            <a:avLst/>
          </a:prstGeom>
        </p:spPr>
      </p:pic>
      <p:sp>
        <p:nvSpPr>
          <p:cNvPr id="41" name="矩形: 圓角 6">
            <a:extLst>
              <a:ext uri="{FF2B5EF4-FFF2-40B4-BE49-F238E27FC236}">
                <a16:creationId xmlns:a16="http://schemas.microsoft.com/office/drawing/2014/main" id="{519F8ADA-F2DB-4D07-8A96-F9A1DC66F3CA}"/>
              </a:ext>
            </a:extLst>
          </p:cNvPr>
          <p:cNvSpPr/>
          <p:nvPr/>
        </p:nvSpPr>
        <p:spPr>
          <a:xfrm>
            <a:off x="249081" y="1735022"/>
            <a:ext cx="3240740" cy="4894379"/>
          </a:xfrm>
          <a:prstGeom prst="roundRect">
            <a:avLst>
              <a:gd name="adj" fmla="val 2627"/>
            </a:avLst>
          </a:prstGeom>
          <a:solidFill>
            <a:schemeClr val="accent1">
              <a:lumMod val="40000"/>
              <a:lumOff val="60000"/>
              <a:alpha val="50000"/>
            </a:schemeClr>
          </a:solidFill>
          <a:ln w="19050">
            <a:solidFill>
              <a:srgbClr val="CCCCF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F3D1A148-0EC7-49A5-A9A2-E45F404403FC}"/>
              </a:ext>
            </a:extLst>
          </p:cNvPr>
          <p:cNvSpPr txBox="1"/>
          <p:nvPr/>
        </p:nvSpPr>
        <p:spPr>
          <a:xfrm>
            <a:off x="303103" y="1817896"/>
            <a:ext cx="1532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Microsoft YaHei" panose="020B0503020204020204" pitchFamily="34" charset="-122"/>
                <a:ea typeface="微軟正黑體" panose="020B0604030504040204" pitchFamily="34" charset="-120"/>
                <a:cs typeface="+mn-cs"/>
              </a:rPr>
              <a:t>傳統</a:t>
            </a:r>
            <a:r>
              <a:rPr kumimoji="0" lang="en-US" altLang="zh-TW" sz="18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Microsoft YaHei" panose="020B0503020204020204" pitchFamily="34" charset="-122"/>
                <a:ea typeface="微軟正黑體" panose="020B0604030504040204" pitchFamily="34" charset="-120"/>
                <a:cs typeface="+mn-cs"/>
              </a:rPr>
              <a:t>NPI</a:t>
            </a:r>
            <a:r>
              <a:rPr kumimoji="0" lang="zh-TW" altLang="en-US" sz="18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Microsoft YaHei" panose="020B0503020204020204" pitchFamily="34" charset="-122"/>
                <a:ea typeface="微軟正黑體" panose="020B0604030504040204" pitchFamily="34" charset="-120"/>
                <a:cs typeface="+mn-cs"/>
              </a:rPr>
              <a:t>流程</a:t>
            </a:r>
            <a:endParaRPr kumimoji="0" lang="zh-TW" altLang="en-US" sz="18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Microsoft YaHei" panose="020B0503020204020204" pitchFamily="34" charset="-122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43" name="矩形: 圓角 25">
            <a:extLst>
              <a:ext uri="{FF2B5EF4-FFF2-40B4-BE49-F238E27FC236}">
                <a16:creationId xmlns:a16="http://schemas.microsoft.com/office/drawing/2014/main" id="{75C3CC79-5DA5-4410-A0CB-4D3DD2CDAEED}"/>
              </a:ext>
            </a:extLst>
          </p:cNvPr>
          <p:cNvSpPr/>
          <p:nvPr/>
        </p:nvSpPr>
        <p:spPr>
          <a:xfrm>
            <a:off x="411877" y="3310732"/>
            <a:ext cx="2592000" cy="324000"/>
          </a:xfrm>
          <a:prstGeom prst="roundRect">
            <a:avLst>
              <a:gd name="adj" fmla="val 0"/>
            </a:avLst>
          </a:prstGeom>
          <a:solidFill>
            <a:srgbClr val="6464F2"/>
          </a:solidFill>
          <a:ln w="254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lvl="0" algn="ctr" defTabSz="1219170">
              <a:defRPr/>
            </a:pPr>
            <a:r>
              <a:rPr lang="en-US" altLang="zh-TW" sz="1200" b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微軟正黑體" panose="020B0604030504040204" pitchFamily="34" charset="-120"/>
              </a:rPr>
              <a:t>Tooling  and </a:t>
            </a:r>
            <a:r>
              <a:rPr lang="en-US" altLang="zh-TW" sz="1200" b="1" kern="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微軟正黑體" panose="020B0604030504040204" pitchFamily="34" charset="-120"/>
              </a:rPr>
              <a:t>Material prepare</a:t>
            </a:r>
            <a:endParaRPr lang="en-US" altLang="zh-TW" sz="1200" b="1" kern="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YaHei" panose="020B0503020204020204" pitchFamily="34" charset="-122"/>
              <a:ea typeface="微軟正黑體" panose="020B0604030504040204" pitchFamily="34" charset="-120"/>
            </a:endParaRPr>
          </a:p>
        </p:txBody>
      </p:sp>
      <p:sp>
        <p:nvSpPr>
          <p:cNvPr id="44" name="矩形: 圓角 20">
            <a:extLst>
              <a:ext uri="{FF2B5EF4-FFF2-40B4-BE49-F238E27FC236}">
                <a16:creationId xmlns:a16="http://schemas.microsoft.com/office/drawing/2014/main" id="{E8298938-310E-4387-9829-CB2F3A38281D}"/>
              </a:ext>
            </a:extLst>
          </p:cNvPr>
          <p:cNvSpPr/>
          <p:nvPr/>
        </p:nvSpPr>
        <p:spPr>
          <a:xfrm>
            <a:off x="411877" y="2728918"/>
            <a:ext cx="2592000" cy="324000"/>
          </a:xfrm>
          <a:prstGeom prst="roundRect">
            <a:avLst>
              <a:gd name="adj" fmla="val 0"/>
            </a:avLst>
          </a:prstGeom>
          <a:solidFill>
            <a:srgbClr val="6666FF">
              <a:alpha val="92941"/>
            </a:srgbClr>
          </a:solidFill>
          <a:ln w="254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DOE Design</a:t>
            </a:r>
            <a:endParaRPr kumimoji="0" lang="en-US" altLang="zh-TW" sz="12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/>
              <a:ea typeface="微軟正黑體"/>
              <a:cs typeface="+mn-cs"/>
            </a:endParaRPr>
          </a:p>
        </p:txBody>
      </p:sp>
      <p:sp>
        <p:nvSpPr>
          <p:cNvPr id="45" name="矩形: 圓角 34">
            <a:extLst>
              <a:ext uri="{FF2B5EF4-FFF2-40B4-BE49-F238E27FC236}">
                <a16:creationId xmlns:a16="http://schemas.microsoft.com/office/drawing/2014/main" id="{2F28A120-787F-4060-B71F-B6749A8D650B}"/>
              </a:ext>
            </a:extLst>
          </p:cNvPr>
          <p:cNvSpPr/>
          <p:nvPr/>
        </p:nvSpPr>
        <p:spPr>
          <a:xfrm>
            <a:off x="411877" y="3892546"/>
            <a:ext cx="2592000" cy="324000"/>
          </a:xfrm>
          <a:prstGeom prst="roundRect">
            <a:avLst>
              <a:gd name="adj" fmla="val 0"/>
            </a:avLst>
          </a:prstGeom>
          <a:solidFill>
            <a:srgbClr val="4F6F99"/>
          </a:solidFill>
          <a:ln w="254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" panose="020B0503020204020204" pitchFamily="34" charset="-122"/>
                <a:ea typeface="微軟正黑體" panose="020B0604030504040204" pitchFamily="34" charset="-120"/>
                <a:cs typeface="+mn-cs"/>
              </a:rPr>
              <a:t>Eng. lot</a:t>
            </a:r>
            <a:endParaRPr kumimoji="0" lang="zh-TW" altLang="en-US" sz="12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YaHei" panose="020B0503020204020204" pitchFamily="34" charset="-122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46" name="矩形: 圓角 34">
            <a:extLst>
              <a:ext uri="{FF2B5EF4-FFF2-40B4-BE49-F238E27FC236}">
                <a16:creationId xmlns:a16="http://schemas.microsoft.com/office/drawing/2014/main" id="{2F28A120-787F-4060-B71F-B6749A8D650B}"/>
              </a:ext>
            </a:extLst>
          </p:cNvPr>
          <p:cNvSpPr/>
          <p:nvPr/>
        </p:nvSpPr>
        <p:spPr>
          <a:xfrm>
            <a:off x="411877" y="4474360"/>
            <a:ext cx="2592000" cy="324000"/>
          </a:xfrm>
          <a:prstGeom prst="roundRect">
            <a:avLst>
              <a:gd name="adj" fmla="val 0"/>
            </a:avLst>
          </a:prstGeom>
          <a:solidFill>
            <a:srgbClr val="4F6F99"/>
          </a:solidFill>
          <a:ln w="254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1" kern="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微軟正黑體" panose="020B0604030504040204" pitchFamily="34" charset="-120"/>
              </a:rPr>
              <a:t>Qual</a:t>
            </a:r>
            <a:r>
              <a:rPr kumimoji="0" lang="en-US" altLang="zh-TW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" panose="020B0503020204020204" pitchFamily="34" charset="-122"/>
                <a:ea typeface="微軟正黑體" panose="020B0604030504040204" pitchFamily="34" charset="-120"/>
                <a:cs typeface="+mn-cs"/>
              </a:rPr>
              <a:t>. lot</a:t>
            </a:r>
            <a:endParaRPr kumimoji="0" lang="zh-TW" altLang="en-US" sz="12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YaHei" panose="020B0503020204020204" pitchFamily="34" charset="-122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47" name="矩形: 圓角 34">
            <a:extLst>
              <a:ext uri="{FF2B5EF4-FFF2-40B4-BE49-F238E27FC236}">
                <a16:creationId xmlns:a16="http://schemas.microsoft.com/office/drawing/2014/main" id="{2F28A120-787F-4060-B71F-B6749A8D650B}"/>
              </a:ext>
            </a:extLst>
          </p:cNvPr>
          <p:cNvSpPr/>
          <p:nvPr/>
        </p:nvSpPr>
        <p:spPr>
          <a:xfrm>
            <a:off x="411877" y="5056173"/>
            <a:ext cx="2592000" cy="324000"/>
          </a:xfrm>
          <a:prstGeom prst="roundRect">
            <a:avLst>
              <a:gd name="adj" fmla="val 0"/>
            </a:avLst>
          </a:prstGeom>
          <a:solidFill>
            <a:srgbClr val="4F6F99"/>
          </a:solidFill>
          <a:ln w="254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1" kern="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微軟正黑體" panose="020B0604030504040204" pitchFamily="34" charset="-120"/>
              </a:rPr>
              <a:t>Production</a:t>
            </a:r>
            <a:endParaRPr kumimoji="0" lang="zh-TW" altLang="en-US" sz="12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YaHei" panose="020B0503020204020204" pitchFamily="34" charset="-122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48" name="右中括弧 47">
            <a:extLst>
              <a:ext uri="{FF2B5EF4-FFF2-40B4-BE49-F238E27FC236}">
                <a16:creationId xmlns:a16="http://schemas.microsoft.com/office/drawing/2014/main" id="{F29E6C9F-A19C-4C04-AC44-063C5F86E3F7}"/>
              </a:ext>
            </a:extLst>
          </p:cNvPr>
          <p:cNvSpPr/>
          <p:nvPr/>
        </p:nvSpPr>
        <p:spPr>
          <a:xfrm>
            <a:off x="3134638" y="2941936"/>
            <a:ext cx="431061" cy="1165555"/>
          </a:xfrm>
          <a:prstGeom prst="rightBracket">
            <a:avLst>
              <a:gd name="adj" fmla="val 0"/>
            </a:avLst>
          </a:prstGeom>
          <a:noFill/>
          <a:ln w="38100" cap="flat" cmpd="sng" algn="ctr">
            <a:solidFill>
              <a:srgbClr val="CCCCFF"/>
            </a:solidFill>
            <a:prstDash val="solid"/>
            <a:headEnd type="triangle" w="med" len="med"/>
            <a:tailEnd type="none" w="med" len="med"/>
          </a:ln>
          <a:effectLst/>
        </p:spPr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"/>
              <a:ea typeface="微軟正黑體"/>
              <a:cs typeface="+mn-cs"/>
            </a:endParaRPr>
          </a:p>
        </p:txBody>
      </p:sp>
      <p:sp>
        <p:nvSpPr>
          <p:cNvPr id="49" name="文字方塊 48"/>
          <p:cNvSpPr txBox="1"/>
          <p:nvPr/>
        </p:nvSpPr>
        <p:spPr>
          <a:xfrm>
            <a:off x="3392809" y="3148538"/>
            <a:ext cx="338554" cy="752352"/>
          </a:xfrm>
          <a:prstGeom prst="rect">
            <a:avLst/>
          </a:prstGeom>
          <a:solidFill>
            <a:srgbClr val="6666FF"/>
          </a:solidFill>
        </p:spPr>
        <p:txBody>
          <a:bodyPr vert="eaVert"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/>
                <a:ea typeface="微軟正黑體"/>
                <a:cs typeface="+mn-cs"/>
              </a:rPr>
              <a:t>依經驗調整</a:t>
            </a:r>
          </a:p>
        </p:txBody>
      </p:sp>
      <p:cxnSp>
        <p:nvCxnSpPr>
          <p:cNvPr id="50" name="直線單箭頭接點 49">
            <a:extLst>
              <a:ext uri="{FF2B5EF4-FFF2-40B4-BE49-F238E27FC236}">
                <a16:creationId xmlns:a16="http://schemas.microsoft.com/office/drawing/2014/main" id="{B65C11D6-6C90-48A8-A26A-D1F666A74F17}"/>
              </a:ext>
            </a:extLst>
          </p:cNvPr>
          <p:cNvCxnSpPr>
            <a:cxnSpLocks/>
          </p:cNvCxnSpPr>
          <p:nvPr/>
        </p:nvCxnSpPr>
        <p:spPr>
          <a:xfrm>
            <a:off x="1748383" y="3103228"/>
            <a:ext cx="0" cy="157194"/>
          </a:xfrm>
          <a:prstGeom prst="straightConnector1">
            <a:avLst/>
          </a:prstGeom>
          <a:noFill/>
          <a:ln w="28575" cap="flat" cmpd="sng" algn="ctr">
            <a:solidFill>
              <a:schemeClr val="tx1"/>
            </a:solidFill>
            <a:prstDash val="solid"/>
            <a:tailEnd type="triangle"/>
          </a:ln>
          <a:effectLst/>
        </p:spPr>
      </p:cxnSp>
      <p:cxnSp>
        <p:nvCxnSpPr>
          <p:cNvPr id="51" name="直線單箭頭接點 50">
            <a:extLst>
              <a:ext uri="{FF2B5EF4-FFF2-40B4-BE49-F238E27FC236}">
                <a16:creationId xmlns:a16="http://schemas.microsoft.com/office/drawing/2014/main" id="{B65C11D6-6C90-48A8-A26A-D1F666A74F17}"/>
              </a:ext>
            </a:extLst>
          </p:cNvPr>
          <p:cNvCxnSpPr>
            <a:cxnSpLocks/>
          </p:cNvCxnSpPr>
          <p:nvPr/>
        </p:nvCxnSpPr>
        <p:spPr>
          <a:xfrm>
            <a:off x="1748383" y="3685042"/>
            <a:ext cx="0" cy="157194"/>
          </a:xfrm>
          <a:prstGeom prst="straightConnector1">
            <a:avLst/>
          </a:prstGeom>
          <a:noFill/>
          <a:ln w="28575" cap="flat" cmpd="sng" algn="ctr">
            <a:solidFill>
              <a:schemeClr val="tx1"/>
            </a:solidFill>
            <a:prstDash val="solid"/>
            <a:tailEnd type="triangle"/>
          </a:ln>
          <a:effectLst/>
        </p:spPr>
      </p:cxnSp>
      <p:cxnSp>
        <p:nvCxnSpPr>
          <p:cNvPr id="52" name="直線單箭頭接點 51">
            <a:extLst>
              <a:ext uri="{FF2B5EF4-FFF2-40B4-BE49-F238E27FC236}">
                <a16:creationId xmlns:a16="http://schemas.microsoft.com/office/drawing/2014/main" id="{B65C11D6-6C90-48A8-A26A-D1F666A74F17}"/>
              </a:ext>
            </a:extLst>
          </p:cNvPr>
          <p:cNvCxnSpPr>
            <a:cxnSpLocks/>
          </p:cNvCxnSpPr>
          <p:nvPr/>
        </p:nvCxnSpPr>
        <p:spPr>
          <a:xfrm>
            <a:off x="1748383" y="4266856"/>
            <a:ext cx="0" cy="157194"/>
          </a:xfrm>
          <a:prstGeom prst="straightConnector1">
            <a:avLst/>
          </a:prstGeom>
          <a:noFill/>
          <a:ln w="28575" cap="flat" cmpd="sng" algn="ctr">
            <a:solidFill>
              <a:schemeClr val="tx1"/>
            </a:solidFill>
            <a:prstDash val="solid"/>
            <a:tailEnd type="triangle"/>
          </a:ln>
          <a:effectLst/>
        </p:spPr>
      </p:cxnSp>
      <p:cxnSp>
        <p:nvCxnSpPr>
          <p:cNvPr id="53" name="直線單箭頭接點 52">
            <a:extLst>
              <a:ext uri="{FF2B5EF4-FFF2-40B4-BE49-F238E27FC236}">
                <a16:creationId xmlns:a16="http://schemas.microsoft.com/office/drawing/2014/main" id="{B65C11D6-6C90-48A8-A26A-D1F666A74F17}"/>
              </a:ext>
            </a:extLst>
          </p:cNvPr>
          <p:cNvCxnSpPr>
            <a:cxnSpLocks/>
          </p:cNvCxnSpPr>
          <p:nvPr/>
        </p:nvCxnSpPr>
        <p:spPr>
          <a:xfrm>
            <a:off x="1748383" y="4848670"/>
            <a:ext cx="0" cy="157194"/>
          </a:xfrm>
          <a:prstGeom prst="straightConnector1">
            <a:avLst/>
          </a:prstGeom>
          <a:noFill/>
          <a:ln w="28575" cap="flat" cmpd="sng" algn="ctr">
            <a:solidFill>
              <a:schemeClr val="tx1"/>
            </a:solidFill>
            <a:prstDash val="solid"/>
            <a:tailEnd type="triangle"/>
          </a:ln>
          <a:effectLst/>
        </p:spPr>
      </p:cxnSp>
      <p:sp>
        <p:nvSpPr>
          <p:cNvPr id="55" name="文字方塊 54">
            <a:extLst>
              <a:ext uri="{FF2B5EF4-FFF2-40B4-BE49-F238E27FC236}">
                <a16:creationId xmlns:a16="http://schemas.microsoft.com/office/drawing/2014/main" id="{A98EFDFB-98DC-482D-A663-2ABD3D54ECC6}"/>
              </a:ext>
            </a:extLst>
          </p:cNvPr>
          <p:cNvSpPr txBox="1"/>
          <p:nvPr/>
        </p:nvSpPr>
        <p:spPr>
          <a:xfrm>
            <a:off x="314694" y="2165165"/>
            <a:ext cx="320944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400"/>
              </a:spcBef>
              <a:defRPr/>
            </a:pPr>
            <a:r>
              <a:rPr lang="en-US" altLang="zh-TW" sz="11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NPI(</a:t>
            </a:r>
            <a:r>
              <a:rPr lang="zh-TW" altLang="en-US" sz="11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新產品導入</a:t>
            </a:r>
            <a:r>
              <a:rPr lang="en-US" altLang="zh-TW" sz="11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): </a:t>
            </a:r>
            <a:r>
              <a:rPr lang="zh-TW" altLang="en-US" sz="11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從</a:t>
            </a:r>
            <a:r>
              <a:rPr lang="zh-TW" altLang="en-US" sz="11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產品設計、試產、驗證到量產的整個導入</a:t>
            </a:r>
            <a:r>
              <a:rPr lang="zh-TW" altLang="en-US" sz="11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流程</a:t>
            </a:r>
            <a:endParaRPr lang="en-US" altLang="zh-TW" sz="11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0243" y="5482050"/>
            <a:ext cx="864612" cy="10425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8" name="圖片 5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644" y="5555099"/>
            <a:ext cx="969548" cy="969548"/>
          </a:xfrm>
          <a:prstGeom prst="rect">
            <a:avLst/>
          </a:prstGeom>
        </p:spPr>
      </p:pic>
      <p:sp>
        <p:nvSpPr>
          <p:cNvPr id="60" name="標題 2">
            <a:extLst>
              <a:ext uri="{FF2B5EF4-FFF2-40B4-BE49-F238E27FC236}">
                <a16:creationId xmlns:a16="http://schemas.microsoft.com/office/drawing/2014/main" id="{5C495848-7C32-4FEC-B0BB-DE64072432C0}"/>
              </a:ext>
            </a:extLst>
          </p:cNvPr>
          <p:cNvSpPr txBox="1">
            <a:spLocks/>
          </p:cNvSpPr>
          <p:nvPr/>
        </p:nvSpPr>
        <p:spPr>
          <a:xfrm>
            <a:off x="314694" y="844405"/>
            <a:ext cx="1238999" cy="50917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 baseline="0">
                <a:solidFill>
                  <a:schemeClr val="tx1"/>
                </a:solidFill>
                <a:latin typeface="+mn-lt"/>
                <a:ea typeface="微軟正黑體" charset="-120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CCC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" panose="020B0503020204020204" pitchFamily="34" charset="-122"/>
                <a:ea typeface="微軟正黑體" panose="020B0604030504040204" pitchFamily="34" charset="-120"/>
                <a:cs typeface="+mj-cs"/>
              </a:rPr>
              <a:t>DOE</a:t>
            </a:r>
          </a:p>
        </p:txBody>
      </p:sp>
    </p:spTree>
    <p:extLst>
      <p:ext uri="{BB962C8B-B14F-4D97-AF65-F5344CB8AC3E}">
        <p14:creationId xmlns:p14="http://schemas.microsoft.com/office/powerpoint/2010/main" val="1273401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圖片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9094" y="6212903"/>
            <a:ext cx="2238687" cy="485843"/>
          </a:xfrm>
          <a:prstGeom prst="rect">
            <a:avLst/>
          </a:prstGeom>
        </p:spPr>
      </p:pic>
      <p:sp>
        <p:nvSpPr>
          <p:cNvPr id="19" name="Google Shape;640;p20">
            <a:extLst>
              <a:ext uri="{FF2B5EF4-FFF2-40B4-BE49-F238E27FC236}">
                <a16:creationId xmlns:a16="http://schemas.microsoft.com/office/drawing/2014/main" id="{E984A257-A456-7002-5E19-DAEB8782CDBD}"/>
              </a:ext>
            </a:extLst>
          </p:cNvPr>
          <p:cNvSpPr txBox="1"/>
          <p:nvPr/>
        </p:nvSpPr>
        <p:spPr>
          <a:xfrm>
            <a:off x="4098079" y="590551"/>
            <a:ext cx="3995842" cy="476566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91425" tIns="45700" rIns="91425" bIns="45700" anchor="ctr" anchorCtr="0">
            <a:noAutofit/>
          </a:bodyPr>
          <a:lstStyle/>
          <a:p>
            <a:pPr lvl="0" algn="ctr"/>
            <a:r>
              <a:rPr lang="zh-TW" altLang="en-US" sz="5600" b="1" dirty="0">
                <a:solidFill>
                  <a:schemeClr val="accent5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/>
                <a:sym typeface="Times New Roman"/>
              </a:rPr>
              <a:t>目錄</a:t>
            </a:r>
            <a:endParaRPr lang="en-US" altLang="zh-TW" sz="5600" b="1" dirty="0">
              <a:solidFill>
                <a:schemeClr val="accent5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/>
              <a:sym typeface="Times New Roman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2400" b="1" dirty="0">
                <a:solidFill>
                  <a:schemeClr val="accent5">
                    <a:lumMod val="75000"/>
                  </a:schemeClr>
                </a:solidFill>
                <a:ea typeface="Microsoft YaHei" panose="020B0503020204020204" pitchFamily="34" charset="-122"/>
                <a:cs typeface="Times New Roman"/>
                <a:sym typeface="Times New Roman"/>
              </a:rPr>
              <a:t>CONTENTS</a:t>
            </a:r>
            <a:endParaRPr sz="2400" b="1" dirty="0">
              <a:solidFill>
                <a:schemeClr val="accent5">
                  <a:lumMod val="75000"/>
                </a:schemeClr>
              </a:solidFill>
              <a:ea typeface="Microsoft YaHei" panose="020B0503020204020204" pitchFamily="34" charset="-122"/>
              <a:cs typeface="Times New Roman"/>
              <a:sym typeface="Times New Roman"/>
            </a:endParaRPr>
          </a:p>
        </p:txBody>
      </p:sp>
      <p:sp>
        <p:nvSpPr>
          <p:cNvPr id="21" name="甜甜圈 20"/>
          <p:cNvSpPr>
            <a:spLocks noChangeAspect="1"/>
          </p:cNvSpPr>
          <p:nvPr/>
        </p:nvSpPr>
        <p:spPr>
          <a:xfrm>
            <a:off x="492164" y="3605468"/>
            <a:ext cx="1620000" cy="1620000"/>
          </a:xfrm>
          <a:prstGeom prst="donut">
            <a:avLst>
              <a:gd name="adj" fmla="val 19031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DFDFDF"/>
              </a:solidFill>
            </a:endParaRPr>
          </a:p>
        </p:txBody>
      </p:sp>
      <p:sp>
        <p:nvSpPr>
          <p:cNvPr id="22" name="Google Shape;640;p20">
            <a:extLst>
              <a:ext uri="{FF2B5EF4-FFF2-40B4-BE49-F238E27FC236}">
                <a16:creationId xmlns:a16="http://schemas.microsoft.com/office/drawing/2014/main" id="{E984A257-A456-7002-5E19-DAEB8782CDBD}"/>
              </a:ext>
            </a:extLst>
          </p:cNvPr>
          <p:cNvSpPr txBox="1"/>
          <p:nvPr/>
        </p:nvSpPr>
        <p:spPr>
          <a:xfrm>
            <a:off x="665565" y="4175237"/>
            <a:ext cx="1273198" cy="476566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5400" b="1" dirty="0">
                <a:solidFill>
                  <a:srgbClr val="DFDFDF"/>
                </a:solidFill>
                <a:ea typeface="Microsoft YaHei" panose="020B0503020204020204" pitchFamily="34" charset="-122"/>
                <a:cs typeface="Times New Roman"/>
                <a:sym typeface="Times New Roman"/>
              </a:rPr>
              <a:t>01</a:t>
            </a:r>
          </a:p>
        </p:txBody>
      </p:sp>
      <p:sp>
        <p:nvSpPr>
          <p:cNvPr id="39" name="甜甜圈 38"/>
          <p:cNvSpPr>
            <a:spLocks noChangeAspect="1"/>
          </p:cNvSpPr>
          <p:nvPr/>
        </p:nvSpPr>
        <p:spPr>
          <a:xfrm>
            <a:off x="2889082" y="3605468"/>
            <a:ext cx="1620000" cy="1620000"/>
          </a:xfrm>
          <a:prstGeom prst="donut">
            <a:avLst>
              <a:gd name="adj" fmla="val 19031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DFDFDF"/>
              </a:solidFill>
            </a:endParaRPr>
          </a:p>
        </p:txBody>
      </p:sp>
      <p:sp>
        <p:nvSpPr>
          <p:cNvPr id="40" name="Google Shape;640;p20">
            <a:extLst>
              <a:ext uri="{FF2B5EF4-FFF2-40B4-BE49-F238E27FC236}">
                <a16:creationId xmlns:a16="http://schemas.microsoft.com/office/drawing/2014/main" id="{E984A257-A456-7002-5E19-DAEB8782CDBD}"/>
              </a:ext>
            </a:extLst>
          </p:cNvPr>
          <p:cNvSpPr txBox="1"/>
          <p:nvPr/>
        </p:nvSpPr>
        <p:spPr>
          <a:xfrm>
            <a:off x="3062483" y="4175237"/>
            <a:ext cx="1273198" cy="476566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5400" b="1" dirty="0">
                <a:solidFill>
                  <a:srgbClr val="DFDFDF"/>
                </a:solidFill>
                <a:ea typeface="Microsoft YaHei" panose="020B0503020204020204" pitchFamily="34" charset="-122"/>
                <a:cs typeface="Times New Roman"/>
                <a:sym typeface="Times New Roman"/>
              </a:rPr>
              <a:t>02</a:t>
            </a:r>
          </a:p>
        </p:txBody>
      </p:sp>
      <p:sp>
        <p:nvSpPr>
          <p:cNvPr id="43" name="甜甜圈 42"/>
          <p:cNvSpPr>
            <a:spLocks noChangeAspect="1"/>
          </p:cNvSpPr>
          <p:nvPr/>
        </p:nvSpPr>
        <p:spPr>
          <a:xfrm>
            <a:off x="5286000" y="3605468"/>
            <a:ext cx="1620000" cy="1620000"/>
          </a:xfrm>
          <a:prstGeom prst="donut">
            <a:avLst>
              <a:gd name="adj" fmla="val 19031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DFDFDF"/>
              </a:solidFill>
            </a:endParaRPr>
          </a:p>
        </p:txBody>
      </p:sp>
      <p:sp>
        <p:nvSpPr>
          <p:cNvPr id="44" name="Google Shape;640;p20">
            <a:extLst>
              <a:ext uri="{FF2B5EF4-FFF2-40B4-BE49-F238E27FC236}">
                <a16:creationId xmlns:a16="http://schemas.microsoft.com/office/drawing/2014/main" id="{E984A257-A456-7002-5E19-DAEB8782CDBD}"/>
              </a:ext>
            </a:extLst>
          </p:cNvPr>
          <p:cNvSpPr txBox="1"/>
          <p:nvPr/>
        </p:nvSpPr>
        <p:spPr>
          <a:xfrm>
            <a:off x="5459401" y="4175237"/>
            <a:ext cx="1273198" cy="476566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5400" b="1" dirty="0">
                <a:solidFill>
                  <a:srgbClr val="DFDFDF"/>
                </a:solidFill>
                <a:ea typeface="Microsoft YaHei" panose="020B0503020204020204" pitchFamily="34" charset="-122"/>
                <a:cs typeface="Times New Roman"/>
                <a:sym typeface="Times New Roman"/>
              </a:rPr>
              <a:t>03</a:t>
            </a:r>
          </a:p>
        </p:txBody>
      </p:sp>
      <p:sp>
        <p:nvSpPr>
          <p:cNvPr id="47" name="甜甜圈 46"/>
          <p:cNvSpPr>
            <a:spLocks noChangeAspect="1"/>
          </p:cNvSpPr>
          <p:nvPr/>
        </p:nvSpPr>
        <p:spPr>
          <a:xfrm>
            <a:off x="7682918" y="3605468"/>
            <a:ext cx="1620000" cy="1620000"/>
          </a:xfrm>
          <a:prstGeom prst="donut">
            <a:avLst>
              <a:gd name="adj" fmla="val 19031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DFDFDF"/>
              </a:solidFill>
            </a:endParaRPr>
          </a:p>
        </p:txBody>
      </p:sp>
      <p:sp>
        <p:nvSpPr>
          <p:cNvPr id="48" name="Google Shape;640;p20">
            <a:extLst>
              <a:ext uri="{FF2B5EF4-FFF2-40B4-BE49-F238E27FC236}">
                <a16:creationId xmlns:a16="http://schemas.microsoft.com/office/drawing/2014/main" id="{E984A257-A456-7002-5E19-DAEB8782CDBD}"/>
              </a:ext>
            </a:extLst>
          </p:cNvPr>
          <p:cNvSpPr txBox="1"/>
          <p:nvPr/>
        </p:nvSpPr>
        <p:spPr>
          <a:xfrm>
            <a:off x="7856319" y="4175237"/>
            <a:ext cx="1273198" cy="476566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5400" b="1" dirty="0">
                <a:solidFill>
                  <a:srgbClr val="DFDFDF"/>
                </a:solidFill>
                <a:ea typeface="Microsoft YaHei" panose="020B0503020204020204" pitchFamily="34" charset="-122"/>
                <a:cs typeface="Times New Roman"/>
                <a:sym typeface="Times New Roman"/>
              </a:rPr>
              <a:t>04</a:t>
            </a:r>
          </a:p>
        </p:txBody>
      </p:sp>
      <p:sp>
        <p:nvSpPr>
          <p:cNvPr id="55" name="甜甜圈 54"/>
          <p:cNvSpPr>
            <a:spLocks noChangeAspect="1"/>
          </p:cNvSpPr>
          <p:nvPr/>
        </p:nvSpPr>
        <p:spPr>
          <a:xfrm>
            <a:off x="10079836" y="3605468"/>
            <a:ext cx="1620000" cy="1620000"/>
          </a:xfrm>
          <a:prstGeom prst="donut">
            <a:avLst>
              <a:gd name="adj" fmla="val 19031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DFDFDF"/>
              </a:solidFill>
            </a:endParaRPr>
          </a:p>
        </p:txBody>
      </p:sp>
      <p:sp>
        <p:nvSpPr>
          <p:cNvPr id="56" name="Google Shape;640;p20">
            <a:extLst>
              <a:ext uri="{FF2B5EF4-FFF2-40B4-BE49-F238E27FC236}">
                <a16:creationId xmlns:a16="http://schemas.microsoft.com/office/drawing/2014/main" id="{E984A257-A456-7002-5E19-DAEB8782CDBD}"/>
              </a:ext>
            </a:extLst>
          </p:cNvPr>
          <p:cNvSpPr txBox="1"/>
          <p:nvPr/>
        </p:nvSpPr>
        <p:spPr>
          <a:xfrm>
            <a:off x="10253237" y="4175237"/>
            <a:ext cx="1273198" cy="476566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5400" b="1" dirty="0">
                <a:solidFill>
                  <a:schemeClr val="accent5">
                    <a:lumMod val="75000"/>
                  </a:schemeClr>
                </a:solidFill>
                <a:ea typeface="Microsoft YaHei" panose="020B0503020204020204" pitchFamily="34" charset="-122"/>
                <a:cs typeface="Times New Roman"/>
                <a:sym typeface="Times New Roman"/>
              </a:rPr>
              <a:t>05</a:t>
            </a:r>
          </a:p>
        </p:txBody>
      </p:sp>
      <p:sp>
        <p:nvSpPr>
          <p:cNvPr id="57" name="Google Shape;640;p20">
            <a:extLst>
              <a:ext uri="{FF2B5EF4-FFF2-40B4-BE49-F238E27FC236}">
                <a16:creationId xmlns:a16="http://schemas.microsoft.com/office/drawing/2014/main" id="{E984A257-A456-7002-5E19-DAEB8782CDBD}"/>
              </a:ext>
            </a:extLst>
          </p:cNvPr>
          <p:cNvSpPr txBox="1"/>
          <p:nvPr/>
        </p:nvSpPr>
        <p:spPr>
          <a:xfrm>
            <a:off x="10119551" y="5556954"/>
            <a:ext cx="1540570" cy="476566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zh-TW" altLang="en-US" sz="28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/>
                <a:sym typeface="Times New Roman"/>
              </a:rPr>
              <a:t>結論</a:t>
            </a:r>
            <a:endParaRPr lang="en-US" altLang="zh-TW" sz="2800" b="1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/>
              <a:sym typeface="Times New Roman"/>
            </a:endParaRPr>
          </a:p>
          <a:p>
            <a:pPr lvl="0" algn="ctr">
              <a:spcBef>
                <a:spcPts val="600"/>
              </a:spcBef>
            </a:pPr>
            <a:r>
              <a:rPr lang="en-US" altLang="zh-TW" b="1" dirty="0">
                <a:solidFill>
                  <a:srgbClr val="959595"/>
                </a:solidFill>
                <a:ea typeface="Microsoft YaHei" panose="020B0503020204020204" pitchFamily="34" charset="-122"/>
                <a:cs typeface="Times New Roman"/>
                <a:sym typeface="Times New Roman"/>
              </a:rPr>
              <a:t>Conclusion</a:t>
            </a:r>
            <a:endParaRPr sz="1600" b="1" dirty="0">
              <a:solidFill>
                <a:srgbClr val="959595"/>
              </a:solidFill>
              <a:ea typeface="Microsoft YaHei" panose="020B0503020204020204" pitchFamily="34" charset="-122"/>
              <a:cs typeface="Times New Roman"/>
              <a:sym typeface="Times New Roman"/>
            </a:endParaRPr>
          </a:p>
        </p:txBody>
      </p:sp>
      <p:sp>
        <p:nvSpPr>
          <p:cNvPr id="20" name="Google Shape;640;p20">
            <a:extLst>
              <a:ext uri="{FF2B5EF4-FFF2-40B4-BE49-F238E27FC236}">
                <a16:creationId xmlns:a16="http://schemas.microsoft.com/office/drawing/2014/main" id="{E984A257-A456-7002-5E19-DAEB8782CDBD}"/>
              </a:ext>
            </a:extLst>
          </p:cNvPr>
          <p:cNvSpPr txBox="1"/>
          <p:nvPr/>
        </p:nvSpPr>
        <p:spPr>
          <a:xfrm>
            <a:off x="2928797" y="5556954"/>
            <a:ext cx="1540570" cy="476566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zh-TW" altLang="en-US" sz="2800" b="1" dirty="0">
                <a:solidFill>
                  <a:srgbClr val="E0E0E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/>
                <a:sym typeface="Times New Roman"/>
              </a:rPr>
              <a:t>文獻回顧</a:t>
            </a:r>
            <a:endParaRPr lang="en-US" altLang="zh-TW" sz="2800" b="1" dirty="0">
              <a:solidFill>
                <a:srgbClr val="E0E0E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/>
              <a:sym typeface="Times New Roman"/>
            </a:endParaRPr>
          </a:p>
          <a:p>
            <a:pPr lvl="0" algn="ctr">
              <a:spcBef>
                <a:spcPts val="600"/>
              </a:spcBef>
            </a:pPr>
            <a:r>
              <a:rPr lang="en-US" sz="1600" b="1" dirty="0">
                <a:solidFill>
                  <a:srgbClr val="E0E0E0"/>
                </a:solidFill>
                <a:ea typeface="Microsoft YaHei" panose="020B0503020204020204" pitchFamily="34" charset="-122"/>
                <a:cs typeface="Times New Roman"/>
                <a:sym typeface="Times New Roman"/>
              </a:rPr>
              <a:t>Literature Review</a:t>
            </a:r>
          </a:p>
        </p:txBody>
      </p:sp>
      <p:sp>
        <p:nvSpPr>
          <p:cNvPr id="23" name="Google Shape;640;p20">
            <a:extLst>
              <a:ext uri="{FF2B5EF4-FFF2-40B4-BE49-F238E27FC236}">
                <a16:creationId xmlns:a16="http://schemas.microsoft.com/office/drawing/2014/main" id="{E984A257-A456-7002-5E19-DAEB8782CDBD}"/>
              </a:ext>
            </a:extLst>
          </p:cNvPr>
          <p:cNvSpPr txBox="1"/>
          <p:nvPr/>
        </p:nvSpPr>
        <p:spPr>
          <a:xfrm>
            <a:off x="5325715" y="5556954"/>
            <a:ext cx="1540570" cy="476566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zh-TW" altLang="en-US" sz="2800" b="1" dirty="0" smtClean="0">
                <a:solidFill>
                  <a:srgbClr val="E0E0E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/>
                <a:sym typeface="Times New Roman"/>
              </a:rPr>
              <a:t>實驗設計</a:t>
            </a:r>
            <a:endParaRPr lang="en-US" altLang="zh-TW" sz="2800" b="1" dirty="0">
              <a:solidFill>
                <a:srgbClr val="E0E0E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/>
              <a:sym typeface="Times New Roman"/>
            </a:endParaRPr>
          </a:p>
          <a:p>
            <a:pPr marL="0" marR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altLang="zh-TW" b="1" dirty="0">
                <a:solidFill>
                  <a:srgbClr val="E0E0E0"/>
                </a:solidFill>
                <a:ea typeface="Microsoft YaHei" panose="020B0503020204020204" pitchFamily="34" charset="-122"/>
                <a:cs typeface="Times New Roman"/>
                <a:sym typeface="Times New Roman"/>
              </a:rPr>
              <a:t>EXPERIMENT</a:t>
            </a:r>
            <a:endParaRPr sz="1600" b="1" dirty="0">
              <a:solidFill>
                <a:srgbClr val="E0E0E0"/>
              </a:solidFill>
              <a:ea typeface="Microsoft YaHei" panose="020B0503020204020204" pitchFamily="34" charset="-122"/>
              <a:cs typeface="Times New Roman"/>
              <a:sym typeface="Times New Roman"/>
            </a:endParaRPr>
          </a:p>
        </p:txBody>
      </p:sp>
      <p:sp>
        <p:nvSpPr>
          <p:cNvPr id="24" name="Google Shape;640;p20">
            <a:extLst>
              <a:ext uri="{FF2B5EF4-FFF2-40B4-BE49-F238E27FC236}">
                <a16:creationId xmlns:a16="http://schemas.microsoft.com/office/drawing/2014/main" id="{E984A257-A456-7002-5E19-DAEB8782CDBD}"/>
              </a:ext>
            </a:extLst>
          </p:cNvPr>
          <p:cNvSpPr txBox="1"/>
          <p:nvPr/>
        </p:nvSpPr>
        <p:spPr>
          <a:xfrm>
            <a:off x="531879" y="5556954"/>
            <a:ext cx="1540570" cy="476566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zh-TW" altLang="en-US" sz="2800" b="1" dirty="0">
                <a:solidFill>
                  <a:srgbClr val="DFDFD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/>
                <a:sym typeface="Times New Roman"/>
              </a:rPr>
              <a:t>簡介</a:t>
            </a:r>
            <a:endParaRPr lang="en-US" altLang="zh-TW" sz="2800" b="1" dirty="0">
              <a:solidFill>
                <a:srgbClr val="DFDFDF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/>
              <a:sym typeface="Times New Roman"/>
            </a:endParaRPr>
          </a:p>
          <a:p>
            <a:pPr marL="0" marR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altLang="zh-TW" b="1" dirty="0">
                <a:solidFill>
                  <a:srgbClr val="DFDFDF"/>
                </a:solidFill>
                <a:ea typeface="Microsoft YaHei" panose="020B0503020204020204" pitchFamily="34" charset="-122"/>
                <a:cs typeface="Times New Roman"/>
                <a:sym typeface="Times New Roman"/>
              </a:rPr>
              <a:t>INTRODUCTION</a:t>
            </a:r>
            <a:endParaRPr sz="1600" b="1" dirty="0">
              <a:solidFill>
                <a:srgbClr val="DFDFDF"/>
              </a:solidFill>
              <a:ea typeface="Microsoft YaHei" panose="020B0503020204020204" pitchFamily="34" charset="-122"/>
              <a:cs typeface="Times New Roman"/>
              <a:sym typeface="Times New Roman"/>
            </a:endParaRPr>
          </a:p>
        </p:txBody>
      </p:sp>
      <p:sp>
        <p:nvSpPr>
          <p:cNvPr id="26" name="Google Shape;640;p20">
            <a:extLst>
              <a:ext uri="{FF2B5EF4-FFF2-40B4-BE49-F238E27FC236}">
                <a16:creationId xmlns:a16="http://schemas.microsoft.com/office/drawing/2014/main" id="{E984A257-A456-7002-5E19-DAEB8782CDBD}"/>
              </a:ext>
            </a:extLst>
          </p:cNvPr>
          <p:cNvSpPr txBox="1"/>
          <p:nvPr/>
        </p:nvSpPr>
        <p:spPr>
          <a:xfrm>
            <a:off x="7722633" y="5556954"/>
            <a:ext cx="1540570" cy="476566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zh-TW" altLang="en-US" sz="2800" b="1" dirty="0" smtClean="0">
                <a:solidFill>
                  <a:srgbClr val="E0E0E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/>
                <a:sym typeface="Times New Roman"/>
              </a:rPr>
              <a:t>實驗結果</a:t>
            </a:r>
            <a:endParaRPr lang="en-US" altLang="zh-TW" sz="2800" b="1" dirty="0">
              <a:solidFill>
                <a:srgbClr val="E0E0E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/>
              <a:sym typeface="Times New Roman"/>
            </a:endParaRPr>
          </a:p>
          <a:p>
            <a:pPr marL="0" marR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altLang="zh-TW" b="1" dirty="0">
                <a:solidFill>
                  <a:srgbClr val="E0E0E0"/>
                </a:solidFill>
                <a:ea typeface="Microsoft YaHei" panose="020B0503020204020204" pitchFamily="34" charset="-122"/>
                <a:cs typeface="Times New Roman"/>
                <a:sym typeface="Times New Roman"/>
              </a:rPr>
              <a:t>RESULT</a:t>
            </a:r>
            <a:r>
              <a:rPr lang="zh-TW" altLang="en-US" b="1" dirty="0">
                <a:solidFill>
                  <a:srgbClr val="E0E0E0"/>
                </a:solidFill>
                <a:ea typeface="Microsoft YaHei" panose="020B0503020204020204" pitchFamily="34" charset="-122"/>
                <a:cs typeface="Times New Roman"/>
                <a:sym typeface="Times New Roman"/>
              </a:rPr>
              <a:t> </a:t>
            </a:r>
            <a:r>
              <a:rPr lang="en-US" altLang="zh-TW" b="1" dirty="0">
                <a:solidFill>
                  <a:srgbClr val="E0E0E0"/>
                </a:solidFill>
                <a:ea typeface="Microsoft YaHei" panose="020B0503020204020204" pitchFamily="34" charset="-122"/>
                <a:cs typeface="Times New Roman"/>
                <a:sym typeface="Times New Roman"/>
              </a:rPr>
              <a:t>&amp;</a:t>
            </a:r>
            <a:r>
              <a:rPr lang="zh-TW" altLang="en-US" b="1" dirty="0">
                <a:solidFill>
                  <a:srgbClr val="E0E0E0"/>
                </a:solidFill>
                <a:ea typeface="Microsoft YaHei" panose="020B0503020204020204" pitchFamily="34" charset="-122"/>
                <a:cs typeface="Times New Roman"/>
                <a:sym typeface="Times New Roman"/>
              </a:rPr>
              <a:t> </a:t>
            </a:r>
            <a:r>
              <a:rPr lang="en-US" altLang="zh-TW" b="1" dirty="0">
                <a:solidFill>
                  <a:srgbClr val="E0E0E0"/>
                </a:solidFill>
                <a:ea typeface="Microsoft YaHei" panose="020B0503020204020204" pitchFamily="34" charset="-122"/>
                <a:cs typeface="Times New Roman"/>
                <a:sym typeface="Times New Roman"/>
              </a:rPr>
              <a:t>DISCUSSION</a:t>
            </a:r>
            <a:endParaRPr sz="1600" b="1" dirty="0">
              <a:solidFill>
                <a:srgbClr val="E0E0E0"/>
              </a:solidFill>
              <a:ea typeface="Microsoft YaHei" panose="020B0503020204020204" pitchFamily="34" charset="-122"/>
              <a:cs typeface="Times New Roman"/>
              <a:sym typeface="Times New Roman"/>
            </a:endParaRPr>
          </a:p>
        </p:txBody>
      </p:sp>
      <p:sp>
        <p:nvSpPr>
          <p:cNvPr id="25" name="拱形 24"/>
          <p:cNvSpPr/>
          <p:nvPr/>
        </p:nvSpPr>
        <p:spPr>
          <a:xfrm rot="10800000">
            <a:off x="3117993" y="-2922155"/>
            <a:ext cx="5956013" cy="5844310"/>
          </a:xfrm>
          <a:prstGeom prst="blockArc">
            <a:avLst>
              <a:gd name="adj1" fmla="val 10782419"/>
              <a:gd name="adj2" fmla="val 33998"/>
              <a:gd name="adj3" fmla="val 19936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5579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圓角矩形 24"/>
          <p:cNvSpPr/>
          <p:nvPr/>
        </p:nvSpPr>
        <p:spPr>
          <a:xfrm>
            <a:off x="374593" y="1789059"/>
            <a:ext cx="11420327" cy="1483955"/>
          </a:xfrm>
          <a:prstGeom prst="roundRect">
            <a:avLst>
              <a:gd name="adj" fmla="val 993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22B61683-783D-C91E-EC43-AC0F396F6A4A}"/>
              </a:ext>
            </a:extLst>
          </p:cNvPr>
          <p:cNvSpPr txBox="1"/>
          <p:nvPr/>
        </p:nvSpPr>
        <p:spPr>
          <a:xfrm>
            <a:off x="314840" y="203049"/>
            <a:ext cx="1210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000" b="1" dirty="0" smtClean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/>
                <a:sym typeface="Times New Roman"/>
              </a:rPr>
              <a:t>結論</a:t>
            </a:r>
            <a:endParaRPr lang="zh-TW" altLang="en-US" sz="4000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9094" y="6212903"/>
            <a:ext cx="2238687" cy="485843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BD7105F8-190A-1BD6-559F-668051D6106F}"/>
              </a:ext>
            </a:extLst>
          </p:cNvPr>
          <p:cNvSpPr txBox="1"/>
          <p:nvPr/>
        </p:nvSpPr>
        <p:spPr>
          <a:xfrm>
            <a:off x="374594" y="1859717"/>
            <a:ext cx="1151857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TW"/>
            </a:defPPr>
            <a:lvl1pPr>
              <a:defRPr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defRPr>
            </a:lvl1pPr>
          </a:lstStyle>
          <a:p>
            <a:pPr marL="342900" lvl="0" indent="-342900">
              <a:lnSpc>
                <a:spcPts val="2400"/>
              </a:lnSpc>
              <a:buFont typeface="+mj-lt"/>
              <a:buAutoNum type="arabicPeriod"/>
            </a:pPr>
            <a:r>
              <a:rPr lang="zh-TW" altLang="zh-TW" sz="1400" dirty="0" smtClean="0">
                <a:ea typeface="微軟正黑體" panose="020B0604030504040204" pitchFamily="34" charset="-120"/>
              </a:rPr>
              <a:t>在</a:t>
            </a:r>
            <a:r>
              <a:rPr lang="zh-TW" altLang="en-US" sz="1400" dirty="0" smtClean="0">
                <a:ea typeface="微軟正黑體" panose="020B0604030504040204" pitchFamily="34" charset="-120"/>
              </a:rPr>
              <a:t>本研究</a:t>
            </a:r>
            <a:r>
              <a:rPr lang="zh-TW" altLang="zh-TW" sz="1400" dirty="0" smtClean="0">
                <a:ea typeface="微軟正黑體" panose="020B0604030504040204" pitchFamily="34" charset="-120"/>
              </a:rPr>
              <a:t>中</a:t>
            </a:r>
            <a:r>
              <a:rPr lang="zh-TW" altLang="zh-TW" sz="1400" dirty="0">
                <a:ea typeface="微軟正黑體" panose="020B0604030504040204" pitchFamily="34" charset="-120"/>
              </a:rPr>
              <a:t>，</a:t>
            </a:r>
            <a:r>
              <a:rPr lang="en-US" altLang="zh-TW" sz="1400" dirty="0">
                <a:ea typeface="微軟正黑體" panose="020B0604030504040204" pitchFamily="34" charset="-120"/>
              </a:rPr>
              <a:t>Random </a:t>
            </a:r>
            <a:r>
              <a:rPr lang="en-US" altLang="zh-TW" sz="1400" dirty="0" smtClean="0">
                <a:ea typeface="微軟正黑體" panose="020B0604030504040204" pitchFamily="34" charset="-120"/>
              </a:rPr>
              <a:t>Forest </a:t>
            </a:r>
            <a:r>
              <a:rPr lang="zh-TW" altLang="zh-TW" sz="1400" dirty="0" smtClean="0">
                <a:ea typeface="微軟正黑體" panose="020B0604030504040204" pitchFamily="34" charset="-120"/>
              </a:rPr>
              <a:t>是</a:t>
            </a:r>
            <a:r>
              <a:rPr lang="zh-TW" altLang="en-US" sz="1400" dirty="0" smtClean="0">
                <a:ea typeface="微軟正黑體" panose="020B0604030504040204" pitchFamily="34" charset="-120"/>
              </a:rPr>
              <a:t>最適</a:t>
            </a:r>
            <a:r>
              <a:rPr lang="zh-TW" altLang="en-US" sz="1400" dirty="0">
                <a:ea typeface="微軟正黑體" panose="020B0604030504040204" pitchFamily="34" charset="-120"/>
              </a:rPr>
              <a:t>合</a:t>
            </a:r>
            <a:r>
              <a:rPr lang="zh-TW" altLang="zh-TW" sz="1400" dirty="0" smtClean="0">
                <a:ea typeface="微軟正黑體" panose="020B0604030504040204" pitchFamily="34" charset="-120"/>
              </a:rPr>
              <a:t>於</a:t>
            </a:r>
            <a:r>
              <a:rPr lang="zh-TW" altLang="zh-TW" sz="1400" dirty="0">
                <a:ea typeface="微軟正黑體" panose="020B0604030504040204" pitchFamily="34" charset="-120"/>
              </a:rPr>
              <a:t>低組數資料找出關鍵因子的</a:t>
            </a:r>
            <a:r>
              <a:rPr lang="zh-TW" altLang="zh-TW" sz="1400" dirty="0" smtClean="0">
                <a:ea typeface="微軟正黑體" panose="020B0604030504040204" pitchFamily="34" charset="-120"/>
              </a:rPr>
              <a:t>模型。</a:t>
            </a:r>
            <a:endParaRPr lang="en-US" altLang="zh-TW" sz="1400" dirty="0" smtClean="0">
              <a:ea typeface="微軟正黑體" panose="020B0604030504040204" pitchFamily="34" charset="-120"/>
            </a:endParaRPr>
          </a:p>
          <a:p>
            <a:pPr marL="342900" indent="-342900">
              <a:lnSpc>
                <a:spcPts val="2400"/>
              </a:lnSpc>
              <a:buFont typeface="+mj-lt"/>
              <a:buAutoNum type="arabicPeriod"/>
            </a:pPr>
            <a:r>
              <a:rPr lang="zh-TW" altLang="zh-TW" sz="1400" dirty="0">
                <a:ea typeface="微軟正黑體" panose="020B0604030504040204" pitchFamily="34" charset="-120"/>
              </a:rPr>
              <a:t>傳統</a:t>
            </a:r>
            <a:r>
              <a:rPr lang="zh-TW" altLang="zh-TW" sz="1400" dirty="0" smtClean="0">
                <a:ea typeface="微軟正黑體" panose="020B0604030504040204" pitchFamily="34" charset="-120"/>
              </a:rPr>
              <a:t>方法</a:t>
            </a:r>
            <a:r>
              <a:rPr lang="en-US" altLang="zh-TW" sz="1400" dirty="0" smtClean="0">
                <a:ea typeface="微軟正黑體" panose="020B0604030504040204" pitchFamily="34" charset="-120"/>
              </a:rPr>
              <a:t> (</a:t>
            </a:r>
            <a:r>
              <a:rPr lang="en-US" altLang="zh-TW" sz="1400" dirty="0">
                <a:ea typeface="微軟正黑體" panose="020B0604030504040204" pitchFamily="34" charset="-120"/>
              </a:rPr>
              <a:t>JMP</a:t>
            </a:r>
            <a:r>
              <a:rPr lang="en-US" altLang="zh-TW" sz="1400" dirty="0" smtClean="0">
                <a:ea typeface="微軟正黑體" panose="020B0604030504040204" pitchFamily="34" charset="-120"/>
              </a:rPr>
              <a:t>) </a:t>
            </a:r>
            <a:r>
              <a:rPr lang="zh-TW" altLang="zh-TW" sz="1400" dirty="0" smtClean="0">
                <a:ea typeface="微軟正黑體" panose="020B0604030504040204" pitchFamily="34" charset="-120"/>
              </a:rPr>
              <a:t>需至少</a:t>
            </a:r>
            <a:r>
              <a:rPr lang="en-US" altLang="zh-TW" sz="1400" dirty="0" smtClean="0">
                <a:ea typeface="微軟正黑體" panose="020B0604030504040204" pitchFamily="34" charset="-120"/>
              </a:rPr>
              <a:t> 102 </a:t>
            </a:r>
            <a:r>
              <a:rPr lang="zh-TW" altLang="zh-TW" sz="1400" dirty="0" smtClean="0">
                <a:ea typeface="微軟正黑體" panose="020B0604030504040204" pitchFamily="34" charset="-120"/>
              </a:rPr>
              <a:t>組</a:t>
            </a:r>
            <a:r>
              <a:rPr lang="zh-TW" altLang="zh-TW" sz="1400" dirty="0">
                <a:ea typeface="微軟正黑體" panose="020B0604030504040204" pitchFamily="34" charset="-120"/>
              </a:rPr>
              <a:t>資料才能準確識別影響翹曲的關鍵因子</a:t>
            </a:r>
            <a:r>
              <a:rPr lang="zh-TW" altLang="zh-TW" sz="1400" dirty="0" smtClean="0">
                <a:ea typeface="微軟正黑體" panose="020B0604030504040204" pitchFamily="34" charset="-120"/>
              </a:rPr>
              <a:t>。</a:t>
            </a:r>
            <a:endParaRPr lang="zh-TW" altLang="zh-TW" sz="1400" dirty="0">
              <a:ea typeface="微軟正黑體" panose="020B0604030504040204" pitchFamily="34" charset="-120"/>
            </a:endParaRPr>
          </a:p>
          <a:p>
            <a:pPr marL="342900" lvl="0" indent="-342900">
              <a:lnSpc>
                <a:spcPts val="2400"/>
              </a:lnSpc>
              <a:buFont typeface="+mj-lt"/>
              <a:buAutoNum type="arabicPeriod"/>
            </a:pPr>
            <a:r>
              <a:rPr lang="zh-TW" altLang="zh-TW" sz="1400" dirty="0" smtClean="0">
                <a:ea typeface="微軟正黑體" panose="020B0604030504040204" pitchFamily="34" charset="-120"/>
              </a:rPr>
              <a:t>若</a:t>
            </a:r>
            <a:r>
              <a:rPr lang="zh-TW" altLang="zh-TW" sz="1400" dirty="0">
                <a:ea typeface="微軟正黑體" panose="020B0604030504040204" pitchFamily="34" charset="-120"/>
              </a:rPr>
              <a:t>不使用</a:t>
            </a:r>
            <a:r>
              <a:rPr lang="en-US" altLang="zh-TW" sz="1400" dirty="0">
                <a:ea typeface="微軟正黑體" panose="020B0604030504040204" pitchFamily="34" charset="-120"/>
              </a:rPr>
              <a:t> diffusion </a:t>
            </a:r>
            <a:r>
              <a:rPr lang="zh-TW" altLang="zh-TW" sz="1400" dirty="0">
                <a:ea typeface="微軟正黑體" panose="020B0604030504040204" pitchFamily="34" charset="-120"/>
              </a:rPr>
              <a:t>技術</a:t>
            </a:r>
            <a:r>
              <a:rPr lang="zh-TW" altLang="zh-TW" sz="1400" dirty="0" smtClean="0">
                <a:ea typeface="微軟正黑體" panose="020B0604030504040204" pitchFamily="34" charset="-120"/>
              </a:rPr>
              <a:t>，</a:t>
            </a:r>
            <a:r>
              <a:rPr lang="en-US" altLang="zh-TW" sz="1400" dirty="0" smtClean="0">
                <a:ea typeface="微軟正黑體" panose="020B0604030504040204" pitchFamily="34" charset="-120"/>
              </a:rPr>
              <a:t>AI </a:t>
            </a:r>
            <a:r>
              <a:rPr lang="zh-TW" altLang="zh-TW" sz="1400" dirty="0" smtClean="0">
                <a:ea typeface="微軟正黑體" panose="020B0604030504040204" pitchFamily="34" charset="-120"/>
              </a:rPr>
              <a:t>需</a:t>
            </a:r>
            <a:r>
              <a:rPr lang="en-US" altLang="zh-TW" sz="1400" dirty="0" smtClean="0">
                <a:ea typeface="微軟正黑體" panose="020B0604030504040204" pitchFamily="34" charset="-120"/>
              </a:rPr>
              <a:t> 55 </a:t>
            </a:r>
            <a:r>
              <a:rPr lang="zh-TW" altLang="zh-TW" sz="1400" dirty="0" smtClean="0">
                <a:ea typeface="微軟正黑體" panose="020B0604030504040204" pitchFamily="34" charset="-120"/>
              </a:rPr>
              <a:t>筆資料才能達成</a:t>
            </a:r>
            <a:r>
              <a:rPr lang="en-US" altLang="zh-TW" sz="1400" dirty="0" smtClean="0">
                <a:ea typeface="微軟正黑體" panose="020B0604030504040204" pitchFamily="34" charset="-120"/>
              </a:rPr>
              <a:t> KPI</a:t>
            </a:r>
            <a:r>
              <a:rPr lang="zh-TW" altLang="zh-TW" sz="1400" dirty="0" smtClean="0">
                <a:ea typeface="微軟正黑體" panose="020B0604030504040204" pitchFamily="34" charset="-120"/>
              </a:rPr>
              <a:t>，較</a:t>
            </a:r>
            <a:r>
              <a:rPr lang="zh-TW" altLang="zh-TW" sz="1400" dirty="0">
                <a:ea typeface="微軟正黑體" panose="020B0604030504040204" pitchFamily="34" charset="-120"/>
              </a:rPr>
              <a:t>傳統方法</a:t>
            </a:r>
            <a:r>
              <a:rPr lang="zh-TW" altLang="zh-TW" sz="1400" dirty="0" smtClean="0">
                <a:ea typeface="微軟正黑體" panose="020B0604030504040204" pitchFamily="34" charset="-120"/>
              </a:rPr>
              <a:t>節省</a:t>
            </a:r>
            <a:r>
              <a:rPr lang="en-US" altLang="zh-TW" sz="1400" dirty="0" smtClean="0">
                <a:ea typeface="微軟正黑體" panose="020B0604030504040204" pitchFamily="34" charset="-120"/>
              </a:rPr>
              <a:t> 57% </a:t>
            </a:r>
            <a:r>
              <a:rPr lang="zh-TW" altLang="zh-TW" sz="1400" dirty="0" smtClean="0">
                <a:ea typeface="微軟正黑體" panose="020B0604030504040204" pitchFamily="34" charset="-120"/>
              </a:rPr>
              <a:t>的</a:t>
            </a:r>
            <a:r>
              <a:rPr lang="zh-TW" altLang="zh-TW" sz="1400" dirty="0">
                <a:ea typeface="微軟正黑體" panose="020B0604030504040204" pitchFamily="34" charset="-120"/>
              </a:rPr>
              <a:t>模擬組數，使模擬時間縮短</a:t>
            </a:r>
            <a:r>
              <a:rPr lang="zh-TW" altLang="zh-TW" sz="1400" dirty="0" smtClean="0">
                <a:ea typeface="微軟正黑體" panose="020B0604030504040204" pitchFamily="34" charset="-120"/>
              </a:rPr>
              <a:t>至少</a:t>
            </a:r>
            <a:r>
              <a:rPr lang="en-US" altLang="zh-TW" sz="1400" dirty="0" smtClean="0">
                <a:ea typeface="微軟正黑體" panose="020B0604030504040204" pitchFamily="34" charset="-120"/>
              </a:rPr>
              <a:t> 50</a:t>
            </a:r>
            <a:r>
              <a:rPr lang="en-US" altLang="zh-TW" sz="1400" dirty="0">
                <a:ea typeface="微軟正黑體" panose="020B0604030504040204" pitchFamily="34" charset="-120"/>
              </a:rPr>
              <a:t>%</a:t>
            </a:r>
            <a:r>
              <a:rPr lang="zh-TW" altLang="zh-TW" sz="1400" dirty="0">
                <a:ea typeface="微軟正黑體" panose="020B0604030504040204" pitchFamily="34" charset="-120"/>
              </a:rPr>
              <a:t>。</a:t>
            </a:r>
          </a:p>
          <a:p>
            <a:pPr marL="342900" lvl="0" indent="-342900">
              <a:lnSpc>
                <a:spcPts val="2400"/>
              </a:lnSpc>
              <a:buFont typeface="+mj-lt"/>
              <a:buAutoNum type="arabicPeriod"/>
            </a:pPr>
            <a:r>
              <a:rPr lang="en-US" altLang="zh-TW" sz="1400" dirty="0" smtClean="0">
                <a:ea typeface="微軟正黑體" panose="020B0604030504040204" pitchFamily="34" charset="-120"/>
              </a:rPr>
              <a:t>44 </a:t>
            </a:r>
            <a:r>
              <a:rPr lang="zh-TW" altLang="zh-TW" sz="1400" dirty="0" smtClean="0">
                <a:ea typeface="微軟正黑體" panose="020B0604030504040204" pitchFamily="34" charset="-120"/>
              </a:rPr>
              <a:t>筆</a:t>
            </a:r>
            <a:r>
              <a:rPr lang="zh-TW" altLang="zh-TW" sz="1400" dirty="0">
                <a:ea typeface="微軟正黑體" panose="020B0604030504040204" pitchFamily="34" charset="-120"/>
              </a:rPr>
              <a:t>資料</a:t>
            </a:r>
            <a:r>
              <a:rPr lang="zh-TW" altLang="zh-TW" sz="1400" dirty="0" smtClean="0">
                <a:ea typeface="微軟正黑體" panose="020B0604030504040204" pitchFamily="34" charset="-120"/>
              </a:rPr>
              <a:t>搭配</a:t>
            </a:r>
            <a:r>
              <a:rPr lang="en-US" altLang="zh-TW" sz="1400" dirty="0" smtClean="0">
                <a:ea typeface="微軟正黑體" panose="020B0604030504040204" pitchFamily="34" charset="-120"/>
              </a:rPr>
              <a:t> diffusion </a:t>
            </a:r>
            <a:r>
              <a:rPr lang="zh-TW" altLang="zh-TW" sz="1400" dirty="0" smtClean="0">
                <a:ea typeface="微軟正黑體" panose="020B0604030504040204" pitchFamily="34" charset="-120"/>
              </a:rPr>
              <a:t>生成</a:t>
            </a:r>
            <a:r>
              <a:rPr lang="en-US" altLang="zh-TW" sz="1400" dirty="0" smtClean="0">
                <a:ea typeface="微軟正黑體" panose="020B0604030504040204" pitchFamily="34" charset="-120"/>
              </a:rPr>
              <a:t> 484 </a:t>
            </a:r>
            <a:r>
              <a:rPr lang="zh-TW" altLang="zh-TW" sz="1400" dirty="0" smtClean="0">
                <a:ea typeface="微軟正黑體" panose="020B0604030504040204" pitchFamily="34" charset="-120"/>
              </a:rPr>
              <a:t>組</a:t>
            </a:r>
            <a:r>
              <a:rPr lang="zh-TW" altLang="zh-TW" sz="1400" dirty="0">
                <a:ea typeface="微軟正黑體" panose="020B0604030504040204" pitchFamily="34" charset="-120"/>
              </a:rPr>
              <a:t>數據後，</a:t>
            </a:r>
            <a:r>
              <a:rPr lang="zh-TW" altLang="zh-TW" sz="1400" dirty="0" smtClean="0">
                <a:ea typeface="微軟正黑體" panose="020B0604030504040204" pitchFamily="34" charset="-120"/>
              </a:rPr>
              <a:t>使</a:t>
            </a:r>
            <a:r>
              <a:rPr lang="en-US" altLang="zh-TW" sz="1400" dirty="0" smtClean="0">
                <a:ea typeface="微軟正黑體" panose="020B0604030504040204" pitchFamily="34" charset="-120"/>
              </a:rPr>
              <a:t> AI </a:t>
            </a:r>
            <a:r>
              <a:rPr lang="zh-TW" altLang="zh-TW" sz="1400" dirty="0" smtClean="0">
                <a:ea typeface="微軟正黑體" panose="020B0604030504040204" pitchFamily="34" charset="-120"/>
              </a:rPr>
              <a:t>模型</a:t>
            </a:r>
            <a:r>
              <a:rPr lang="zh-TW" altLang="zh-TW" sz="1400" dirty="0">
                <a:ea typeface="微軟正黑體" panose="020B0604030504040204" pitchFamily="34" charset="-120"/>
              </a:rPr>
              <a:t>的識別能力</a:t>
            </a:r>
            <a:r>
              <a:rPr lang="zh-TW" altLang="zh-TW" sz="1400" dirty="0" smtClean="0">
                <a:ea typeface="微軟正黑體" panose="020B0604030504040204" pitchFamily="34" charset="-120"/>
              </a:rPr>
              <a:t>更穩定</a:t>
            </a:r>
            <a:r>
              <a:rPr lang="zh-TW" altLang="zh-TW" sz="1400" dirty="0">
                <a:ea typeface="微軟正黑體" panose="020B0604030504040204" pitchFamily="34" charset="-120"/>
              </a:rPr>
              <a:t>，並與</a:t>
            </a:r>
            <a:r>
              <a:rPr lang="zh-TW" altLang="zh-TW" sz="1400" dirty="0" smtClean="0">
                <a:ea typeface="微軟正黑體" panose="020B0604030504040204" pitchFamily="34" charset="-120"/>
              </a:rPr>
              <a:t>傳統</a:t>
            </a:r>
            <a:r>
              <a:rPr lang="en-US" altLang="zh-TW" sz="1400" dirty="0" smtClean="0">
                <a:ea typeface="微軟正黑體" panose="020B0604030504040204" pitchFamily="34" charset="-120"/>
              </a:rPr>
              <a:t> JMP </a:t>
            </a:r>
            <a:r>
              <a:rPr lang="zh-TW" altLang="zh-TW" sz="1400" dirty="0" smtClean="0">
                <a:ea typeface="微軟正黑體" panose="020B0604030504040204" pitchFamily="34" charset="-120"/>
              </a:rPr>
              <a:t>結果</a:t>
            </a:r>
            <a:r>
              <a:rPr lang="zh-TW" altLang="zh-TW" sz="1400" dirty="0">
                <a:ea typeface="微軟正黑體" panose="020B0604030504040204" pitchFamily="34" charset="-120"/>
              </a:rPr>
              <a:t>一致，驗證</a:t>
            </a:r>
            <a:r>
              <a:rPr lang="zh-TW" altLang="zh-TW" sz="1400" dirty="0" smtClean="0">
                <a:ea typeface="微軟正黑體" panose="020B0604030504040204" pitchFamily="34" charset="-120"/>
              </a:rPr>
              <a:t>了</a:t>
            </a:r>
            <a:r>
              <a:rPr lang="en-US" altLang="zh-TW" sz="1400" dirty="0" smtClean="0">
                <a:ea typeface="微軟正黑體" panose="020B0604030504040204" pitchFamily="34" charset="-120"/>
              </a:rPr>
              <a:t> AI </a:t>
            </a:r>
            <a:r>
              <a:rPr lang="zh-TW" altLang="zh-TW" sz="1400" dirty="0" smtClean="0">
                <a:ea typeface="微軟正黑體" panose="020B0604030504040204" pitchFamily="34" charset="-120"/>
              </a:rPr>
              <a:t>在</a:t>
            </a:r>
            <a:r>
              <a:rPr lang="zh-TW" altLang="zh-TW" sz="1400" dirty="0">
                <a:ea typeface="微軟正黑體" panose="020B0604030504040204" pitchFamily="34" charset="-120"/>
              </a:rPr>
              <a:t>翹曲預測上的可行性。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BD7105F8-190A-1BD6-559F-668051D6106F}"/>
              </a:ext>
            </a:extLst>
          </p:cNvPr>
          <p:cNvSpPr txBox="1"/>
          <p:nvPr/>
        </p:nvSpPr>
        <p:spPr>
          <a:xfrm>
            <a:off x="314840" y="783669"/>
            <a:ext cx="9416389" cy="662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TW"/>
            </a:defPPr>
            <a:lvl1pPr marL="342900" lvl="0" indent="-342900">
              <a:lnSpc>
                <a:spcPct val="150000"/>
              </a:lnSpc>
              <a:buFont typeface="+mj-lt"/>
              <a:buAutoNum type="arabicPeriod"/>
              <a:defRPr sz="1600" b="1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defRPr>
            </a:lvl1pPr>
          </a:lstStyle>
          <a:p>
            <a:pPr marL="0" indent="0">
              <a:buNone/>
            </a:pPr>
            <a:r>
              <a:rPr lang="zh-TW" altLang="en-US" sz="1800" dirty="0" smtClean="0"/>
              <a:t>本研究成功透過</a:t>
            </a:r>
            <a:r>
              <a:rPr lang="en-US" altLang="zh-TW" sz="1800" dirty="0" smtClean="0"/>
              <a:t>AI</a:t>
            </a:r>
            <a:r>
              <a:rPr lang="zh-TW" altLang="en-US" sz="1800" dirty="0" smtClean="0"/>
              <a:t>輔助，於低組數資料即找出關鍵因子，將模擬建模效率提升至少 </a:t>
            </a:r>
            <a:r>
              <a:rPr lang="en-US" altLang="zh-TW" sz="2800" dirty="0" smtClean="0">
                <a:solidFill>
                  <a:srgbClr val="000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50%</a:t>
            </a:r>
            <a:endParaRPr lang="en-US" altLang="zh-TW" sz="1800" dirty="0">
              <a:solidFill>
                <a:srgbClr val="0000F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BD7105F8-190A-1BD6-559F-668051D6106F}"/>
              </a:ext>
            </a:extLst>
          </p:cNvPr>
          <p:cNvSpPr txBox="1"/>
          <p:nvPr/>
        </p:nvSpPr>
        <p:spPr>
          <a:xfrm>
            <a:off x="314840" y="1375565"/>
            <a:ext cx="10062342" cy="41639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TW"/>
            </a:defPPr>
            <a:lvl1pPr marL="342900" lvl="0" indent="-342900">
              <a:lnSpc>
                <a:spcPct val="150000"/>
              </a:lnSpc>
              <a:buFont typeface="+mj-lt"/>
              <a:buAutoNum type="arabicPeriod"/>
              <a:defRPr sz="1600" b="1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defRPr>
            </a:lvl1pPr>
          </a:lstStyle>
          <a:p>
            <a:pPr marL="0" indent="0">
              <a:buNone/>
            </a:pPr>
            <a:r>
              <a:rPr lang="zh-TW" altLang="zh-TW" sz="1400" dirty="0">
                <a:solidFill>
                  <a:schemeClr val="accent5">
                    <a:lumMod val="75000"/>
                  </a:schemeClr>
                </a:solidFill>
              </a:rPr>
              <a:t>本研究證明</a:t>
            </a:r>
            <a:r>
              <a:rPr lang="en-US" altLang="zh-TW" sz="1400" dirty="0">
                <a:solidFill>
                  <a:schemeClr val="accent5">
                    <a:lumMod val="75000"/>
                  </a:schemeClr>
                </a:solidFill>
              </a:rPr>
              <a:t>AI</a:t>
            </a:r>
            <a:r>
              <a:rPr lang="zh-TW" altLang="zh-TW" sz="1400" dirty="0">
                <a:solidFill>
                  <a:schemeClr val="accent5">
                    <a:lumMod val="75000"/>
                  </a:schemeClr>
                </a:solidFill>
              </a:rPr>
              <a:t>技術可有效應用於翹曲預測，提升</a:t>
            </a:r>
            <a:r>
              <a:rPr lang="en-US" altLang="zh-TW" sz="1400" dirty="0">
                <a:solidFill>
                  <a:schemeClr val="accent5">
                    <a:lumMod val="75000"/>
                  </a:schemeClr>
                </a:solidFill>
              </a:rPr>
              <a:t>CAE</a:t>
            </a:r>
            <a:r>
              <a:rPr lang="zh-TW" altLang="zh-TW" sz="1400" dirty="0">
                <a:solidFill>
                  <a:schemeClr val="accent5">
                    <a:lumMod val="75000"/>
                  </a:schemeClr>
                </a:solidFill>
              </a:rPr>
              <a:t>模擬效率，減少過多</a:t>
            </a:r>
            <a:r>
              <a:rPr lang="en-US" altLang="zh-TW" sz="1400" dirty="0">
                <a:solidFill>
                  <a:schemeClr val="accent5">
                    <a:lumMod val="75000"/>
                  </a:schemeClr>
                </a:solidFill>
              </a:rPr>
              <a:t>DOE</a:t>
            </a:r>
            <a:r>
              <a:rPr lang="zh-TW" altLang="zh-TW" sz="1400" dirty="0">
                <a:solidFill>
                  <a:schemeClr val="accent5">
                    <a:lumMod val="75000"/>
                  </a:schemeClr>
                </a:solidFill>
              </a:rPr>
              <a:t>測試所需的時間與資源，並降低設計驗證成本。</a:t>
            </a:r>
            <a:endParaRPr lang="en-US" altLang="zh-TW" sz="14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5" name="六邊形 4"/>
          <p:cNvSpPr/>
          <p:nvPr/>
        </p:nvSpPr>
        <p:spPr>
          <a:xfrm>
            <a:off x="5389446" y="4169657"/>
            <a:ext cx="1488868" cy="1283507"/>
          </a:xfrm>
          <a:prstGeom prst="hexagon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0" name="直線接點 9"/>
          <p:cNvCxnSpPr/>
          <p:nvPr/>
        </p:nvCxnSpPr>
        <p:spPr>
          <a:xfrm>
            <a:off x="4892400" y="3842486"/>
            <a:ext cx="560443" cy="109455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接點 12"/>
          <p:cNvCxnSpPr/>
          <p:nvPr/>
        </p:nvCxnSpPr>
        <p:spPr>
          <a:xfrm>
            <a:off x="6528253" y="4169657"/>
            <a:ext cx="10944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接點 14"/>
          <p:cNvCxnSpPr/>
          <p:nvPr/>
        </p:nvCxnSpPr>
        <p:spPr>
          <a:xfrm flipH="1">
            <a:off x="6199138" y="5007640"/>
            <a:ext cx="569793" cy="113700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/>
          <p:cNvSpPr/>
          <p:nvPr/>
        </p:nvSpPr>
        <p:spPr>
          <a:xfrm>
            <a:off x="5464466" y="4631194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研究的貢獻</a:t>
            </a:r>
            <a:endParaRPr lang="zh-TW" altLang="en-US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1189200" y="4197593"/>
            <a:ext cx="395172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建立相似結構產品的分析流程</a:t>
            </a:r>
            <a:endParaRPr lang="en-US" altLang="zh-TW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r"/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低組數資料即可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準確識別關鍵因子的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AI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分析流程</a:t>
            </a:r>
          </a:p>
        </p:txBody>
      </p:sp>
      <p:sp>
        <p:nvSpPr>
          <p:cNvPr id="23" name="矩形 22"/>
          <p:cNvSpPr/>
          <p:nvPr/>
        </p:nvSpPr>
        <p:spPr>
          <a:xfrm>
            <a:off x="6953334" y="4304811"/>
            <a:ext cx="3956070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生成式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AI</a:t>
            </a:r>
          </a:p>
          <a:p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在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半導體製程優化中的應用，驗證其可行性</a:t>
            </a:r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endParaRPr lang="en-US" altLang="zh-TW" sz="1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為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未來在小樣本數據下的機器學習應用提供參考</a:t>
            </a:r>
          </a:p>
        </p:txBody>
      </p:sp>
      <p:sp>
        <p:nvSpPr>
          <p:cNvPr id="24" name="矩形 23"/>
          <p:cNvSpPr/>
          <p:nvPr/>
        </p:nvSpPr>
        <p:spPr>
          <a:xfrm>
            <a:off x="1395358" y="5506515"/>
            <a:ext cx="473852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不同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機器學習模型的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適用性</a:t>
            </a:r>
            <a:endParaRPr lang="en-US" altLang="zh-TW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r"/>
            <a:r>
              <a:rPr lang="zh-TW" altLang="en-US" sz="1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提供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未來在翹曲預測與其他半導體製程模擬中的應用依據</a:t>
            </a:r>
          </a:p>
        </p:txBody>
      </p:sp>
    </p:spTree>
    <p:extLst>
      <p:ext uri="{BB962C8B-B14F-4D97-AF65-F5344CB8AC3E}">
        <p14:creationId xmlns:p14="http://schemas.microsoft.com/office/powerpoint/2010/main" val="1787016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9094" y="6212903"/>
            <a:ext cx="2238687" cy="485843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22B61683-783D-C91E-EC43-AC0F396F6A4A}"/>
              </a:ext>
            </a:extLst>
          </p:cNvPr>
          <p:cNvSpPr txBox="1"/>
          <p:nvPr/>
        </p:nvSpPr>
        <p:spPr>
          <a:xfrm>
            <a:off x="4384730" y="3013502"/>
            <a:ext cx="34225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8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/>
                <a:sym typeface="Times New Roman"/>
              </a:rPr>
              <a:t>Thank </a:t>
            </a:r>
            <a:r>
              <a:rPr lang="en-US" altLang="zh-TW" sz="4800" b="1" dirty="0" smtClean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/>
                <a:sym typeface="Times New Roman"/>
              </a:rPr>
              <a:t>you</a:t>
            </a:r>
            <a:endParaRPr lang="zh-TW" altLang="en-US" sz="4800" dirty="0"/>
          </a:p>
        </p:txBody>
      </p:sp>
    </p:spTree>
    <p:extLst>
      <p:ext uri="{BB962C8B-B14F-4D97-AF65-F5344CB8AC3E}">
        <p14:creationId xmlns:p14="http://schemas.microsoft.com/office/powerpoint/2010/main" val="1000971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圖片 8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2505" y="6345262"/>
            <a:ext cx="2238687" cy="485843"/>
          </a:xfrm>
          <a:prstGeom prst="rect">
            <a:avLst/>
          </a:prstGeom>
        </p:spPr>
      </p:pic>
      <p:sp>
        <p:nvSpPr>
          <p:cNvPr id="130" name="文字方塊 129">
            <a:extLst>
              <a:ext uri="{FF2B5EF4-FFF2-40B4-BE49-F238E27FC236}">
                <a16:creationId xmlns:a16="http://schemas.microsoft.com/office/drawing/2014/main" id="{22B61683-783D-C91E-EC43-AC0F396F6A4A}"/>
              </a:ext>
            </a:extLst>
          </p:cNvPr>
          <p:cNvSpPr txBox="1"/>
          <p:nvPr/>
        </p:nvSpPr>
        <p:spPr>
          <a:xfrm>
            <a:off x="314840" y="203049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  <a:cs typeface="Times New Roman"/>
                <a:sym typeface="Times New Roman"/>
              </a:rPr>
              <a:t>改善方法</a:t>
            </a:r>
            <a:endParaRPr lang="zh-TW" altLang="en-US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4" name="群組 3"/>
          <p:cNvGrpSpPr/>
          <p:nvPr/>
        </p:nvGrpSpPr>
        <p:grpSpPr>
          <a:xfrm>
            <a:off x="273135" y="820460"/>
            <a:ext cx="11532501" cy="574707"/>
            <a:chOff x="273135" y="820460"/>
            <a:chExt cx="11532501" cy="574707"/>
          </a:xfrm>
        </p:grpSpPr>
        <p:sp>
          <p:nvSpPr>
            <p:cNvPr id="69" name="箭號: 向右 266">
              <a:extLst>
                <a:ext uri="{FF2B5EF4-FFF2-40B4-BE49-F238E27FC236}">
                  <a16:creationId xmlns:a16="http://schemas.microsoft.com/office/drawing/2014/main" id="{72DF2990-2FAD-44C9-AF84-DA8ECCF911E4}"/>
                </a:ext>
              </a:extLst>
            </p:cNvPr>
            <p:cNvSpPr/>
            <p:nvPr/>
          </p:nvSpPr>
          <p:spPr>
            <a:xfrm>
              <a:off x="7134122" y="1055801"/>
              <a:ext cx="4664677" cy="339366"/>
            </a:xfrm>
            <a:prstGeom prst="rightArrow">
              <a:avLst>
                <a:gd name="adj1" fmla="val 34074"/>
                <a:gd name="adj2" fmla="val 103088"/>
              </a:avLst>
            </a:prstGeom>
            <a:solidFill>
              <a:srgbClr val="FFC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77" name="箭號: 向右 266">
              <a:extLst>
                <a:ext uri="{FF2B5EF4-FFF2-40B4-BE49-F238E27FC236}">
                  <a16:creationId xmlns:a16="http://schemas.microsoft.com/office/drawing/2014/main" id="{72DF2990-2FAD-44C9-AF84-DA8ECCF911E4}"/>
                </a:ext>
              </a:extLst>
            </p:cNvPr>
            <p:cNvSpPr/>
            <p:nvPr/>
          </p:nvSpPr>
          <p:spPr>
            <a:xfrm>
              <a:off x="273135" y="1055801"/>
              <a:ext cx="11532501" cy="339366"/>
            </a:xfrm>
            <a:prstGeom prst="rightArrow">
              <a:avLst>
                <a:gd name="adj1" fmla="val 34074"/>
                <a:gd name="adj2" fmla="val 103088"/>
              </a:avLst>
            </a:prstGeom>
            <a:gradFill>
              <a:gsLst>
                <a:gs pos="18000">
                  <a:srgbClr val="4B4BFF"/>
                </a:gs>
                <a:gs pos="68000">
                  <a:schemeClr val="bg2">
                    <a:lumMod val="90000"/>
                  </a:schemeClr>
                </a:gs>
                <a:gs pos="74000">
                  <a:srgbClr val="FFC000"/>
                </a:gs>
              </a:gsLst>
              <a:lin ang="3600000" scaled="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78" name="箭號: ＞形 479">
              <a:extLst>
                <a:ext uri="{FF2B5EF4-FFF2-40B4-BE49-F238E27FC236}">
                  <a16:creationId xmlns:a16="http://schemas.microsoft.com/office/drawing/2014/main" id="{7095CE4E-90C0-4AEE-B532-ADED9122EBD2}"/>
                </a:ext>
              </a:extLst>
            </p:cNvPr>
            <p:cNvSpPr/>
            <p:nvPr/>
          </p:nvSpPr>
          <p:spPr>
            <a:xfrm>
              <a:off x="7293359" y="1055802"/>
              <a:ext cx="1720500" cy="223012"/>
            </a:xfrm>
            <a:prstGeom prst="chevron">
              <a:avLst/>
            </a:prstGeom>
            <a:solidFill>
              <a:schemeClr val="bg1">
                <a:alpha val="5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100" b="1" i="1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  <a:cs typeface="+mn-cs"/>
                </a:rPr>
                <a:t>AI</a:t>
              </a:r>
              <a:endParaRPr kumimoji="0" lang="zh-TW" altLang="en-US" sz="1100" b="1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</p:txBody>
        </p:sp>
        <p:sp>
          <p:nvSpPr>
            <p:cNvPr id="80" name="標題 2">
              <a:extLst>
                <a:ext uri="{FF2B5EF4-FFF2-40B4-BE49-F238E27FC236}">
                  <a16:creationId xmlns:a16="http://schemas.microsoft.com/office/drawing/2014/main" id="{E7E6748D-46DB-4F62-82A3-445DA34C2538}"/>
                </a:ext>
              </a:extLst>
            </p:cNvPr>
            <p:cNvSpPr txBox="1">
              <a:spLocks/>
            </p:cNvSpPr>
            <p:nvPr/>
          </p:nvSpPr>
          <p:spPr>
            <a:xfrm>
              <a:off x="8840426" y="820460"/>
              <a:ext cx="1853511" cy="508563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1" kern="1200" baseline="0">
                  <a:solidFill>
                    <a:schemeClr val="tx1"/>
                  </a:solidFill>
                  <a:latin typeface="+mn-lt"/>
                  <a:ea typeface="微軟正黑體" charset="-120"/>
                  <a:cs typeface="+mj-cs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32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C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Microsoft YaHei" panose="020B0503020204020204" pitchFamily="34" charset="-122"/>
                  <a:ea typeface="微軟正黑體" panose="020B0604030504040204" pitchFamily="34" charset="-120"/>
                  <a:cs typeface="+mj-cs"/>
                </a:rPr>
                <a:t>AI+</a:t>
              </a:r>
              <a:r>
                <a:rPr kumimoji="0" lang="zh-TW" altLang="en-US" sz="32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C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Microsoft YaHei" panose="020B0503020204020204" pitchFamily="34" charset="-122"/>
                  <a:ea typeface="微軟正黑體" panose="020B0604030504040204" pitchFamily="34" charset="-120"/>
                  <a:cs typeface="+mj-cs"/>
                </a:rPr>
                <a:t>模擬</a:t>
              </a:r>
              <a:endParaRPr kumimoji="0" lang="en-US" altLang="zh-TW" sz="32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" panose="020B0503020204020204" pitchFamily="34" charset="-122"/>
                <a:ea typeface="微軟正黑體" panose="020B0604030504040204" pitchFamily="34" charset="-120"/>
                <a:cs typeface="+mj-cs"/>
              </a:endParaRPr>
            </a:p>
          </p:txBody>
        </p:sp>
      </p:grpSp>
      <p:sp>
        <p:nvSpPr>
          <p:cNvPr id="81" name="箭號: 向右 266">
            <a:extLst>
              <a:ext uri="{FF2B5EF4-FFF2-40B4-BE49-F238E27FC236}">
                <a16:creationId xmlns:a16="http://schemas.microsoft.com/office/drawing/2014/main" id="{72DF2990-2FAD-44C9-AF84-DA8ECCF911E4}"/>
              </a:ext>
            </a:extLst>
          </p:cNvPr>
          <p:cNvSpPr/>
          <p:nvPr/>
        </p:nvSpPr>
        <p:spPr>
          <a:xfrm>
            <a:off x="273135" y="1055801"/>
            <a:ext cx="7250181" cy="339366"/>
          </a:xfrm>
          <a:prstGeom prst="rightArrow">
            <a:avLst>
              <a:gd name="adj1" fmla="val 34074"/>
              <a:gd name="adj2" fmla="val 103088"/>
            </a:avLst>
          </a:prstGeom>
          <a:gradFill>
            <a:gsLst>
              <a:gs pos="18000">
                <a:srgbClr val="4B4BFF"/>
              </a:gs>
              <a:gs pos="68000">
                <a:schemeClr val="bg2">
                  <a:lumMod val="90000"/>
                </a:schemeClr>
              </a:gs>
            </a:gsLst>
            <a:lin ang="36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89" name="矩形: 圓角 6">
            <a:extLst>
              <a:ext uri="{FF2B5EF4-FFF2-40B4-BE49-F238E27FC236}">
                <a16:creationId xmlns:a16="http://schemas.microsoft.com/office/drawing/2014/main" id="{519F8ADA-F2DB-4D07-8A96-F9A1DC66F3CA}"/>
              </a:ext>
            </a:extLst>
          </p:cNvPr>
          <p:cNvSpPr/>
          <p:nvPr/>
        </p:nvSpPr>
        <p:spPr>
          <a:xfrm>
            <a:off x="249081" y="1735022"/>
            <a:ext cx="3240740" cy="4894379"/>
          </a:xfrm>
          <a:prstGeom prst="roundRect">
            <a:avLst>
              <a:gd name="adj" fmla="val 2627"/>
            </a:avLst>
          </a:prstGeom>
          <a:solidFill>
            <a:schemeClr val="accent1">
              <a:lumMod val="40000"/>
              <a:lumOff val="60000"/>
              <a:alpha val="50000"/>
            </a:schemeClr>
          </a:solidFill>
          <a:ln w="19050">
            <a:solidFill>
              <a:srgbClr val="CCCCF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90" name="文字方塊 89">
            <a:extLst>
              <a:ext uri="{FF2B5EF4-FFF2-40B4-BE49-F238E27FC236}">
                <a16:creationId xmlns:a16="http://schemas.microsoft.com/office/drawing/2014/main" id="{F3D1A148-0EC7-49A5-A9A2-E45F404403FC}"/>
              </a:ext>
            </a:extLst>
          </p:cNvPr>
          <p:cNvSpPr txBox="1"/>
          <p:nvPr/>
        </p:nvSpPr>
        <p:spPr>
          <a:xfrm>
            <a:off x="303103" y="1817896"/>
            <a:ext cx="1532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Microsoft YaHei" panose="020B0503020204020204" pitchFamily="34" charset="-122"/>
                <a:ea typeface="微軟正黑體" panose="020B0604030504040204" pitchFamily="34" charset="-120"/>
                <a:cs typeface="+mn-cs"/>
              </a:rPr>
              <a:t>傳統</a:t>
            </a:r>
            <a:r>
              <a:rPr kumimoji="0" lang="en-US" altLang="zh-TW" sz="18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Microsoft YaHei" panose="020B0503020204020204" pitchFamily="34" charset="-122"/>
                <a:ea typeface="微軟正黑體" panose="020B0604030504040204" pitchFamily="34" charset="-120"/>
                <a:cs typeface="+mn-cs"/>
              </a:rPr>
              <a:t>NPI</a:t>
            </a:r>
            <a:r>
              <a:rPr kumimoji="0" lang="zh-TW" altLang="en-US" sz="18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Microsoft YaHei" panose="020B0503020204020204" pitchFamily="34" charset="-122"/>
                <a:ea typeface="微軟正黑體" panose="020B0604030504040204" pitchFamily="34" charset="-120"/>
                <a:cs typeface="+mn-cs"/>
              </a:rPr>
              <a:t>流程</a:t>
            </a:r>
            <a:endParaRPr kumimoji="0" lang="zh-TW" altLang="en-US" sz="18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Microsoft YaHei" panose="020B0503020204020204" pitchFamily="34" charset="-122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91" name="矩形: 圓角 25">
            <a:extLst>
              <a:ext uri="{FF2B5EF4-FFF2-40B4-BE49-F238E27FC236}">
                <a16:creationId xmlns:a16="http://schemas.microsoft.com/office/drawing/2014/main" id="{75C3CC79-5DA5-4410-A0CB-4D3DD2CDAEED}"/>
              </a:ext>
            </a:extLst>
          </p:cNvPr>
          <p:cNvSpPr/>
          <p:nvPr/>
        </p:nvSpPr>
        <p:spPr>
          <a:xfrm>
            <a:off x="411877" y="3310732"/>
            <a:ext cx="2592000" cy="324000"/>
          </a:xfrm>
          <a:prstGeom prst="roundRect">
            <a:avLst>
              <a:gd name="adj" fmla="val 0"/>
            </a:avLst>
          </a:prstGeom>
          <a:solidFill>
            <a:srgbClr val="6464F2"/>
          </a:solidFill>
          <a:ln w="254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lvl="0" algn="ctr" defTabSz="1219170">
              <a:defRPr/>
            </a:pPr>
            <a:r>
              <a:rPr lang="en-US" altLang="zh-TW" sz="1200" b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微軟正黑體" panose="020B0604030504040204" pitchFamily="34" charset="-120"/>
              </a:rPr>
              <a:t>Tooling  and </a:t>
            </a:r>
            <a:r>
              <a:rPr lang="en-US" altLang="zh-TW" sz="1200" b="1" kern="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微軟正黑體" panose="020B0604030504040204" pitchFamily="34" charset="-120"/>
              </a:rPr>
              <a:t>Material prepare</a:t>
            </a:r>
            <a:endParaRPr lang="en-US" altLang="zh-TW" sz="1200" b="1" kern="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YaHei" panose="020B0503020204020204" pitchFamily="34" charset="-122"/>
              <a:ea typeface="微軟正黑體" panose="020B0604030504040204" pitchFamily="34" charset="-120"/>
            </a:endParaRPr>
          </a:p>
        </p:txBody>
      </p:sp>
      <p:sp>
        <p:nvSpPr>
          <p:cNvPr id="92" name="矩形: 圓角 20">
            <a:extLst>
              <a:ext uri="{FF2B5EF4-FFF2-40B4-BE49-F238E27FC236}">
                <a16:creationId xmlns:a16="http://schemas.microsoft.com/office/drawing/2014/main" id="{E8298938-310E-4387-9829-CB2F3A38281D}"/>
              </a:ext>
            </a:extLst>
          </p:cNvPr>
          <p:cNvSpPr/>
          <p:nvPr/>
        </p:nvSpPr>
        <p:spPr>
          <a:xfrm>
            <a:off x="411877" y="2728918"/>
            <a:ext cx="2592000" cy="324000"/>
          </a:xfrm>
          <a:prstGeom prst="roundRect">
            <a:avLst>
              <a:gd name="adj" fmla="val 0"/>
            </a:avLst>
          </a:prstGeom>
          <a:solidFill>
            <a:srgbClr val="6666FF">
              <a:alpha val="92941"/>
            </a:srgbClr>
          </a:solidFill>
          <a:ln w="254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DOE Design</a:t>
            </a:r>
            <a:endParaRPr kumimoji="0" lang="en-US" altLang="zh-TW" sz="12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/>
              <a:ea typeface="微軟正黑體"/>
              <a:cs typeface="+mn-cs"/>
            </a:endParaRPr>
          </a:p>
        </p:txBody>
      </p:sp>
      <p:sp>
        <p:nvSpPr>
          <p:cNvPr id="93" name="矩形: 圓角 34">
            <a:extLst>
              <a:ext uri="{FF2B5EF4-FFF2-40B4-BE49-F238E27FC236}">
                <a16:creationId xmlns:a16="http://schemas.microsoft.com/office/drawing/2014/main" id="{2F28A120-787F-4060-B71F-B6749A8D650B}"/>
              </a:ext>
            </a:extLst>
          </p:cNvPr>
          <p:cNvSpPr/>
          <p:nvPr/>
        </p:nvSpPr>
        <p:spPr>
          <a:xfrm>
            <a:off x="411877" y="3892546"/>
            <a:ext cx="2592000" cy="324000"/>
          </a:xfrm>
          <a:prstGeom prst="roundRect">
            <a:avLst>
              <a:gd name="adj" fmla="val 0"/>
            </a:avLst>
          </a:prstGeom>
          <a:solidFill>
            <a:srgbClr val="4F6F99"/>
          </a:solidFill>
          <a:ln w="254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" panose="020B0503020204020204" pitchFamily="34" charset="-122"/>
                <a:ea typeface="微軟正黑體" panose="020B0604030504040204" pitchFamily="34" charset="-120"/>
                <a:cs typeface="+mn-cs"/>
              </a:rPr>
              <a:t>Eng. lot</a:t>
            </a:r>
            <a:endParaRPr kumimoji="0" lang="zh-TW" altLang="en-US" sz="12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YaHei" panose="020B0503020204020204" pitchFamily="34" charset="-122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94" name="矩形: 圓角 34">
            <a:extLst>
              <a:ext uri="{FF2B5EF4-FFF2-40B4-BE49-F238E27FC236}">
                <a16:creationId xmlns:a16="http://schemas.microsoft.com/office/drawing/2014/main" id="{2F28A120-787F-4060-B71F-B6749A8D650B}"/>
              </a:ext>
            </a:extLst>
          </p:cNvPr>
          <p:cNvSpPr/>
          <p:nvPr/>
        </p:nvSpPr>
        <p:spPr>
          <a:xfrm>
            <a:off x="411877" y="4474360"/>
            <a:ext cx="2592000" cy="324000"/>
          </a:xfrm>
          <a:prstGeom prst="roundRect">
            <a:avLst>
              <a:gd name="adj" fmla="val 0"/>
            </a:avLst>
          </a:prstGeom>
          <a:solidFill>
            <a:srgbClr val="4F6F99"/>
          </a:solidFill>
          <a:ln w="254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1" kern="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微軟正黑體" panose="020B0604030504040204" pitchFamily="34" charset="-120"/>
              </a:rPr>
              <a:t>Qual</a:t>
            </a:r>
            <a:r>
              <a:rPr kumimoji="0" lang="en-US" altLang="zh-TW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" panose="020B0503020204020204" pitchFamily="34" charset="-122"/>
                <a:ea typeface="微軟正黑體" panose="020B0604030504040204" pitchFamily="34" charset="-120"/>
                <a:cs typeface="+mn-cs"/>
              </a:rPr>
              <a:t>. lot</a:t>
            </a:r>
            <a:endParaRPr kumimoji="0" lang="zh-TW" altLang="en-US" sz="12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YaHei" panose="020B0503020204020204" pitchFamily="34" charset="-122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95" name="矩形: 圓角 34">
            <a:extLst>
              <a:ext uri="{FF2B5EF4-FFF2-40B4-BE49-F238E27FC236}">
                <a16:creationId xmlns:a16="http://schemas.microsoft.com/office/drawing/2014/main" id="{2F28A120-787F-4060-B71F-B6749A8D650B}"/>
              </a:ext>
            </a:extLst>
          </p:cNvPr>
          <p:cNvSpPr/>
          <p:nvPr/>
        </p:nvSpPr>
        <p:spPr>
          <a:xfrm>
            <a:off x="411877" y="5056173"/>
            <a:ext cx="2592000" cy="324000"/>
          </a:xfrm>
          <a:prstGeom prst="roundRect">
            <a:avLst>
              <a:gd name="adj" fmla="val 0"/>
            </a:avLst>
          </a:prstGeom>
          <a:solidFill>
            <a:srgbClr val="4F6F99"/>
          </a:solidFill>
          <a:ln w="254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1" kern="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微軟正黑體" panose="020B0604030504040204" pitchFamily="34" charset="-120"/>
              </a:rPr>
              <a:t>Production</a:t>
            </a:r>
            <a:endParaRPr kumimoji="0" lang="zh-TW" altLang="en-US" sz="12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YaHei" panose="020B0503020204020204" pitchFamily="34" charset="-122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96" name="右中括弧 95">
            <a:extLst>
              <a:ext uri="{FF2B5EF4-FFF2-40B4-BE49-F238E27FC236}">
                <a16:creationId xmlns:a16="http://schemas.microsoft.com/office/drawing/2014/main" id="{F29E6C9F-A19C-4C04-AC44-063C5F86E3F7}"/>
              </a:ext>
            </a:extLst>
          </p:cNvPr>
          <p:cNvSpPr/>
          <p:nvPr/>
        </p:nvSpPr>
        <p:spPr>
          <a:xfrm>
            <a:off x="3134638" y="2941936"/>
            <a:ext cx="431061" cy="1165555"/>
          </a:xfrm>
          <a:prstGeom prst="rightBracket">
            <a:avLst>
              <a:gd name="adj" fmla="val 0"/>
            </a:avLst>
          </a:prstGeom>
          <a:noFill/>
          <a:ln w="38100" cap="flat" cmpd="sng" algn="ctr">
            <a:solidFill>
              <a:srgbClr val="CCCCFF"/>
            </a:solidFill>
            <a:prstDash val="solid"/>
            <a:headEnd type="triangle" w="med" len="med"/>
            <a:tailEnd type="none" w="med" len="med"/>
          </a:ln>
          <a:effectLst/>
        </p:spPr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"/>
              <a:ea typeface="微軟正黑體"/>
              <a:cs typeface="+mn-cs"/>
            </a:endParaRPr>
          </a:p>
        </p:txBody>
      </p:sp>
      <p:sp>
        <p:nvSpPr>
          <p:cNvPr id="97" name="文字方塊 96"/>
          <p:cNvSpPr txBox="1"/>
          <p:nvPr/>
        </p:nvSpPr>
        <p:spPr>
          <a:xfrm>
            <a:off x="3392809" y="3148538"/>
            <a:ext cx="338554" cy="752352"/>
          </a:xfrm>
          <a:prstGeom prst="rect">
            <a:avLst/>
          </a:prstGeom>
          <a:solidFill>
            <a:srgbClr val="6666FF"/>
          </a:solidFill>
        </p:spPr>
        <p:txBody>
          <a:bodyPr vert="eaVert"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/>
                <a:ea typeface="微軟正黑體"/>
                <a:cs typeface="+mn-cs"/>
              </a:rPr>
              <a:t>依經驗調整</a:t>
            </a:r>
          </a:p>
        </p:txBody>
      </p:sp>
      <p:cxnSp>
        <p:nvCxnSpPr>
          <p:cNvPr id="98" name="直線單箭頭接點 97">
            <a:extLst>
              <a:ext uri="{FF2B5EF4-FFF2-40B4-BE49-F238E27FC236}">
                <a16:creationId xmlns:a16="http://schemas.microsoft.com/office/drawing/2014/main" id="{B65C11D6-6C90-48A8-A26A-D1F666A74F17}"/>
              </a:ext>
            </a:extLst>
          </p:cNvPr>
          <p:cNvCxnSpPr>
            <a:cxnSpLocks/>
          </p:cNvCxnSpPr>
          <p:nvPr/>
        </p:nvCxnSpPr>
        <p:spPr>
          <a:xfrm>
            <a:off x="1748383" y="3103228"/>
            <a:ext cx="0" cy="157194"/>
          </a:xfrm>
          <a:prstGeom prst="straightConnector1">
            <a:avLst/>
          </a:prstGeom>
          <a:noFill/>
          <a:ln w="28575" cap="flat" cmpd="sng" algn="ctr">
            <a:solidFill>
              <a:schemeClr val="tx1"/>
            </a:solidFill>
            <a:prstDash val="solid"/>
            <a:tailEnd type="triangle"/>
          </a:ln>
          <a:effectLst/>
        </p:spPr>
      </p:cxnSp>
      <p:cxnSp>
        <p:nvCxnSpPr>
          <p:cNvPr id="99" name="直線單箭頭接點 98">
            <a:extLst>
              <a:ext uri="{FF2B5EF4-FFF2-40B4-BE49-F238E27FC236}">
                <a16:creationId xmlns:a16="http://schemas.microsoft.com/office/drawing/2014/main" id="{B65C11D6-6C90-48A8-A26A-D1F666A74F17}"/>
              </a:ext>
            </a:extLst>
          </p:cNvPr>
          <p:cNvCxnSpPr>
            <a:cxnSpLocks/>
          </p:cNvCxnSpPr>
          <p:nvPr/>
        </p:nvCxnSpPr>
        <p:spPr>
          <a:xfrm>
            <a:off x="1748383" y="3685042"/>
            <a:ext cx="0" cy="157194"/>
          </a:xfrm>
          <a:prstGeom prst="straightConnector1">
            <a:avLst/>
          </a:prstGeom>
          <a:noFill/>
          <a:ln w="28575" cap="flat" cmpd="sng" algn="ctr">
            <a:solidFill>
              <a:schemeClr val="tx1"/>
            </a:solidFill>
            <a:prstDash val="solid"/>
            <a:tailEnd type="triangle"/>
          </a:ln>
          <a:effectLst/>
        </p:spPr>
      </p:cxnSp>
      <p:cxnSp>
        <p:nvCxnSpPr>
          <p:cNvPr id="100" name="直線單箭頭接點 99">
            <a:extLst>
              <a:ext uri="{FF2B5EF4-FFF2-40B4-BE49-F238E27FC236}">
                <a16:creationId xmlns:a16="http://schemas.microsoft.com/office/drawing/2014/main" id="{B65C11D6-6C90-48A8-A26A-D1F666A74F17}"/>
              </a:ext>
            </a:extLst>
          </p:cNvPr>
          <p:cNvCxnSpPr>
            <a:cxnSpLocks/>
          </p:cNvCxnSpPr>
          <p:nvPr/>
        </p:nvCxnSpPr>
        <p:spPr>
          <a:xfrm>
            <a:off x="1748383" y="4266856"/>
            <a:ext cx="0" cy="157194"/>
          </a:xfrm>
          <a:prstGeom prst="straightConnector1">
            <a:avLst/>
          </a:prstGeom>
          <a:noFill/>
          <a:ln w="28575" cap="flat" cmpd="sng" algn="ctr">
            <a:solidFill>
              <a:schemeClr val="tx1"/>
            </a:solidFill>
            <a:prstDash val="solid"/>
            <a:tailEnd type="triangle"/>
          </a:ln>
          <a:effectLst/>
        </p:spPr>
      </p:cxnSp>
      <p:cxnSp>
        <p:nvCxnSpPr>
          <p:cNvPr id="101" name="直線單箭頭接點 100">
            <a:extLst>
              <a:ext uri="{FF2B5EF4-FFF2-40B4-BE49-F238E27FC236}">
                <a16:creationId xmlns:a16="http://schemas.microsoft.com/office/drawing/2014/main" id="{B65C11D6-6C90-48A8-A26A-D1F666A74F17}"/>
              </a:ext>
            </a:extLst>
          </p:cNvPr>
          <p:cNvCxnSpPr>
            <a:cxnSpLocks/>
          </p:cNvCxnSpPr>
          <p:nvPr/>
        </p:nvCxnSpPr>
        <p:spPr>
          <a:xfrm>
            <a:off x="1748383" y="4848670"/>
            <a:ext cx="0" cy="157194"/>
          </a:xfrm>
          <a:prstGeom prst="straightConnector1">
            <a:avLst/>
          </a:prstGeom>
          <a:noFill/>
          <a:ln w="28575" cap="flat" cmpd="sng" algn="ctr">
            <a:solidFill>
              <a:schemeClr val="tx1"/>
            </a:solidFill>
            <a:prstDash val="solid"/>
            <a:tailEnd type="triangle"/>
          </a:ln>
          <a:effectLst/>
        </p:spPr>
      </p:cxnSp>
      <p:pic>
        <p:nvPicPr>
          <p:cNvPr id="10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0243" y="5482050"/>
            <a:ext cx="864612" cy="10425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3" name="文字方塊 102">
            <a:extLst>
              <a:ext uri="{FF2B5EF4-FFF2-40B4-BE49-F238E27FC236}">
                <a16:creationId xmlns:a16="http://schemas.microsoft.com/office/drawing/2014/main" id="{A98EFDFB-98DC-482D-A663-2ABD3D54ECC6}"/>
              </a:ext>
            </a:extLst>
          </p:cNvPr>
          <p:cNvSpPr txBox="1"/>
          <p:nvPr/>
        </p:nvSpPr>
        <p:spPr>
          <a:xfrm>
            <a:off x="314694" y="2165165"/>
            <a:ext cx="320944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400"/>
              </a:spcBef>
              <a:defRPr/>
            </a:pPr>
            <a:r>
              <a:rPr lang="en-US" altLang="zh-TW" sz="11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NPI(</a:t>
            </a:r>
            <a:r>
              <a:rPr lang="zh-TW" altLang="en-US" sz="11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新產品導入</a:t>
            </a:r>
            <a:r>
              <a:rPr lang="en-US" altLang="zh-TW" sz="11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): </a:t>
            </a:r>
            <a:r>
              <a:rPr lang="zh-TW" altLang="en-US" sz="11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從</a:t>
            </a:r>
            <a:r>
              <a:rPr lang="zh-TW" altLang="en-US" sz="11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產品設計、試產、驗證到量產的整個導入</a:t>
            </a:r>
            <a:r>
              <a:rPr lang="zh-TW" altLang="en-US" sz="11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流程</a:t>
            </a:r>
            <a:endParaRPr lang="en-US" altLang="zh-TW" sz="11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04" name="圖片 10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644" y="5555099"/>
            <a:ext cx="969548" cy="969548"/>
          </a:xfrm>
          <a:prstGeom prst="rect">
            <a:avLst/>
          </a:prstGeom>
        </p:spPr>
      </p:pic>
      <p:sp>
        <p:nvSpPr>
          <p:cNvPr id="105" name="矩形: 圓角 6">
            <a:extLst>
              <a:ext uri="{FF2B5EF4-FFF2-40B4-BE49-F238E27FC236}">
                <a16:creationId xmlns:a16="http://schemas.microsoft.com/office/drawing/2014/main" id="{519F8ADA-F2DB-4D07-8A96-F9A1DC66F3CA}"/>
              </a:ext>
            </a:extLst>
          </p:cNvPr>
          <p:cNvSpPr/>
          <p:nvPr/>
        </p:nvSpPr>
        <p:spPr>
          <a:xfrm>
            <a:off x="4229620" y="1735022"/>
            <a:ext cx="3261749" cy="4894379"/>
          </a:xfrm>
          <a:prstGeom prst="roundRect">
            <a:avLst>
              <a:gd name="adj" fmla="val 2627"/>
            </a:avLst>
          </a:prstGeom>
          <a:solidFill>
            <a:schemeClr val="accent1">
              <a:lumMod val="40000"/>
              <a:lumOff val="60000"/>
              <a:alpha val="50000"/>
            </a:schemeClr>
          </a:solidFill>
          <a:ln w="19050">
            <a:solidFill>
              <a:srgbClr val="CCCCF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06" name="矩形: 圓角 20">
            <a:extLst>
              <a:ext uri="{FF2B5EF4-FFF2-40B4-BE49-F238E27FC236}">
                <a16:creationId xmlns:a16="http://schemas.microsoft.com/office/drawing/2014/main" id="{E8298938-310E-4387-9829-CB2F3A38281D}"/>
              </a:ext>
            </a:extLst>
          </p:cNvPr>
          <p:cNvSpPr/>
          <p:nvPr/>
        </p:nvSpPr>
        <p:spPr>
          <a:xfrm>
            <a:off x="4515065" y="2731280"/>
            <a:ext cx="2592000" cy="324000"/>
          </a:xfrm>
          <a:prstGeom prst="roundRect">
            <a:avLst>
              <a:gd name="adj" fmla="val 0"/>
            </a:avLst>
          </a:prstGeom>
          <a:solidFill>
            <a:srgbClr val="6666FF">
              <a:alpha val="92941"/>
            </a:srgbClr>
          </a:solidFill>
          <a:ln w="254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CAE(Simulation)</a:t>
            </a:r>
            <a:endParaRPr kumimoji="0" lang="en-US" altLang="zh-TW" sz="12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/>
              <a:ea typeface="微軟正黑體"/>
              <a:cs typeface="+mn-cs"/>
            </a:endParaRPr>
          </a:p>
        </p:txBody>
      </p:sp>
      <p:sp>
        <p:nvSpPr>
          <p:cNvPr id="107" name="矩形: 圓角 34">
            <a:extLst>
              <a:ext uri="{FF2B5EF4-FFF2-40B4-BE49-F238E27FC236}">
                <a16:creationId xmlns:a16="http://schemas.microsoft.com/office/drawing/2014/main" id="{2F28A120-787F-4060-B71F-B6749A8D650B}"/>
              </a:ext>
            </a:extLst>
          </p:cNvPr>
          <p:cNvSpPr/>
          <p:nvPr/>
        </p:nvSpPr>
        <p:spPr>
          <a:xfrm>
            <a:off x="4515065" y="3275502"/>
            <a:ext cx="2592000" cy="324000"/>
          </a:xfrm>
          <a:prstGeom prst="roundRect">
            <a:avLst>
              <a:gd name="adj" fmla="val 0"/>
            </a:avLst>
          </a:prstGeom>
          <a:solidFill>
            <a:srgbClr val="4F6F99"/>
          </a:solidFill>
          <a:ln w="254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" panose="020B0503020204020204" pitchFamily="34" charset="-122"/>
                <a:ea typeface="微軟正黑體" panose="020B0604030504040204" pitchFamily="34" charset="-120"/>
                <a:cs typeface="+mn-cs"/>
              </a:rPr>
              <a:t>Eng. lot</a:t>
            </a:r>
            <a:endParaRPr kumimoji="0" lang="zh-TW" altLang="en-US" sz="12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YaHei" panose="020B0503020204020204" pitchFamily="34" charset="-122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08" name="矩形: 圓角 34">
            <a:extLst>
              <a:ext uri="{FF2B5EF4-FFF2-40B4-BE49-F238E27FC236}">
                <a16:creationId xmlns:a16="http://schemas.microsoft.com/office/drawing/2014/main" id="{2F28A120-787F-4060-B71F-B6749A8D650B}"/>
              </a:ext>
            </a:extLst>
          </p:cNvPr>
          <p:cNvSpPr/>
          <p:nvPr/>
        </p:nvSpPr>
        <p:spPr>
          <a:xfrm>
            <a:off x="4515065" y="3819724"/>
            <a:ext cx="2592000" cy="324000"/>
          </a:xfrm>
          <a:prstGeom prst="roundRect">
            <a:avLst>
              <a:gd name="adj" fmla="val 0"/>
            </a:avLst>
          </a:prstGeom>
          <a:solidFill>
            <a:srgbClr val="4F6F99"/>
          </a:solidFill>
          <a:ln w="254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1" kern="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微軟正黑體" panose="020B0604030504040204" pitchFamily="34" charset="-120"/>
              </a:rPr>
              <a:t>Qual</a:t>
            </a:r>
            <a:r>
              <a:rPr kumimoji="0" lang="en-US" altLang="zh-TW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" panose="020B0503020204020204" pitchFamily="34" charset="-122"/>
                <a:ea typeface="微軟正黑體" panose="020B0604030504040204" pitchFamily="34" charset="-120"/>
                <a:cs typeface="+mn-cs"/>
              </a:rPr>
              <a:t>. lot</a:t>
            </a:r>
            <a:endParaRPr kumimoji="0" lang="zh-TW" altLang="en-US" sz="12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YaHei" panose="020B0503020204020204" pitchFamily="34" charset="-122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09" name="矩形: 圓角 34">
            <a:extLst>
              <a:ext uri="{FF2B5EF4-FFF2-40B4-BE49-F238E27FC236}">
                <a16:creationId xmlns:a16="http://schemas.microsoft.com/office/drawing/2014/main" id="{2F28A120-787F-4060-B71F-B6749A8D650B}"/>
              </a:ext>
            </a:extLst>
          </p:cNvPr>
          <p:cNvSpPr/>
          <p:nvPr/>
        </p:nvSpPr>
        <p:spPr>
          <a:xfrm>
            <a:off x="4515065" y="4363946"/>
            <a:ext cx="2592000" cy="324000"/>
          </a:xfrm>
          <a:prstGeom prst="roundRect">
            <a:avLst>
              <a:gd name="adj" fmla="val 0"/>
            </a:avLst>
          </a:prstGeom>
          <a:solidFill>
            <a:srgbClr val="4F6F99"/>
          </a:solidFill>
          <a:ln w="254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1" kern="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微軟正黑體" panose="020B0604030504040204" pitchFamily="34" charset="-120"/>
              </a:rPr>
              <a:t>Production</a:t>
            </a:r>
            <a:endParaRPr kumimoji="0" lang="zh-TW" altLang="en-US" sz="12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YaHei" panose="020B0503020204020204" pitchFamily="34" charset="-122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10" name="文字方塊 109">
            <a:extLst>
              <a:ext uri="{FF2B5EF4-FFF2-40B4-BE49-F238E27FC236}">
                <a16:creationId xmlns:a16="http://schemas.microsoft.com/office/drawing/2014/main" id="{F3D1A148-0EC7-49A5-A9A2-E45F404403FC}"/>
              </a:ext>
            </a:extLst>
          </p:cNvPr>
          <p:cNvSpPr txBox="1"/>
          <p:nvPr/>
        </p:nvSpPr>
        <p:spPr>
          <a:xfrm>
            <a:off x="4350535" y="1817896"/>
            <a:ext cx="15680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Microsoft YaHei" panose="020B0503020204020204" pitchFamily="34" charset="-122"/>
                <a:ea typeface="微軟正黑體" panose="020B0604030504040204" pitchFamily="34" charset="-120"/>
                <a:cs typeface="+mn-cs"/>
              </a:rPr>
              <a:t>導入</a:t>
            </a:r>
            <a:r>
              <a:rPr kumimoji="0" lang="en-US" altLang="zh-TW" sz="18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Microsoft YaHei" panose="020B0503020204020204" pitchFamily="34" charset="-122"/>
                <a:ea typeface="微軟正黑體" panose="020B0604030504040204" pitchFamily="34" charset="-120"/>
                <a:cs typeface="+mn-cs"/>
              </a:rPr>
              <a:t>CAE</a:t>
            </a:r>
            <a:r>
              <a:rPr kumimoji="0" lang="zh-TW" altLang="en-US" sz="18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Microsoft YaHei" panose="020B0503020204020204" pitchFamily="34" charset="-122"/>
                <a:ea typeface="微軟正黑體" panose="020B0604030504040204" pitchFamily="34" charset="-120"/>
                <a:cs typeface="+mn-cs"/>
              </a:rPr>
              <a:t>流程</a:t>
            </a:r>
            <a:endParaRPr kumimoji="0" lang="zh-TW" altLang="en-US" sz="18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Microsoft YaHei" panose="020B0503020204020204" pitchFamily="34" charset="-122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13" name="文字方塊 112">
            <a:extLst>
              <a:ext uri="{FF2B5EF4-FFF2-40B4-BE49-F238E27FC236}">
                <a16:creationId xmlns:a16="http://schemas.microsoft.com/office/drawing/2014/main" id="{A98EFDFB-98DC-482D-A663-2ABD3D54ECC6}"/>
              </a:ext>
            </a:extLst>
          </p:cNvPr>
          <p:cNvSpPr txBox="1"/>
          <p:nvPr/>
        </p:nvSpPr>
        <p:spPr>
          <a:xfrm>
            <a:off x="4355271" y="2156903"/>
            <a:ext cx="308034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400"/>
              </a:spcBef>
              <a:defRPr/>
            </a:pPr>
            <a:r>
              <a:rPr lang="en-US" altLang="zh-TW" sz="11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CAE(</a:t>
            </a:r>
            <a:r>
              <a:rPr lang="zh-TW" altLang="en-US" sz="11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電腦輔助工程</a:t>
            </a:r>
            <a:r>
              <a:rPr lang="en-US" altLang="zh-TW" sz="11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): </a:t>
            </a:r>
            <a:r>
              <a:rPr lang="zh-TW" altLang="en-US" sz="11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透過</a:t>
            </a:r>
            <a:r>
              <a:rPr lang="zh-TW" altLang="en-US" sz="11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電腦軟體模擬產品或工程的行為、性能、以及相關物理</a:t>
            </a:r>
            <a:r>
              <a:rPr lang="zh-TW" altLang="en-US" sz="11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過程</a:t>
            </a:r>
            <a:endParaRPr lang="en-US" altLang="zh-TW" sz="11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15" name="直線單箭頭接點 114">
            <a:extLst>
              <a:ext uri="{FF2B5EF4-FFF2-40B4-BE49-F238E27FC236}">
                <a16:creationId xmlns:a16="http://schemas.microsoft.com/office/drawing/2014/main" id="{B65C11D6-6C90-48A8-A26A-D1F666A74F17}"/>
              </a:ext>
            </a:extLst>
          </p:cNvPr>
          <p:cNvCxnSpPr>
            <a:cxnSpLocks/>
          </p:cNvCxnSpPr>
          <p:nvPr/>
        </p:nvCxnSpPr>
        <p:spPr>
          <a:xfrm>
            <a:off x="5809504" y="3086794"/>
            <a:ext cx="0" cy="157194"/>
          </a:xfrm>
          <a:prstGeom prst="straightConnector1">
            <a:avLst/>
          </a:prstGeom>
          <a:noFill/>
          <a:ln w="28575" cap="flat" cmpd="sng" algn="ctr">
            <a:solidFill>
              <a:schemeClr val="tx1"/>
            </a:solidFill>
            <a:prstDash val="solid"/>
            <a:tailEnd type="triangle"/>
          </a:ln>
          <a:effectLst/>
        </p:spPr>
      </p:cxnSp>
      <p:cxnSp>
        <p:nvCxnSpPr>
          <p:cNvPr id="116" name="直線單箭頭接點 115">
            <a:extLst>
              <a:ext uri="{FF2B5EF4-FFF2-40B4-BE49-F238E27FC236}">
                <a16:creationId xmlns:a16="http://schemas.microsoft.com/office/drawing/2014/main" id="{B65C11D6-6C90-48A8-A26A-D1F666A74F17}"/>
              </a:ext>
            </a:extLst>
          </p:cNvPr>
          <p:cNvCxnSpPr>
            <a:cxnSpLocks/>
          </p:cNvCxnSpPr>
          <p:nvPr/>
        </p:nvCxnSpPr>
        <p:spPr>
          <a:xfrm>
            <a:off x="5809504" y="3631016"/>
            <a:ext cx="0" cy="157194"/>
          </a:xfrm>
          <a:prstGeom prst="straightConnector1">
            <a:avLst/>
          </a:prstGeom>
          <a:noFill/>
          <a:ln w="28575" cap="flat" cmpd="sng" algn="ctr">
            <a:solidFill>
              <a:schemeClr val="tx1"/>
            </a:solidFill>
            <a:prstDash val="solid"/>
            <a:tailEnd type="triangle"/>
          </a:ln>
          <a:effectLst/>
        </p:spPr>
      </p:cxnSp>
      <p:cxnSp>
        <p:nvCxnSpPr>
          <p:cNvPr id="117" name="直線單箭頭接點 116">
            <a:extLst>
              <a:ext uri="{FF2B5EF4-FFF2-40B4-BE49-F238E27FC236}">
                <a16:creationId xmlns:a16="http://schemas.microsoft.com/office/drawing/2014/main" id="{B65C11D6-6C90-48A8-A26A-D1F666A74F17}"/>
              </a:ext>
            </a:extLst>
          </p:cNvPr>
          <p:cNvCxnSpPr>
            <a:cxnSpLocks/>
          </p:cNvCxnSpPr>
          <p:nvPr/>
        </p:nvCxnSpPr>
        <p:spPr>
          <a:xfrm>
            <a:off x="5809504" y="4175238"/>
            <a:ext cx="0" cy="157194"/>
          </a:xfrm>
          <a:prstGeom prst="straightConnector1">
            <a:avLst/>
          </a:prstGeom>
          <a:noFill/>
          <a:ln w="28575" cap="flat" cmpd="sng" algn="ctr">
            <a:solidFill>
              <a:schemeClr val="tx1"/>
            </a:solidFill>
            <a:prstDash val="solid"/>
            <a:tailEnd type="triangle"/>
          </a:ln>
          <a:effectLst/>
        </p:spPr>
      </p:cxnSp>
      <p:grpSp>
        <p:nvGrpSpPr>
          <p:cNvPr id="118" name="群組 117"/>
          <p:cNvGrpSpPr/>
          <p:nvPr/>
        </p:nvGrpSpPr>
        <p:grpSpPr>
          <a:xfrm>
            <a:off x="4313476" y="4920015"/>
            <a:ext cx="1060822" cy="766289"/>
            <a:chOff x="4332259" y="5721714"/>
            <a:chExt cx="1295529" cy="766289"/>
          </a:xfrm>
        </p:grpSpPr>
        <p:grpSp>
          <p:nvGrpSpPr>
            <p:cNvPr id="120" name="群組 119"/>
            <p:cNvGrpSpPr/>
            <p:nvPr/>
          </p:nvGrpSpPr>
          <p:grpSpPr>
            <a:xfrm>
              <a:off x="4332259" y="5721714"/>
              <a:ext cx="1295529" cy="766289"/>
              <a:chOff x="8264743" y="5721714"/>
              <a:chExt cx="1045024" cy="766289"/>
            </a:xfrm>
          </p:grpSpPr>
          <p:sp>
            <p:nvSpPr>
              <p:cNvPr id="122" name="矩形 121">
                <a:extLst>
                  <a:ext uri="{FF2B5EF4-FFF2-40B4-BE49-F238E27FC236}">
                    <a16:creationId xmlns:a16="http://schemas.microsoft.com/office/drawing/2014/main" id="{390D99F4-EE75-428E-A4F7-DA8FC72E9660}"/>
                  </a:ext>
                </a:extLst>
              </p:cNvPr>
              <p:cNvSpPr/>
              <p:nvPr/>
            </p:nvSpPr>
            <p:spPr>
              <a:xfrm>
                <a:off x="8264743" y="5751618"/>
                <a:ext cx="1045024" cy="73638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微軟正黑體"/>
                  <a:cs typeface="+mn-cs"/>
                </a:endParaRPr>
              </a:p>
            </p:txBody>
          </p:sp>
          <p:sp>
            <p:nvSpPr>
              <p:cNvPr id="123" name="矩形 122">
                <a:extLst>
                  <a:ext uri="{FF2B5EF4-FFF2-40B4-BE49-F238E27FC236}">
                    <a16:creationId xmlns:a16="http://schemas.microsoft.com/office/drawing/2014/main" id="{005E7575-8108-4249-AEAC-3D42C7B0E4A4}"/>
                  </a:ext>
                </a:extLst>
              </p:cNvPr>
              <p:cNvSpPr/>
              <p:nvPr/>
            </p:nvSpPr>
            <p:spPr>
              <a:xfrm>
                <a:off x="8264743" y="5721714"/>
                <a:ext cx="1044000" cy="210525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TW" altLang="en-US" sz="105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rPr>
                  <a:t>模擬分析</a:t>
                </a:r>
                <a:endParaRPr kumimoji="0" lang="en-US" altLang="zh-TW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  <a:cs typeface="+mn-cs"/>
                </a:endParaRPr>
              </a:p>
            </p:txBody>
          </p:sp>
        </p:grpSp>
        <p:pic>
          <p:nvPicPr>
            <p:cNvPr id="121" name="Picture 7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32259" y="5932239"/>
              <a:ext cx="1294260" cy="547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00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24" name="群組 123"/>
          <p:cNvGrpSpPr/>
          <p:nvPr/>
        </p:nvGrpSpPr>
        <p:grpSpPr>
          <a:xfrm>
            <a:off x="5445113" y="4920015"/>
            <a:ext cx="985541" cy="766289"/>
            <a:chOff x="5897398" y="5721714"/>
            <a:chExt cx="1295529" cy="766289"/>
          </a:xfrm>
        </p:grpSpPr>
        <p:grpSp>
          <p:nvGrpSpPr>
            <p:cNvPr id="125" name="群組 124"/>
            <p:cNvGrpSpPr/>
            <p:nvPr/>
          </p:nvGrpSpPr>
          <p:grpSpPr>
            <a:xfrm>
              <a:off x="5897398" y="5721714"/>
              <a:ext cx="1295529" cy="766289"/>
              <a:chOff x="8264743" y="5721714"/>
              <a:chExt cx="1045024" cy="766289"/>
            </a:xfrm>
          </p:grpSpPr>
          <p:sp>
            <p:nvSpPr>
              <p:cNvPr id="127" name="矩形 126">
                <a:extLst>
                  <a:ext uri="{FF2B5EF4-FFF2-40B4-BE49-F238E27FC236}">
                    <a16:creationId xmlns:a16="http://schemas.microsoft.com/office/drawing/2014/main" id="{390D99F4-EE75-428E-A4F7-DA8FC72E9660}"/>
                  </a:ext>
                </a:extLst>
              </p:cNvPr>
              <p:cNvSpPr/>
              <p:nvPr/>
            </p:nvSpPr>
            <p:spPr>
              <a:xfrm>
                <a:off x="8264743" y="5751618"/>
                <a:ext cx="1045024" cy="73638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微軟正黑體"/>
                  <a:cs typeface="+mn-cs"/>
                </a:endParaRPr>
              </a:p>
            </p:txBody>
          </p:sp>
          <p:sp>
            <p:nvSpPr>
              <p:cNvPr id="128" name="矩形 127">
                <a:extLst>
                  <a:ext uri="{FF2B5EF4-FFF2-40B4-BE49-F238E27FC236}">
                    <a16:creationId xmlns:a16="http://schemas.microsoft.com/office/drawing/2014/main" id="{005E7575-8108-4249-AEAC-3D42C7B0E4A4}"/>
                  </a:ext>
                </a:extLst>
              </p:cNvPr>
              <p:cNvSpPr/>
              <p:nvPr/>
            </p:nvSpPr>
            <p:spPr>
              <a:xfrm>
                <a:off x="8264743" y="5721714"/>
                <a:ext cx="1044000" cy="210525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TW" altLang="en-US" sz="1050" dirty="0" smtClean="0">
                    <a:solidFill>
                      <a:prstClr val="white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統計分</a:t>
                </a:r>
                <a:r>
                  <a:rPr lang="zh-TW" altLang="en-US" sz="1050" dirty="0">
                    <a:solidFill>
                      <a:prstClr val="white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析</a:t>
                </a:r>
                <a:endParaRPr kumimoji="0" lang="en-US" altLang="zh-TW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  <a:cs typeface="+mn-cs"/>
                </a:endParaRPr>
              </a:p>
            </p:txBody>
          </p:sp>
        </p:grpSp>
        <p:pic>
          <p:nvPicPr>
            <p:cNvPr id="126" name="圖片 5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50215" y="5950524"/>
              <a:ext cx="1230416" cy="4979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29" name="群組 128"/>
          <p:cNvGrpSpPr/>
          <p:nvPr/>
        </p:nvGrpSpPr>
        <p:grpSpPr>
          <a:xfrm>
            <a:off x="6501469" y="4920015"/>
            <a:ext cx="927577" cy="766289"/>
            <a:chOff x="6646230" y="5721714"/>
            <a:chExt cx="998334" cy="766289"/>
          </a:xfrm>
        </p:grpSpPr>
        <p:grpSp>
          <p:nvGrpSpPr>
            <p:cNvPr id="132" name="群組 131"/>
            <p:cNvGrpSpPr/>
            <p:nvPr/>
          </p:nvGrpSpPr>
          <p:grpSpPr>
            <a:xfrm>
              <a:off x="6647207" y="5721714"/>
              <a:ext cx="997357" cy="766289"/>
              <a:chOff x="8264743" y="5721714"/>
              <a:chExt cx="1045024" cy="766289"/>
            </a:xfrm>
          </p:grpSpPr>
          <p:sp>
            <p:nvSpPr>
              <p:cNvPr id="134" name="矩形 133">
                <a:extLst>
                  <a:ext uri="{FF2B5EF4-FFF2-40B4-BE49-F238E27FC236}">
                    <a16:creationId xmlns:a16="http://schemas.microsoft.com/office/drawing/2014/main" id="{390D99F4-EE75-428E-A4F7-DA8FC72E9660}"/>
                  </a:ext>
                </a:extLst>
              </p:cNvPr>
              <p:cNvSpPr/>
              <p:nvPr/>
            </p:nvSpPr>
            <p:spPr>
              <a:xfrm>
                <a:off x="8264743" y="5751618"/>
                <a:ext cx="1045024" cy="73638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微軟正黑體"/>
                  <a:cs typeface="+mn-cs"/>
                </a:endParaRPr>
              </a:p>
            </p:txBody>
          </p:sp>
          <p:sp>
            <p:nvSpPr>
              <p:cNvPr id="135" name="矩形 134">
                <a:extLst>
                  <a:ext uri="{FF2B5EF4-FFF2-40B4-BE49-F238E27FC236}">
                    <a16:creationId xmlns:a16="http://schemas.microsoft.com/office/drawing/2014/main" id="{005E7575-8108-4249-AEAC-3D42C7B0E4A4}"/>
                  </a:ext>
                </a:extLst>
              </p:cNvPr>
              <p:cNvSpPr/>
              <p:nvPr/>
            </p:nvSpPr>
            <p:spPr>
              <a:xfrm>
                <a:off x="8264743" y="5721714"/>
                <a:ext cx="1044000" cy="210525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TW" altLang="en-US" sz="105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rPr>
                  <a:t>最佳結構</a:t>
                </a:r>
                <a:endParaRPr kumimoji="0" lang="en-US" altLang="zh-TW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  <a:cs typeface="+mn-cs"/>
                </a:endParaRPr>
              </a:p>
            </p:txBody>
          </p:sp>
        </p:grpSp>
        <p:pic>
          <p:nvPicPr>
            <p:cNvPr id="133" name="Picture 8"/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966" t="8281" r="10432" b="14732"/>
            <a:stretch/>
          </p:blipFill>
          <p:spPr bwMode="auto">
            <a:xfrm>
              <a:off x="6646230" y="5938924"/>
              <a:ext cx="987845" cy="5321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00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137" name="圖片 13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37093" y="5745857"/>
            <a:ext cx="823991" cy="823991"/>
          </a:xfrm>
          <a:prstGeom prst="rect">
            <a:avLst/>
          </a:prstGeom>
        </p:spPr>
      </p:pic>
      <p:sp>
        <p:nvSpPr>
          <p:cNvPr id="138" name="右中括弧 137">
            <a:extLst>
              <a:ext uri="{FF2B5EF4-FFF2-40B4-BE49-F238E27FC236}">
                <a16:creationId xmlns:a16="http://schemas.microsoft.com/office/drawing/2014/main" id="{F29E6C9F-A19C-4C04-AC44-063C5F86E3F7}"/>
              </a:ext>
            </a:extLst>
          </p:cNvPr>
          <p:cNvSpPr/>
          <p:nvPr/>
        </p:nvSpPr>
        <p:spPr>
          <a:xfrm>
            <a:off x="7227359" y="2897690"/>
            <a:ext cx="431061" cy="604737"/>
          </a:xfrm>
          <a:prstGeom prst="rightBracket">
            <a:avLst>
              <a:gd name="adj" fmla="val 0"/>
            </a:avLst>
          </a:prstGeom>
          <a:noFill/>
          <a:ln w="38100" cap="flat" cmpd="sng" algn="ctr">
            <a:solidFill>
              <a:srgbClr val="CCCCFF"/>
            </a:solidFill>
            <a:prstDash val="solid"/>
            <a:headEnd type="triangle" w="med" len="med"/>
            <a:tailEnd type="none" w="med" len="med"/>
          </a:ln>
          <a:effectLst/>
        </p:spPr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"/>
              <a:ea typeface="微軟正黑體"/>
              <a:cs typeface="+mn-cs"/>
            </a:endParaRPr>
          </a:p>
        </p:txBody>
      </p:sp>
      <p:sp>
        <p:nvSpPr>
          <p:cNvPr id="139" name="矩形 138"/>
          <p:cNvSpPr/>
          <p:nvPr/>
        </p:nvSpPr>
        <p:spPr>
          <a:xfrm>
            <a:off x="7155750" y="3083048"/>
            <a:ext cx="949454" cy="246237"/>
          </a:xfrm>
          <a:prstGeom prst="rect">
            <a:avLst/>
          </a:prstGeom>
          <a:solidFill>
            <a:srgbClr val="6464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電腦輔助分析</a:t>
            </a:r>
            <a:endParaRPr lang="zh-TW" altLang="en-US" sz="1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5" name="標題 2">
            <a:extLst>
              <a:ext uri="{FF2B5EF4-FFF2-40B4-BE49-F238E27FC236}">
                <a16:creationId xmlns:a16="http://schemas.microsoft.com/office/drawing/2014/main" id="{5C495848-7C32-4FEC-B0BB-DE64072432C0}"/>
              </a:ext>
            </a:extLst>
          </p:cNvPr>
          <p:cNvSpPr txBox="1">
            <a:spLocks/>
          </p:cNvSpPr>
          <p:nvPr/>
        </p:nvSpPr>
        <p:spPr>
          <a:xfrm>
            <a:off x="5240994" y="819850"/>
            <a:ext cx="1238999" cy="50917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 baseline="0">
                <a:solidFill>
                  <a:schemeClr val="tx1"/>
                </a:solidFill>
                <a:latin typeface="+mn-lt"/>
                <a:ea typeface="微軟正黑體" charset="-120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" panose="020B0503020204020204" pitchFamily="34" charset="-122"/>
                <a:ea typeface="微軟正黑體" panose="020B0604030504040204" pitchFamily="34" charset="-120"/>
                <a:cs typeface="+mj-cs"/>
              </a:rPr>
              <a:t>模擬</a:t>
            </a:r>
            <a:endParaRPr kumimoji="0" lang="en-US" altLang="zh-TW" sz="3200" b="1" i="0" u="none" strike="noStrike" kern="1200" cap="none" spc="0" normalizeH="0" baseline="0" noProof="0" dirty="0" smtClean="0">
              <a:ln>
                <a:noFill/>
              </a:ln>
              <a:solidFill>
                <a:schemeClr val="accent3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YaHei" panose="020B0503020204020204" pitchFamily="34" charset="-122"/>
              <a:ea typeface="微軟正黑體" panose="020B0604030504040204" pitchFamily="34" charset="-120"/>
              <a:cs typeface="+mj-cs"/>
            </a:endParaRPr>
          </a:p>
        </p:txBody>
      </p:sp>
      <p:sp>
        <p:nvSpPr>
          <p:cNvPr id="180" name="標題 2">
            <a:extLst>
              <a:ext uri="{FF2B5EF4-FFF2-40B4-BE49-F238E27FC236}">
                <a16:creationId xmlns:a16="http://schemas.microsoft.com/office/drawing/2014/main" id="{5C495848-7C32-4FEC-B0BB-DE64072432C0}"/>
              </a:ext>
            </a:extLst>
          </p:cNvPr>
          <p:cNvSpPr txBox="1">
            <a:spLocks/>
          </p:cNvSpPr>
          <p:nvPr/>
        </p:nvSpPr>
        <p:spPr>
          <a:xfrm>
            <a:off x="314694" y="844405"/>
            <a:ext cx="1238999" cy="50917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 baseline="0">
                <a:solidFill>
                  <a:schemeClr val="tx1"/>
                </a:solidFill>
                <a:latin typeface="+mn-lt"/>
                <a:ea typeface="微軟正黑體" charset="-120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CCC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" panose="020B0503020204020204" pitchFamily="34" charset="-122"/>
                <a:ea typeface="微軟正黑體" panose="020B0604030504040204" pitchFamily="34" charset="-120"/>
                <a:cs typeface="+mj-cs"/>
              </a:rPr>
              <a:t>DOE</a:t>
            </a:r>
          </a:p>
        </p:txBody>
      </p:sp>
      <p:pic>
        <p:nvPicPr>
          <p:cNvPr id="181" name="圖片 180"/>
          <p:cNvPicPr>
            <a:picLocks noChangeAspect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2717" b="91979" l="0" r="9826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3296" y="1454720"/>
            <a:ext cx="906670" cy="761800"/>
          </a:xfrm>
          <a:prstGeom prst="rect">
            <a:avLst/>
          </a:prstGeom>
        </p:spPr>
      </p:pic>
      <p:grpSp>
        <p:nvGrpSpPr>
          <p:cNvPr id="18" name="群組 17"/>
          <p:cNvGrpSpPr/>
          <p:nvPr/>
        </p:nvGrpSpPr>
        <p:grpSpPr>
          <a:xfrm>
            <a:off x="8150449" y="1425071"/>
            <a:ext cx="3990055" cy="5273675"/>
            <a:chOff x="8150449" y="1425071"/>
            <a:chExt cx="3990055" cy="5273675"/>
          </a:xfrm>
        </p:grpSpPr>
        <p:grpSp>
          <p:nvGrpSpPr>
            <p:cNvPr id="17" name="群組 16"/>
            <p:cNvGrpSpPr/>
            <p:nvPr/>
          </p:nvGrpSpPr>
          <p:grpSpPr>
            <a:xfrm>
              <a:off x="8150449" y="1425071"/>
              <a:ext cx="3473047" cy="5273675"/>
              <a:chOff x="8150449" y="1425071"/>
              <a:chExt cx="3473047" cy="5273675"/>
            </a:xfrm>
          </p:grpSpPr>
          <p:pic>
            <p:nvPicPr>
              <p:cNvPr id="131" name="圖片 130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069094" y="6212903"/>
                <a:ext cx="2238687" cy="485843"/>
              </a:xfrm>
              <a:prstGeom prst="rect">
                <a:avLst/>
              </a:prstGeom>
            </p:spPr>
          </p:pic>
          <p:sp>
            <p:nvSpPr>
              <p:cNvPr id="246" name="矩形: 圓角 6">
                <a:extLst>
                  <a:ext uri="{FF2B5EF4-FFF2-40B4-BE49-F238E27FC236}">
                    <a16:creationId xmlns:a16="http://schemas.microsoft.com/office/drawing/2014/main" id="{519F8ADA-F2DB-4D07-8A96-F9A1DC66F3CA}"/>
                  </a:ext>
                </a:extLst>
              </p:cNvPr>
              <p:cNvSpPr/>
              <p:nvPr/>
            </p:nvSpPr>
            <p:spPr>
              <a:xfrm>
                <a:off x="8150449" y="1735023"/>
                <a:ext cx="3384413" cy="4894378"/>
              </a:xfrm>
              <a:prstGeom prst="roundRect">
                <a:avLst>
                  <a:gd name="adj" fmla="val 2627"/>
                </a:avLst>
              </a:prstGeom>
              <a:solidFill>
                <a:srgbClr val="002060"/>
              </a:solidFill>
              <a:ln w="19050">
                <a:solidFill>
                  <a:srgbClr val="6464F2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266" name="文字方塊 265">
                <a:extLst>
                  <a:ext uri="{FF2B5EF4-FFF2-40B4-BE49-F238E27FC236}">
                    <a16:creationId xmlns:a16="http://schemas.microsoft.com/office/drawing/2014/main" id="{F3D1A148-0EC7-49A5-A9A2-E45F404403FC}"/>
                  </a:ext>
                </a:extLst>
              </p:cNvPr>
              <p:cNvSpPr txBox="1"/>
              <p:nvPr/>
            </p:nvSpPr>
            <p:spPr>
              <a:xfrm>
                <a:off x="8230096" y="1817896"/>
                <a:ext cx="12105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80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Microsoft YaHei" panose="020B0503020204020204" pitchFamily="34" charset="-122"/>
                    <a:ea typeface="微軟正黑體" panose="020B0604030504040204" pitchFamily="34" charset="-120"/>
                    <a:cs typeface="+mn-cs"/>
                  </a:rPr>
                  <a:t>AI + </a:t>
                </a:r>
                <a:r>
                  <a:rPr lang="zh-TW" altLang="en-US" b="1" dirty="0" smtClean="0"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Microsoft YaHei" panose="020B0503020204020204" pitchFamily="34" charset="-122"/>
                    <a:ea typeface="微軟正黑體" panose="020B0604030504040204" pitchFamily="34" charset="-120"/>
                  </a:rPr>
                  <a:t>模擬</a:t>
                </a:r>
                <a:endParaRPr kumimoji="0" lang="zh-TW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Microsoft YaHei" panose="020B0503020204020204" pitchFamily="34" charset="-122"/>
                  <a:ea typeface="微軟正黑體" panose="020B0604030504040204" pitchFamily="34" charset="-120"/>
                  <a:cs typeface="+mn-cs"/>
                </a:endParaRPr>
              </a:p>
            </p:txBody>
          </p:sp>
          <p:grpSp>
            <p:nvGrpSpPr>
              <p:cNvPr id="12" name="群組 11"/>
              <p:cNvGrpSpPr/>
              <p:nvPr/>
            </p:nvGrpSpPr>
            <p:grpSpPr>
              <a:xfrm>
                <a:off x="9364547" y="4927267"/>
                <a:ext cx="994885" cy="766289"/>
                <a:chOff x="9448335" y="5721714"/>
                <a:chExt cx="802513" cy="766289"/>
              </a:xfrm>
            </p:grpSpPr>
            <p:sp>
              <p:nvSpPr>
                <p:cNvPr id="282" name="矩形 281">
                  <a:extLst>
                    <a:ext uri="{FF2B5EF4-FFF2-40B4-BE49-F238E27FC236}">
                      <a16:creationId xmlns:a16="http://schemas.microsoft.com/office/drawing/2014/main" id="{A3FA738A-5BBA-4E6F-9236-05A4F2D1887F}"/>
                    </a:ext>
                  </a:extLst>
                </p:cNvPr>
                <p:cNvSpPr/>
                <p:nvPr/>
              </p:nvSpPr>
              <p:spPr>
                <a:xfrm>
                  <a:off x="9448335" y="5751618"/>
                  <a:ext cx="802513" cy="73638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微軟正黑體"/>
                    <a:cs typeface="+mn-cs"/>
                  </a:endParaRPr>
                </a:p>
              </p:txBody>
            </p:sp>
            <p:sp>
              <p:nvSpPr>
                <p:cNvPr id="283" name="矩形 282">
                  <a:extLst>
                    <a:ext uri="{FF2B5EF4-FFF2-40B4-BE49-F238E27FC236}">
                      <a16:creationId xmlns:a16="http://schemas.microsoft.com/office/drawing/2014/main" id="{11C8794F-29E0-455F-BEB3-C68B55380DE4}"/>
                    </a:ext>
                  </a:extLst>
                </p:cNvPr>
                <p:cNvSpPr/>
                <p:nvPr/>
              </p:nvSpPr>
              <p:spPr>
                <a:xfrm>
                  <a:off x="9448335" y="5721714"/>
                  <a:ext cx="793207" cy="210525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zh-TW" altLang="en-US" sz="1100" dirty="0">
                      <a:solidFill>
                        <a:prstClr val="white"/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參數</a:t>
                  </a:r>
                  <a:r>
                    <a:rPr kumimoji="0" lang="zh-TW" altLang="en-US" sz="1100" b="0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Microsoft YaHei" panose="020B0503020204020204" pitchFamily="34" charset="-122"/>
                      <a:ea typeface="Microsoft YaHei" panose="020B0503020204020204" pitchFamily="34" charset="-122"/>
                      <a:cs typeface="+mn-cs"/>
                    </a:rPr>
                    <a:t>特性</a:t>
                  </a:r>
                  <a:endParaRPr kumimoji="0" lang="en-US" altLang="zh-TW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endParaRPr>
                </a:p>
              </p:txBody>
            </p:sp>
            <p:grpSp>
              <p:nvGrpSpPr>
                <p:cNvPr id="136" name="群組 135">
                  <a:extLst>
                    <a:ext uri="{FF2B5EF4-FFF2-40B4-BE49-F238E27FC236}">
                      <a16:creationId xmlns:a16="http://schemas.microsoft.com/office/drawing/2014/main" id="{DAF5EAB5-923A-433F-AA58-A4EBE048BA93}"/>
                    </a:ext>
                  </a:extLst>
                </p:cNvPr>
                <p:cNvGrpSpPr/>
                <p:nvPr/>
              </p:nvGrpSpPr>
              <p:grpSpPr>
                <a:xfrm>
                  <a:off x="9475483" y="5993259"/>
                  <a:ext cx="766059" cy="412103"/>
                  <a:chOff x="2077066" y="2832913"/>
                  <a:chExt cx="1942945" cy="1341276"/>
                </a:xfrm>
              </p:grpSpPr>
              <p:pic>
                <p:nvPicPr>
                  <p:cNvPr id="141" name="圖片 140">
                    <a:extLst>
                      <a:ext uri="{FF2B5EF4-FFF2-40B4-BE49-F238E27FC236}">
                        <a16:creationId xmlns:a16="http://schemas.microsoft.com/office/drawing/2014/main" id="{78A80DA8-958B-4063-BDB5-DD2D4837D02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077066" y="2832913"/>
                    <a:ext cx="1942945" cy="1341276"/>
                  </a:xfrm>
                  <a:prstGeom prst="rect">
                    <a:avLst/>
                  </a:prstGeom>
                  <a:ln>
                    <a:solidFill>
                      <a:schemeClr val="bg1"/>
                    </a:solidFill>
                  </a:ln>
                </p:spPr>
              </p:pic>
              <p:pic>
                <p:nvPicPr>
                  <p:cNvPr id="140" name="圖片 139">
                    <a:extLst>
                      <a:ext uri="{FF2B5EF4-FFF2-40B4-BE49-F238E27FC236}">
                        <a16:creationId xmlns:a16="http://schemas.microsoft.com/office/drawing/2014/main" id="{4EB20D0C-6FD2-4829-962A-FB8BEFE5483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1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/>
                </p:blipFill>
                <p:spPr>
                  <a:xfrm>
                    <a:off x="3614971" y="3805047"/>
                    <a:ext cx="327535" cy="183867"/>
                  </a:xfrm>
                  <a:prstGeom prst="rect">
                    <a:avLst/>
                  </a:prstGeom>
                  <a:ln>
                    <a:solidFill>
                      <a:schemeClr val="bg1"/>
                    </a:solidFill>
                  </a:ln>
                </p:spPr>
              </p:pic>
            </p:grpSp>
          </p:grpSp>
          <p:sp>
            <p:nvSpPr>
              <p:cNvPr id="189" name="文字方塊 188">
                <a:extLst>
                  <a:ext uri="{FF2B5EF4-FFF2-40B4-BE49-F238E27FC236}">
                    <a16:creationId xmlns:a16="http://schemas.microsoft.com/office/drawing/2014/main" id="{AD2608D7-6A1E-4DDE-9148-D01C0046BE80}"/>
                  </a:ext>
                </a:extLst>
              </p:cNvPr>
              <p:cNvSpPr txBox="1"/>
              <p:nvPr/>
            </p:nvSpPr>
            <p:spPr>
              <a:xfrm>
                <a:off x="8226656" y="2163233"/>
                <a:ext cx="323492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TW"/>
                </a:defPPr>
                <a:lvl1pPr marR="0" lvl="0" indent="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200" b="1" i="0" u="none" strike="noStrike" cap="none" spc="0" normalizeH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Microsoft YaHei" panose="020B0503020204020204" pitchFamily="34" charset="-122"/>
                    <a:ea typeface="微軟正黑體" panose="020B0604030504040204" pitchFamily="34" charset="-120"/>
                  </a:defRPr>
                </a:lvl1pPr>
              </a:lstStyle>
              <a:p>
                <a:pPr lvl="0">
                  <a:defRPr/>
                </a:pPr>
                <a:r>
                  <a:rPr lang="zh-TW" altLang="zh-TW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</a:rPr>
                  <a:t>加速識別影響翹曲的關鍵因子</a:t>
                </a:r>
                <a:r>
                  <a:rPr lang="en-US" altLang="zh-TW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軟正黑體" panose="020B0604030504040204" pitchFamily="34" charset="-120"/>
                  </a:rPr>
                  <a:t>(Key factor) </a:t>
                </a:r>
                <a:r>
                  <a:rPr kumimoji="0" lang="zh-TW" altLang="en-US" sz="1200" b="1" i="0" strike="noStrike" kern="120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Microsoft YaHei" panose="020B0503020204020204" pitchFamily="34" charset="-122"/>
                    <a:ea typeface="微軟正黑體" panose="020B0604030504040204" pitchFamily="34" charset="-120"/>
                    <a:cs typeface="+mn-cs"/>
                  </a:rPr>
                  <a:t>，</a:t>
                </a:r>
                <a:endParaRPr kumimoji="0" lang="en-US" altLang="zh-TW" sz="1200" b="1" i="0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Microsoft YaHei" panose="020B0503020204020204" pitchFamily="34" charset="-122"/>
                  <a:ea typeface="微軟正黑體" panose="020B0604030504040204" pitchFamily="34" charset="-120"/>
                  <a:cs typeface="+mn-cs"/>
                </a:endParaRPr>
              </a:p>
              <a:p>
                <a:pPr lvl="0">
                  <a:defRPr/>
                </a:pPr>
                <a:r>
                  <a:rPr kumimoji="0" lang="zh-TW" altLang="en-US" sz="1200" b="1" i="0" strike="noStrike" kern="120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Microsoft YaHei" panose="020B0503020204020204" pitchFamily="34" charset="-122"/>
                    <a:ea typeface="微軟正黑體" panose="020B0604030504040204" pitchFamily="34" charset="-120"/>
                    <a:cs typeface="+mn-cs"/>
                  </a:rPr>
                  <a:t>提高</a:t>
                </a:r>
                <a:r>
                  <a:rPr kumimoji="0" lang="zh-TW" altLang="en-US" sz="1200" b="1" i="0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Microsoft YaHei" panose="020B0503020204020204" pitchFamily="34" charset="-122"/>
                    <a:ea typeface="微軟正黑體" panose="020B0604030504040204" pitchFamily="34" charset="-120"/>
                    <a:cs typeface="+mn-cs"/>
                  </a:rPr>
                  <a:t>校正</a:t>
                </a:r>
                <a:r>
                  <a:rPr kumimoji="0" lang="en-US" altLang="zh-TW" sz="1200" b="1" i="0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Microsoft YaHei" panose="020B0503020204020204" pitchFamily="34" charset="-122"/>
                    <a:ea typeface="微軟正黑體" panose="020B0604030504040204" pitchFamily="34" charset="-120"/>
                    <a:cs typeface="+mn-cs"/>
                  </a:rPr>
                  <a:t>Simulation</a:t>
                </a:r>
                <a:r>
                  <a:rPr kumimoji="0" lang="zh-TW" altLang="en-US" sz="1200" b="1" i="0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Microsoft YaHei" panose="020B0503020204020204" pitchFamily="34" charset="-122"/>
                    <a:ea typeface="微軟正黑體" panose="020B0604030504040204" pitchFamily="34" charset="-120"/>
                    <a:cs typeface="+mn-cs"/>
                  </a:rPr>
                  <a:t>速度</a:t>
                </a:r>
              </a:p>
            </p:txBody>
          </p:sp>
          <p:grpSp>
            <p:nvGrpSpPr>
              <p:cNvPr id="11" name="群組 10"/>
              <p:cNvGrpSpPr/>
              <p:nvPr/>
            </p:nvGrpSpPr>
            <p:grpSpPr>
              <a:xfrm>
                <a:off x="8203714" y="4925600"/>
                <a:ext cx="1082900" cy="766289"/>
                <a:chOff x="8264743" y="5721714"/>
                <a:chExt cx="1045024" cy="766289"/>
              </a:xfrm>
            </p:grpSpPr>
            <p:sp>
              <p:nvSpPr>
                <p:cNvPr id="277" name="矩形 276">
                  <a:extLst>
                    <a:ext uri="{FF2B5EF4-FFF2-40B4-BE49-F238E27FC236}">
                      <a16:creationId xmlns:a16="http://schemas.microsoft.com/office/drawing/2014/main" id="{390D99F4-EE75-428E-A4F7-DA8FC72E9660}"/>
                    </a:ext>
                  </a:extLst>
                </p:cNvPr>
                <p:cNvSpPr/>
                <p:nvPr/>
              </p:nvSpPr>
              <p:spPr>
                <a:xfrm>
                  <a:off x="8264743" y="5751618"/>
                  <a:ext cx="1045024" cy="73638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微軟正黑體"/>
                    <a:cs typeface="+mn-cs"/>
                  </a:endParaRPr>
                </a:p>
              </p:txBody>
            </p:sp>
            <p:grpSp>
              <p:nvGrpSpPr>
                <p:cNvPr id="10" name="群組 9"/>
                <p:cNvGrpSpPr/>
                <p:nvPr/>
              </p:nvGrpSpPr>
              <p:grpSpPr>
                <a:xfrm>
                  <a:off x="8264743" y="5721714"/>
                  <a:ext cx="1044000" cy="749360"/>
                  <a:chOff x="8264743" y="5721714"/>
                  <a:chExt cx="1044000" cy="749360"/>
                </a:xfrm>
              </p:grpSpPr>
              <p:sp>
                <p:nvSpPr>
                  <p:cNvPr id="278" name="矩形 277">
                    <a:extLst>
                      <a:ext uri="{FF2B5EF4-FFF2-40B4-BE49-F238E27FC236}">
                        <a16:creationId xmlns:a16="http://schemas.microsoft.com/office/drawing/2014/main" id="{005E7575-8108-4249-AEAC-3D42C7B0E4A4}"/>
                      </a:ext>
                    </a:extLst>
                  </p:cNvPr>
                  <p:cNvSpPr/>
                  <p:nvPr/>
                </p:nvSpPr>
                <p:spPr>
                  <a:xfrm>
                    <a:off x="8264743" y="5721714"/>
                    <a:ext cx="1044000" cy="210525"/>
                  </a:xfrm>
                  <a:prstGeom prst="rect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121917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zh-TW" altLang="en-US" sz="105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+mn-cs"/>
                      </a:rPr>
                      <a:t>關鍵因子</a:t>
                    </a:r>
                    <a:endParaRPr kumimoji="0" lang="en-US" altLang="zh-TW" sz="105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Microsoft YaHei" panose="020B0503020204020204" pitchFamily="34" charset="-122"/>
                      <a:ea typeface="Microsoft YaHei" panose="020B0503020204020204" pitchFamily="34" charset="-122"/>
                      <a:cs typeface="+mn-cs"/>
                    </a:endParaRPr>
                  </a:p>
                </p:txBody>
              </p:sp>
              <p:pic>
                <p:nvPicPr>
                  <p:cNvPr id="203" name="圖片 202"/>
                  <p:cNvPicPr/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8283250" y="5954732"/>
                    <a:ext cx="1013792" cy="516342"/>
                  </a:xfrm>
                  <a:prstGeom prst="rect">
                    <a:avLst/>
                  </a:prstGeom>
                  <a:ln>
                    <a:solidFill>
                      <a:schemeClr val="bg1"/>
                    </a:solidFill>
                  </a:ln>
                </p:spPr>
              </p:pic>
            </p:grpSp>
          </p:grpSp>
          <p:sp>
            <p:nvSpPr>
              <p:cNvPr id="220" name="右中括弧 219">
                <a:extLst>
                  <a:ext uri="{FF2B5EF4-FFF2-40B4-BE49-F238E27FC236}">
                    <a16:creationId xmlns:a16="http://schemas.microsoft.com/office/drawing/2014/main" id="{F29E6C9F-A19C-4C04-AC44-063C5F86E3F7}"/>
                  </a:ext>
                </a:extLst>
              </p:cNvPr>
              <p:cNvSpPr/>
              <p:nvPr/>
            </p:nvSpPr>
            <p:spPr>
              <a:xfrm>
                <a:off x="11192435" y="2881432"/>
                <a:ext cx="431061" cy="639038"/>
              </a:xfrm>
              <a:prstGeom prst="rightBracket">
                <a:avLst>
                  <a:gd name="adj" fmla="val 0"/>
                </a:avLst>
              </a:prstGeom>
              <a:noFill/>
              <a:ln w="38100" cap="flat" cmpd="sng" algn="ctr">
                <a:solidFill>
                  <a:srgbClr val="CCCCFF"/>
                </a:solidFill>
                <a:prstDash val="solid"/>
                <a:headEnd type="triangle" w="med" len="med"/>
                <a:tailEnd type="none" w="med" len="me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icrosoft YaHei"/>
                  <a:ea typeface="微軟正黑體"/>
                  <a:cs typeface="+mn-cs"/>
                </a:endParaRPr>
              </a:p>
            </p:txBody>
          </p:sp>
          <p:grpSp>
            <p:nvGrpSpPr>
              <p:cNvPr id="13" name="群組 12"/>
              <p:cNvGrpSpPr/>
              <p:nvPr/>
            </p:nvGrpSpPr>
            <p:grpSpPr>
              <a:xfrm>
                <a:off x="10437365" y="4926589"/>
                <a:ext cx="1024216" cy="766289"/>
                <a:chOff x="10373323" y="5719439"/>
                <a:chExt cx="1050348" cy="768564"/>
              </a:xfrm>
            </p:grpSpPr>
            <p:pic>
              <p:nvPicPr>
                <p:cNvPr id="234" name="圖片 233"/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0397130" y="5954732"/>
                  <a:ext cx="1013792" cy="516342"/>
                </a:xfrm>
                <a:prstGeom prst="rect">
                  <a:avLst/>
                </a:prstGeom>
                <a:ln>
                  <a:solidFill>
                    <a:schemeClr val="bg1"/>
                  </a:solidFill>
                </a:ln>
              </p:spPr>
            </p:pic>
            <p:sp>
              <p:nvSpPr>
                <p:cNvPr id="237" name="矩形 236">
                  <a:extLst>
                    <a:ext uri="{FF2B5EF4-FFF2-40B4-BE49-F238E27FC236}">
                      <a16:creationId xmlns:a16="http://schemas.microsoft.com/office/drawing/2014/main" id="{A3FA738A-5BBA-4E6F-9236-05A4F2D1887F}"/>
                    </a:ext>
                  </a:extLst>
                </p:cNvPr>
                <p:cNvSpPr/>
                <p:nvPr/>
              </p:nvSpPr>
              <p:spPr>
                <a:xfrm>
                  <a:off x="10373323" y="5719439"/>
                  <a:ext cx="1050348" cy="768564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TW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微軟正黑體"/>
                    <a:cs typeface="+mn-cs"/>
                  </a:endParaRPr>
                </a:p>
              </p:txBody>
            </p:sp>
            <p:pic>
              <p:nvPicPr>
                <p:cNvPr id="235" name="圖片 234"/>
                <p:cNvPicPr>
                  <a:picLocks noChangeAspect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0408985" y="5973091"/>
                  <a:ext cx="1001937" cy="452441"/>
                </a:xfrm>
                <a:prstGeom prst="rect">
                  <a:avLst/>
                </a:prstGeom>
                <a:ln>
                  <a:solidFill>
                    <a:schemeClr val="bg1"/>
                  </a:solidFill>
                </a:ln>
              </p:spPr>
            </p:pic>
            <p:sp>
              <p:nvSpPr>
                <p:cNvPr id="233" name="矩形 232">
                  <a:extLst>
                    <a:ext uri="{FF2B5EF4-FFF2-40B4-BE49-F238E27FC236}">
                      <a16:creationId xmlns:a16="http://schemas.microsoft.com/office/drawing/2014/main" id="{005E7575-8108-4249-AEAC-3D42C7B0E4A4}"/>
                    </a:ext>
                  </a:extLst>
                </p:cNvPr>
                <p:cNvSpPr/>
                <p:nvPr/>
              </p:nvSpPr>
              <p:spPr>
                <a:xfrm>
                  <a:off x="10378623" y="5721714"/>
                  <a:ext cx="1044000" cy="210525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zh-TW" altLang="en-US" sz="1050" b="0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Microsoft YaHei" panose="020B0503020204020204" pitchFamily="34" charset="-122"/>
                      <a:ea typeface="Microsoft YaHei" panose="020B0503020204020204" pitchFamily="34" charset="-122"/>
                      <a:cs typeface="+mn-cs"/>
                    </a:rPr>
                    <a:t>模型預測</a:t>
                  </a:r>
                  <a:endParaRPr kumimoji="0" lang="en-US" altLang="zh-TW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endParaRPr>
                </a:p>
              </p:txBody>
            </p:sp>
          </p:grpSp>
          <p:sp>
            <p:nvSpPr>
              <p:cNvPr id="153" name="矩形: 圓角 20">
                <a:extLst>
                  <a:ext uri="{FF2B5EF4-FFF2-40B4-BE49-F238E27FC236}">
                    <a16:creationId xmlns:a16="http://schemas.microsoft.com/office/drawing/2014/main" id="{E8298938-310E-4387-9829-CB2F3A38281D}"/>
                  </a:ext>
                </a:extLst>
              </p:cNvPr>
              <p:cNvSpPr/>
              <p:nvPr/>
            </p:nvSpPr>
            <p:spPr>
              <a:xfrm>
                <a:off x="8439334" y="2731280"/>
                <a:ext cx="2592000" cy="324000"/>
              </a:xfrm>
              <a:prstGeom prst="roundRect">
                <a:avLst>
                  <a:gd name="adj" fmla="val 0"/>
                </a:avLst>
              </a:prstGeom>
              <a:solidFill>
                <a:srgbClr val="FFC000">
                  <a:alpha val="92941"/>
                </a:srgbClr>
              </a:solidFill>
              <a:ln w="25400" cap="flat" cmpd="sng" algn="ctr">
                <a:noFill/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2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rPr>
                  <a:t>AI + Simulation</a:t>
                </a:r>
                <a:endParaRPr kumimoji="0" lang="en-US" altLang="zh-TW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軟正黑體"/>
                  <a:ea typeface="微軟正黑體"/>
                  <a:cs typeface="+mn-cs"/>
                </a:endParaRPr>
              </a:p>
            </p:txBody>
          </p:sp>
          <p:sp>
            <p:nvSpPr>
              <p:cNvPr id="154" name="矩形: 圓角 34">
                <a:extLst>
                  <a:ext uri="{FF2B5EF4-FFF2-40B4-BE49-F238E27FC236}">
                    <a16:creationId xmlns:a16="http://schemas.microsoft.com/office/drawing/2014/main" id="{2F28A120-787F-4060-B71F-B6749A8D650B}"/>
                  </a:ext>
                </a:extLst>
              </p:cNvPr>
              <p:cNvSpPr/>
              <p:nvPr/>
            </p:nvSpPr>
            <p:spPr>
              <a:xfrm>
                <a:off x="8439334" y="3275502"/>
                <a:ext cx="2592000" cy="324000"/>
              </a:xfrm>
              <a:prstGeom prst="roundRect">
                <a:avLst>
                  <a:gd name="adj" fmla="val 0"/>
                </a:avLst>
              </a:prstGeom>
              <a:solidFill>
                <a:srgbClr val="4F6F99"/>
              </a:solidFill>
              <a:ln w="25400" cap="flat" cmpd="sng" algn="ctr">
                <a:noFill/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2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Microsoft YaHei" panose="020B0503020204020204" pitchFamily="34" charset="-122"/>
                    <a:ea typeface="微軟正黑體" panose="020B0604030504040204" pitchFamily="34" charset="-120"/>
                    <a:cs typeface="+mn-cs"/>
                  </a:rPr>
                  <a:t>Eng. lot</a:t>
                </a:r>
                <a:endParaRPr kumimoji="0" lang="zh-TW" altLang="en-US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Microsoft YaHei" panose="020B0503020204020204" pitchFamily="34" charset="-122"/>
                  <a:ea typeface="微軟正黑體" panose="020B0604030504040204" pitchFamily="34" charset="-120"/>
                  <a:cs typeface="+mn-cs"/>
                </a:endParaRPr>
              </a:p>
            </p:txBody>
          </p:sp>
          <p:sp>
            <p:nvSpPr>
              <p:cNvPr id="157" name="矩形: 圓角 34">
                <a:extLst>
                  <a:ext uri="{FF2B5EF4-FFF2-40B4-BE49-F238E27FC236}">
                    <a16:creationId xmlns:a16="http://schemas.microsoft.com/office/drawing/2014/main" id="{2F28A120-787F-4060-B71F-B6749A8D650B}"/>
                  </a:ext>
                </a:extLst>
              </p:cNvPr>
              <p:cNvSpPr/>
              <p:nvPr/>
            </p:nvSpPr>
            <p:spPr>
              <a:xfrm>
                <a:off x="8439334" y="3819724"/>
                <a:ext cx="2592000" cy="324000"/>
              </a:xfrm>
              <a:prstGeom prst="roundRect">
                <a:avLst>
                  <a:gd name="adj" fmla="val 0"/>
                </a:avLst>
              </a:prstGeom>
              <a:solidFill>
                <a:srgbClr val="4F6F99"/>
              </a:solidFill>
              <a:ln w="25400" cap="flat" cmpd="sng" algn="ctr">
                <a:noFill/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TW" sz="1200" b="1" kern="0" dirty="0" smtClean="0"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Microsoft YaHei" panose="020B0503020204020204" pitchFamily="34" charset="-122"/>
                    <a:ea typeface="微軟正黑體" panose="020B0604030504040204" pitchFamily="34" charset="-120"/>
                  </a:rPr>
                  <a:t>Qual</a:t>
                </a:r>
                <a:r>
                  <a:rPr kumimoji="0" lang="en-US" altLang="zh-TW" sz="12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Microsoft YaHei" panose="020B0503020204020204" pitchFamily="34" charset="-122"/>
                    <a:ea typeface="微軟正黑體" panose="020B0604030504040204" pitchFamily="34" charset="-120"/>
                    <a:cs typeface="+mn-cs"/>
                  </a:rPr>
                  <a:t>. lot</a:t>
                </a:r>
                <a:endParaRPr kumimoji="0" lang="zh-TW" altLang="en-US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Microsoft YaHei" panose="020B0503020204020204" pitchFamily="34" charset="-122"/>
                  <a:ea typeface="微軟正黑體" panose="020B0604030504040204" pitchFamily="34" charset="-120"/>
                  <a:cs typeface="+mn-cs"/>
                </a:endParaRPr>
              </a:p>
            </p:txBody>
          </p:sp>
          <p:sp>
            <p:nvSpPr>
              <p:cNvPr id="158" name="矩形: 圓角 34">
                <a:extLst>
                  <a:ext uri="{FF2B5EF4-FFF2-40B4-BE49-F238E27FC236}">
                    <a16:creationId xmlns:a16="http://schemas.microsoft.com/office/drawing/2014/main" id="{2F28A120-787F-4060-B71F-B6749A8D650B}"/>
                  </a:ext>
                </a:extLst>
              </p:cNvPr>
              <p:cNvSpPr/>
              <p:nvPr/>
            </p:nvSpPr>
            <p:spPr>
              <a:xfrm>
                <a:off x="8439334" y="4363946"/>
                <a:ext cx="2592000" cy="324000"/>
              </a:xfrm>
              <a:prstGeom prst="roundRect">
                <a:avLst>
                  <a:gd name="adj" fmla="val 0"/>
                </a:avLst>
              </a:prstGeom>
              <a:solidFill>
                <a:srgbClr val="4F6F99"/>
              </a:solidFill>
              <a:ln w="25400" cap="flat" cmpd="sng" algn="ctr">
                <a:noFill/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TW" sz="1200" b="1" kern="0" dirty="0" smtClean="0"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Microsoft YaHei" panose="020B0503020204020204" pitchFamily="34" charset="-122"/>
                    <a:ea typeface="微軟正黑體" panose="020B0604030504040204" pitchFamily="34" charset="-120"/>
                  </a:rPr>
                  <a:t>Production</a:t>
                </a:r>
                <a:endParaRPr kumimoji="0" lang="zh-TW" altLang="en-US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Microsoft YaHei" panose="020B0503020204020204" pitchFamily="34" charset="-122"/>
                  <a:ea typeface="微軟正黑體" panose="020B0604030504040204" pitchFamily="34" charset="-120"/>
                  <a:cs typeface="+mn-cs"/>
                </a:endParaRPr>
              </a:p>
            </p:txBody>
          </p:sp>
          <p:cxnSp>
            <p:nvCxnSpPr>
              <p:cNvPr id="160" name="直線單箭頭接點 159">
                <a:extLst>
                  <a:ext uri="{FF2B5EF4-FFF2-40B4-BE49-F238E27FC236}">
                    <a16:creationId xmlns:a16="http://schemas.microsoft.com/office/drawing/2014/main" id="{B65C11D6-6C90-48A8-A26A-D1F666A74F1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733773" y="3086794"/>
                <a:ext cx="0" cy="157194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bg1"/>
                </a:solidFill>
                <a:prstDash val="solid"/>
                <a:tailEnd type="triangle"/>
              </a:ln>
              <a:effectLst/>
            </p:spPr>
          </p:cxnSp>
          <p:cxnSp>
            <p:nvCxnSpPr>
              <p:cNvPr id="161" name="直線單箭頭接點 160">
                <a:extLst>
                  <a:ext uri="{FF2B5EF4-FFF2-40B4-BE49-F238E27FC236}">
                    <a16:creationId xmlns:a16="http://schemas.microsoft.com/office/drawing/2014/main" id="{B65C11D6-6C90-48A8-A26A-D1F666A74F1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733773" y="3631016"/>
                <a:ext cx="0" cy="157194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bg1"/>
                </a:solidFill>
                <a:prstDash val="solid"/>
                <a:tailEnd type="triangle"/>
              </a:ln>
              <a:effectLst/>
            </p:spPr>
          </p:cxnSp>
          <p:cxnSp>
            <p:nvCxnSpPr>
              <p:cNvPr id="162" name="直線單箭頭接點 161">
                <a:extLst>
                  <a:ext uri="{FF2B5EF4-FFF2-40B4-BE49-F238E27FC236}">
                    <a16:creationId xmlns:a16="http://schemas.microsoft.com/office/drawing/2014/main" id="{B65C11D6-6C90-48A8-A26A-D1F666A74F1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733773" y="4175238"/>
                <a:ext cx="0" cy="157194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bg1"/>
                </a:solidFill>
                <a:prstDash val="solid"/>
                <a:tailEnd type="triangle"/>
              </a:ln>
              <a:effectLst/>
            </p:spPr>
          </p:cxnSp>
          <p:pic>
            <p:nvPicPr>
              <p:cNvPr id="8" name="圖片 7"/>
              <p:cNvPicPr>
                <a:picLocks noChangeAspect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9583877" y="1425071"/>
                <a:ext cx="726135" cy="726135"/>
              </a:xfrm>
              <a:prstGeom prst="rect">
                <a:avLst/>
              </a:prstGeom>
            </p:spPr>
          </p:pic>
          <p:pic>
            <p:nvPicPr>
              <p:cNvPr id="190" name="圖片 189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486021" y="5745857"/>
                <a:ext cx="823991" cy="823991"/>
              </a:xfrm>
              <a:prstGeom prst="rect">
                <a:avLst/>
              </a:prstGeom>
            </p:spPr>
          </p:pic>
          <p:pic>
            <p:nvPicPr>
              <p:cNvPr id="191" name="圖片 190"/>
              <p:cNvPicPr>
                <a:picLocks noChangeAspect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9900032" y="6105388"/>
                <a:ext cx="523713" cy="523713"/>
              </a:xfrm>
              <a:prstGeom prst="rect">
                <a:avLst/>
              </a:prstGeom>
            </p:spPr>
          </p:pic>
        </p:grpSp>
        <p:sp>
          <p:nvSpPr>
            <p:cNvPr id="221" name="矩形 220"/>
            <p:cNvSpPr/>
            <p:nvPr/>
          </p:nvSpPr>
          <p:spPr>
            <a:xfrm>
              <a:off x="10675425" y="3103228"/>
              <a:ext cx="1465079" cy="273661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000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AI</a:t>
              </a:r>
              <a:r>
                <a:rPr lang="zh-TW" altLang="en-US" sz="1000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加速電腦輔助分析</a:t>
              </a:r>
              <a:endParaRPr lang="zh-TW" altLang="en-US" sz="10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32789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箭號: 向右 266">
            <a:extLst>
              <a:ext uri="{FF2B5EF4-FFF2-40B4-BE49-F238E27FC236}">
                <a16:creationId xmlns:a16="http://schemas.microsoft.com/office/drawing/2014/main" id="{72DF2990-2FAD-44C9-AF84-DA8ECCF911E4}"/>
              </a:ext>
            </a:extLst>
          </p:cNvPr>
          <p:cNvSpPr/>
          <p:nvPr/>
        </p:nvSpPr>
        <p:spPr>
          <a:xfrm>
            <a:off x="273135" y="1055801"/>
            <a:ext cx="7250181" cy="339366"/>
          </a:xfrm>
          <a:prstGeom prst="rightArrow">
            <a:avLst>
              <a:gd name="adj1" fmla="val 34074"/>
              <a:gd name="adj2" fmla="val 103088"/>
            </a:avLst>
          </a:prstGeom>
          <a:gradFill>
            <a:gsLst>
              <a:gs pos="18000">
                <a:srgbClr val="4B4BFF"/>
              </a:gs>
              <a:gs pos="68000">
                <a:schemeClr val="bg2">
                  <a:lumMod val="90000"/>
                </a:schemeClr>
              </a:gs>
            </a:gsLst>
            <a:lin ang="36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51" name="矩形: 圓角 6">
            <a:extLst>
              <a:ext uri="{FF2B5EF4-FFF2-40B4-BE49-F238E27FC236}">
                <a16:creationId xmlns:a16="http://schemas.microsoft.com/office/drawing/2014/main" id="{519F8ADA-F2DB-4D07-8A96-F9A1DC66F3CA}"/>
              </a:ext>
            </a:extLst>
          </p:cNvPr>
          <p:cNvSpPr/>
          <p:nvPr/>
        </p:nvSpPr>
        <p:spPr>
          <a:xfrm>
            <a:off x="4229620" y="1735022"/>
            <a:ext cx="3261749" cy="4894379"/>
          </a:xfrm>
          <a:prstGeom prst="roundRect">
            <a:avLst>
              <a:gd name="adj" fmla="val 2627"/>
            </a:avLst>
          </a:prstGeom>
          <a:solidFill>
            <a:schemeClr val="accent1">
              <a:lumMod val="40000"/>
              <a:lumOff val="60000"/>
              <a:alpha val="50000"/>
            </a:schemeClr>
          </a:solidFill>
          <a:ln w="19050">
            <a:solidFill>
              <a:srgbClr val="CCCCF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30" name="文字方塊 129">
            <a:extLst>
              <a:ext uri="{FF2B5EF4-FFF2-40B4-BE49-F238E27FC236}">
                <a16:creationId xmlns:a16="http://schemas.microsoft.com/office/drawing/2014/main" id="{22B61683-783D-C91E-EC43-AC0F396F6A4A}"/>
              </a:ext>
            </a:extLst>
          </p:cNvPr>
          <p:cNvSpPr txBox="1"/>
          <p:nvPr/>
        </p:nvSpPr>
        <p:spPr>
          <a:xfrm>
            <a:off x="314840" y="203049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  <a:cs typeface="Times New Roman"/>
                <a:sym typeface="Times New Roman"/>
              </a:rPr>
              <a:t>改善方法</a:t>
            </a:r>
            <a:endParaRPr lang="zh-TW" altLang="en-US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6" name="矩形: 圓角 20">
            <a:extLst>
              <a:ext uri="{FF2B5EF4-FFF2-40B4-BE49-F238E27FC236}">
                <a16:creationId xmlns:a16="http://schemas.microsoft.com/office/drawing/2014/main" id="{E8298938-310E-4387-9829-CB2F3A38281D}"/>
              </a:ext>
            </a:extLst>
          </p:cNvPr>
          <p:cNvSpPr/>
          <p:nvPr/>
        </p:nvSpPr>
        <p:spPr>
          <a:xfrm>
            <a:off x="4515065" y="2731280"/>
            <a:ext cx="2592000" cy="324000"/>
          </a:xfrm>
          <a:prstGeom prst="roundRect">
            <a:avLst>
              <a:gd name="adj" fmla="val 0"/>
            </a:avLst>
          </a:prstGeom>
          <a:solidFill>
            <a:srgbClr val="6666FF">
              <a:alpha val="92941"/>
            </a:srgbClr>
          </a:solidFill>
          <a:ln w="254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CAE(Simulation)</a:t>
            </a:r>
            <a:endParaRPr kumimoji="0" lang="en-US" altLang="zh-TW" sz="12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/>
              <a:ea typeface="微軟正黑體"/>
              <a:cs typeface="+mn-cs"/>
            </a:endParaRPr>
          </a:p>
        </p:txBody>
      </p:sp>
      <p:sp>
        <p:nvSpPr>
          <p:cNvPr id="167" name="矩形: 圓角 34">
            <a:extLst>
              <a:ext uri="{FF2B5EF4-FFF2-40B4-BE49-F238E27FC236}">
                <a16:creationId xmlns:a16="http://schemas.microsoft.com/office/drawing/2014/main" id="{2F28A120-787F-4060-B71F-B6749A8D650B}"/>
              </a:ext>
            </a:extLst>
          </p:cNvPr>
          <p:cNvSpPr/>
          <p:nvPr/>
        </p:nvSpPr>
        <p:spPr>
          <a:xfrm>
            <a:off x="4515065" y="3275502"/>
            <a:ext cx="2592000" cy="324000"/>
          </a:xfrm>
          <a:prstGeom prst="roundRect">
            <a:avLst>
              <a:gd name="adj" fmla="val 0"/>
            </a:avLst>
          </a:prstGeom>
          <a:solidFill>
            <a:srgbClr val="4F6F99"/>
          </a:solidFill>
          <a:ln w="254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" panose="020B0503020204020204" pitchFamily="34" charset="-122"/>
                <a:ea typeface="微軟正黑體" panose="020B0604030504040204" pitchFamily="34" charset="-120"/>
                <a:cs typeface="+mn-cs"/>
              </a:rPr>
              <a:t>Eng. lot</a:t>
            </a:r>
            <a:endParaRPr kumimoji="0" lang="zh-TW" altLang="en-US" sz="12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YaHei" panose="020B0503020204020204" pitchFamily="34" charset="-122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70" name="矩形: 圓角 34">
            <a:extLst>
              <a:ext uri="{FF2B5EF4-FFF2-40B4-BE49-F238E27FC236}">
                <a16:creationId xmlns:a16="http://schemas.microsoft.com/office/drawing/2014/main" id="{2F28A120-787F-4060-B71F-B6749A8D650B}"/>
              </a:ext>
            </a:extLst>
          </p:cNvPr>
          <p:cNvSpPr/>
          <p:nvPr/>
        </p:nvSpPr>
        <p:spPr>
          <a:xfrm>
            <a:off x="4515065" y="3819724"/>
            <a:ext cx="2592000" cy="324000"/>
          </a:xfrm>
          <a:prstGeom prst="roundRect">
            <a:avLst>
              <a:gd name="adj" fmla="val 0"/>
            </a:avLst>
          </a:prstGeom>
          <a:solidFill>
            <a:srgbClr val="4F6F99"/>
          </a:solidFill>
          <a:ln w="254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1" kern="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微軟正黑體" panose="020B0604030504040204" pitchFamily="34" charset="-120"/>
              </a:rPr>
              <a:t>Qual</a:t>
            </a:r>
            <a:r>
              <a:rPr kumimoji="0" lang="en-US" altLang="zh-TW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" panose="020B0503020204020204" pitchFamily="34" charset="-122"/>
                <a:ea typeface="微軟正黑體" panose="020B0604030504040204" pitchFamily="34" charset="-120"/>
                <a:cs typeface="+mn-cs"/>
              </a:rPr>
              <a:t>. lot</a:t>
            </a:r>
            <a:endParaRPr kumimoji="0" lang="zh-TW" altLang="en-US" sz="12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YaHei" panose="020B0503020204020204" pitchFamily="34" charset="-122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71" name="矩形: 圓角 34">
            <a:extLst>
              <a:ext uri="{FF2B5EF4-FFF2-40B4-BE49-F238E27FC236}">
                <a16:creationId xmlns:a16="http://schemas.microsoft.com/office/drawing/2014/main" id="{2F28A120-787F-4060-B71F-B6749A8D650B}"/>
              </a:ext>
            </a:extLst>
          </p:cNvPr>
          <p:cNvSpPr/>
          <p:nvPr/>
        </p:nvSpPr>
        <p:spPr>
          <a:xfrm>
            <a:off x="4515065" y="4363946"/>
            <a:ext cx="2592000" cy="324000"/>
          </a:xfrm>
          <a:prstGeom prst="roundRect">
            <a:avLst>
              <a:gd name="adj" fmla="val 0"/>
            </a:avLst>
          </a:prstGeom>
          <a:solidFill>
            <a:srgbClr val="4F6F99"/>
          </a:solidFill>
          <a:ln w="254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1" kern="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微軟正黑體" panose="020B0604030504040204" pitchFamily="34" charset="-120"/>
              </a:rPr>
              <a:t>Production</a:t>
            </a:r>
            <a:endParaRPr kumimoji="0" lang="zh-TW" altLang="en-US" sz="12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YaHei" panose="020B0503020204020204" pitchFamily="34" charset="-122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72" name="文字方塊 171">
            <a:extLst>
              <a:ext uri="{FF2B5EF4-FFF2-40B4-BE49-F238E27FC236}">
                <a16:creationId xmlns:a16="http://schemas.microsoft.com/office/drawing/2014/main" id="{F3D1A148-0EC7-49A5-A9A2-E45F404403FC}"/>
              </a:ext>
            </a:extLst>
          </p:cNvPr>
          <p:cNvSpPr txBox="1"/>
          <p:nvPr/>
        </p:nvSpPr>
        <p:spPr>
          <a:xfrm>
            <a:off x="4350535" y="1817896"/>
            <a:ext cx="15680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Microsoft YaHei" panose="020B0503020204020204" pitchFamily="34" charset="-122"/>
                <a:ea typeface="微軟正黑體" panose="020B0604030504040204" pitchFamily="34" charset="-120"/>
                <a:cs typeface="+mn-cs"/>
              </a:rPr>
              <a:t>導入</a:t>
            </a:r>
            <a:r>
              <a:rPr kumimoji="0" lang="en-US" altLang="zh-TW" sz="18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Microsoft YaHei" panose="020B0503020204020204" pitchFamily="34" charset="-122"/>
                <a:ea typeface="微軟正黑體" panose="020B0604030504040204" pitchFamily="34" charset="-120"/>
                <a:cs typeface="+mn-cs"/>
              </a:rPr>
              <a:t>CAE</a:t>
            </a:r>
            <a:r>
              <a:rPr kumimoji="0" lang="zh-TW" altLang="en-US" sz="18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Microsoft YaHei" panose="020B0503020204020204" pitchFamily="34" charset="-122"/>
                <a:ea typeface="微軟正黑體" panose="020B0604030504040204" pitchFamily="34" charset="-120"/>
                <a:cs typeface="+mn-cs"/>
              </a:rPr>
              <a:t>流程</a:t>
            </a:r>
            <a:endParaRPr kumimoji="0" lang="zh-TW" altLang="en-US" sz="18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Microsoft YaHei" panose="020B0503020204020204" pitchFamily="34" charset="-122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83" name="右中括弧 182">
            <a:extLst>
              <a:ext uri="{FF2B5EF4-FFF2-40B4-BE49-F238E27FC236}">
                <a16:creationId xmlns:a16="http://schemas.microsoft.com/office/drawing/2014/main" id="{F29E6C9F-A19C-4C04-AC44-063C5F86E3F7}"/>
              </a:ext>
            </a:extLst>
          </p:cNvPr>
          <p:cNvSpPr/>
          <p:nvPr/>
        </p:nvSpPr>
        <p:spPr>
          <a:xfrm>
            <a:off x="7227359" y="2897690"/>
            <a:ext cx="431061" cy="604737"/>
          </a:xfrm>
          <a:prstGeom prst="rightBracket">
            <a:avLst>
              <a:gd name="adj" fmla="val 0"/>
            </a:avLst>
          </a:prstGeom>
          <a:noFill/>
          <a:ln w="38100" cap="flat" cmpd="sng" algn="ctr">
            <a:solidFill>
              <a:srgbClr val="CCCCFF"/>
            </a:solidFill>
            <a:prstDash val="solid"/>
            <a:headEnd type="triangle" w="med" len="med"/>
            <a:tailEnd type="none" w="med" len="med"/>
          </a:ln>
          <a:effectLst/>
        </p:spPr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"/>
              <a:ea typeface="微軟正黑體"/>
              <a:cs typeface="+mn-cs"/>
            </a:endParaRPr>
          </a:p>
        </p:txBody>
      </p:sp>
      <p:sp>
        <p:nvSpPr>
          <p:cNvPr id="184" name="矩形 183"/>
          <p:cNvSpPr/>
          <p:nvPr/>
        </p:nvSpPr>
        <p:spPr>
          <a:xfrm>
            <a:off x="7155750" y="3083048"/>
            <a:ext cx="949454" cy="246237"/>
          </a:xfrm>
          <a:prstGeom prst="rect">
            <a:avLst/>
          </a:prstGeom>
          <a:solidFill>
            <a:srgbClr val="6464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電腦輔助分析</a:t>
            </a:r>
            <a:endParaRPr lang="zh-TW" altLang="en-US" sz="1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6" name="標題 2">
            <a:extLst>
              <a:ext uri="{FF2B5EF4-FFF2-40B4-BE49-F238E27FC236}">
                <a16:creationId xmlns:a16="http://schemas.microsoft.com/office/drawing/2014/main" id="{5C495848-7C32-4FEC-B0BB-DE64072432C0}"/>
              </a:ext>
            </a:extLst>
          </p:cNvPr>
          <p:cNvSpPr txBox="1">
            <a:spLocks/>
          </p:cNvSpPr>
          <p:nvPr/>
        </p:nvSpPr>
        <p:spPr>
          <a:xfrm>
            <a:off x="314694" y="844405"/>
            <a:ext cx="1238999" cy="50917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 baseline="0">
                <a:solidFill>
                  <a:schemeClr val="tx1"/>
                </a:solidFill>
                <a:latin typeface="+mn-lt"/>
                <a:ea typeface="微軟正黑體" charset="-120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CCC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" panose="020B0503020204020204" pitchFamily="34" charset="-122"/>
                <a:ea typeface="微軟正黑體" panose="020B0604030504040204" pitchFamily="34" charset="-120"/>
                <a:cs typeface="+mj-cs"/>
              </a:rPr>
              <a:t>DOE</a:t>
            </a:r>
          </a:p>
        </p:txBody>
      </p:sp>
      <p:sp>
        <p:nvSpPr>
          <p:cNvPr id="68" name="文字方塊 67">
            <a:extLst>
              <a:ext uri="{FF2B5EF4-FFF2-40B4-BE49-F238E27FC236}">
                <a16:creationId xmlns:a16="http://schemas.microsoft.com/office/drawing/2014/main" id="{A98EFDFB-98DC-482D-A663-2ABD3D54ECC6}"/>
              </a:ext>
            </a:extLst>
          </p:cNvPr>
          <p:cNvSpPr txBox="1"/>
          <p:nvPr/>
        </p:nvSpPr>
        <p:spPr>
          <a:xfrm>
            <a:off x="4355271" y="2156903"/>
            <a:ext cx="308034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400"/>
              </a:spcBef>
              <a:defRPr/>
            </a:pPr>
            <a:r>
              <a:rPr lang="en-US" altLang="zh-TW" sz="11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CAE(</a:t>
            </a:r>
            <a:r>
              <a:rPr lang="zh-TW" altLang="en-US" sz="11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電腦輔助工程</a:t>
            </a:r>
            <a:r>
              <a:rPr lang="en-US" altLang="zh-TW" sz="11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): </a:t>
            </a:r>
            <a:r>
              <a:rPr lang="zh-TW" altLang="en-US" sz="11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透過</a:t>
            </a:r>
            <a:r>
              <a:rPr lang="zh-TW" altLang="en-US" sz="11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電腦軟體模擬產品或工程的行為、性能、以及相關物理</a:t>
            </a:r>
            <a:r>
              <a:rPr lang="zh-TW" altLang="en-US" sz="11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過程</a:t>
            </a:r>
            <a:endParaRPr lang="en-US" altLang="zh-TW" sz="11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71" name="直線單箭頭接點 70">
            <a:extLst>
              <a:ext uri="{FF2B5EF4-FFF2-40B4-BE49-F238E27FC236}">
                <a16:creationId xmlns:a16="http://schemas.microsoft.com/office/drawing/2014/main" id="{B65C11D6-6C90-48A8-A26A-D1F666A74F17}"/>
              </a:ext>
            </a:extLst>
          </p:cNvPr>
          <p:cNvCxnSpPr>
            <a:cxnSpLocks/>
          </p:cNvCxnSpPr>
          <p:nvPr/>
        </p:nvCxnSpPr>
        <p:spPr>
          <a:xfrm>
            <a:off x="5809504" y="3086794"/>
            <a:ext cx="0" cy="157194"/>
          </a:xfrm>
          <a:prstGeom prst="straightConnector1">
            <a:avLst/>
          </a:prstGeom>
          <a:noFill/>
          <a:ln w="28575" cap="flat" cmpd="sng" algn="ctr">
            <a:solidFill>
              <a:schemeClr val="tx1"/>
            </a:solidFill>
            <a:prstDash val="solid"/>
            <a:tailEnd type="triangle"/>
          </a:ln>
          <a:effectLst/>
        </p:spPr>
      </p:cxnSp>
      <p:cxnSp>
        <p:nvCxnSpPr>
          <p:cNvPr id="72" name="直線單箭頭接點 71">
            <a:extLst>
              <a:ext uri="{FF2B5EF4-FFF2-40B4-BE49-F238E27FC236}">
                <a16:creationId xmlns:a16="http://schemas.microsoft.com/office/drawing/2014/main" id="{B65C11D6-6C90-48A8-A26A-D1F666A74F17}"/>
              </a:ext>
            </a:extLst>
          </p:cNvPr>
          <p:cNvCxnSpPr>
            <a:cxnSpLocks/>
          </p:cNvCxnSpPr>
          <p:nvPr/>
        </p:nvCxnSpPr>
        <p:spPr>
          <a:xfrm>
            <a:off x="5809504" y="3631016"/>
            <a:ext cx="0" cy="157194"/>
          </a:xfrm>
          <a:prstGeom prst="straightConnector1">
            <a:avLst/>
          </a:prstGeom>
          <a:noFill/>
          <a:ln w="28575" cap="flat" cmpd="sng" algn="ctr">
            <a:solidFill>
              <a:schemeClr val="tx1"/>
            </a:solidFill>
            <a:prstDash val="solid"/>
            <a:tailEnd type="triangle"/>
          </a:ln>
          <a:effectLst/>
        </p:spPr>
      </p:cxnSp>
      <p:cxnSp>
        <p:nvCxnSpPr>
          <p:cNvPr id="73" name="直線單箭頭接點 72">
            <a:extLst>
              <a:ext uri="{FF2B5EF4-FFF2-40B4-BE49-F238E27FC236}">
                <a16:creationId xmlns:a16="http://schemas.microsoft.com/office/drawing/2014/main" id="{B65C11D6-6C90-48A8-A26A-D1F666A74F17}"/>
              </a:ext>
            </a:extLst>
          </p:cNvPr>
          <p:cNvCxnSpPr>
            <a:cxnSpLocks/>
          </p:cNvCxnSpPr>
          <p:nvPr/>
        </p:nvCxnSpPr>
        <p:spPr>
          <a:xfrm>
            <a:off x="5809504" y="4175238"/>
            <a:ext cx="0" cy="157194"/>
          </a:xfrm>
          <a:prstGeom prst="straightConnector1">
            <a:avLst/>
          </a:prstGeom>
          <a:noFill/>
          <a:ln w="28575" cap="flat" cmpd="sng" algn="ctr">
            <a:solidFill>
              <a:schemeClr val="tx1"/>
            </a:solidFill>
            <a:prstDash val="solid"/>
            <a:tailEnd type="triangle"/>
          </a:ln>
          <a:effectLst/>
        </p:spPr>
      </p:cxnSp>
      <p:grpSp>
        <p:nvGrpSpPr>
          <p:cNvPr id="4" name="群組 3"/>
          <p:cNvGrpSpPr/>
          <p:nvPr/>
        </p:nvGrpSpPr>
        <p:grpSpPr>
          <a:xfrm>
            <a:off x="4313476" y="4920015"/>
            <a:ext cx="1060822" cy="766289"/>
            <a:chOff x="4332259" y="5721714"/>
            <a:chExt cx="1295529" cy="766289"/>
          </a:xfrm>
        </p:grpSpPr>
        <p:grpSp>
          <p:nvGrpSpPr>
            <p:cNvPr id="98" name="群組 97"/>
            <p:cNvGrpSpPr/>
            <p:nvPr/>
          </p:nvGrpSpPr>
          <p:grpSpPr>
            <a:xfrm>
              <a:off x="4332259" y="5721714"/>
              <a:ext cx="1295529" cy="766289"/>
              <a:chOff x="8264743" y="5721714"/>
              <a:chExt cx="1045024" cy="766289"/>
            </a:xfrm>
          </p:grpSpPr>
          <p:sp>
            <p:nvSpPr>
              <p:cNvPr id="99" name="矩形 98">
                <a:extLst>
                  <a:ext uri="{FF2B5EF4-FFF2-40B4-BE49-F238E27FC236}">
                    <a16:creationId xmlns:a16="http://schemas.microsoft.com/office/drawing/2014/main" id="{390D99F4-EE75-428E-A4F7-DA8FC72E9660}"/>
                  </a:ext>
                </a:extLst>
              </p:cNvPr>
              <p:cNvSpPr/>
              <p:nvPr/>
            </p:nvSpPr>
            <p:spPr>
              <a:xfrm>
                <a:off x="8264743" y="5751618"/>
                <a:ext cx="1045024" cy="73638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微軟正黑體"/>
                  <a:cs typeface="+mn-cs"/>
                </a:endParaRPr>
              </a:p>
            </p:txBody>
          </p:sp>
          <p:sp>
            <p:nvSpPr>
              <p:cNvPr id="101" name="矩形 100">
                <a:extLst>
                  <a:ext uri="{FF2B5EF4-FFF2-40B4-BE49-F238E27FC236}">
                    <a16:creationId xmlns:a16="http://schemas.microsoft.com/office/drawing/2014/main" id="{005E7575-8108-4249-AEAC-3D42C7B0E4A4}"/>
                  </a:ext>
                </a:extLst>
              </p:cNvPr>
              <p:cNvSpPr/>
              <p:nvPr/>
            </p:nvSpPr>
            <p:spPr>
              <a:xfrm>
                <a:off x="8264743" y="5721714"/>
                <a:ext cx="1044000" cy="210525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TW" altLang="en-US" sz="105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rPr>
                  <a:t>模擬分析</a:t>
                </a:r>
                <a:endParaRPr kumimoji="0" lang="en-US" altLang="zh-TW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  <a:cs typeface="+mn-cs"/>
                </a:endParaRPr>
              </a:p>
            </p:txBody>
          </p:sp>
        </p:grpSp>
        <p:pic>
          <p:nvPicPr>
            <p:cNvPr id="91" name="Picture 7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32259" y="5932239"/>
              <a:ext cx="1294260" cy="547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00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" name="群組 2"/>
          <p:cNvGrpSpPr/>
          <p:nvPr/>
        </p:nvGrpSpPr>
        <p:grpSpPr>
          <a:xfrm>
            <a:off x="5445113" y="4920015"/>
            <a:ext cx="985541" cy="766289"/>
            <a:chOff x="5897398" y="5721714"/>
            <a:chExt cx="1295529" cy="766289"/>
          </a:xfrm>
        </p:grpSpPr>
        <p:grpSp>
          <p:nvGrpSpPr>
            <p:cNvPr id="103" name="群組 102"/>
            <p:cNvGrpSpPr/>
            <p:nvPr/>
          </p:nvGrpSpPr>
          <p:grpSpPr>
            <a:xfrm>
              <a:off x="5897398" y="5721714"/>
              <a:ext cx="1295529" cy="766289"/>
              <a:chOff x="8264743" y="5721714"/>
              <a:chExt cx="1045024" cy="766289"/>
            </a:xfrm>
          </p:grpSpPr>
          <p:sp>
            <p:nvSpPr>
              <p:cNvPr id="104" name="矩形 103">
                <a:extLst>
                  <a:ext uri="{FF2B5EF4-FFF2-40B4-BE49-F238E27FC236}">
                    <a16:creationId xmlns:a16="http://schemas.microsoft.com/office/drawing/2014/main" id="{390D99F4-EE75-428E-A4F7-DA8FC72E9660}"/>
                  </a:ext>
                </a:extLst>
              </p:cNvPr>
              <p:cNvSpPr/>
              <p:nvPr/>
            </p:nvSpPr>
            <p:spPr>
              <a:xfrm>
                <a:off x="8264743" y="5751618"/>
                <a:ext cx="1045024" cy="73638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微軟正黑體"/>
                  <a:cs typeface="+mn-cs"/>
                </a:endParaRPr>
              </a:p>
            </p:txBody>
          </p:sp>
          <p:sp>
            <p:nvSpPr>
              <p:cNvPr id="105" name="矩形 104">
                <a:extLst>
                  <a:ext uri="{FF2B5EF4-FFF2-40B4-BE49-F238E27FC236}">
                    <a16:creationId xmlns:a16="http://schemas.microsoft.com/office/drawing/2014/main" id="{005E7575-8108-4249-AEAC-3D42C7B0E4A4}"/>
                  </a:ext>
                </a:extLst>
              </p:cNvPr>
              <p:cNvSpPr/>
              <p:nvPr/>
            </p:nvSpPr>
            <p:spPr>
              <a:xfrm>
                <a:off x="8264743" y="5721714"/>
                <a:ext cx="1044000" cy="210525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TW" altLang="en-US" sz="1050" dirty="0" smtClean="0">
                    <a:solidFill>
                      <a:prstClr val="white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統計分</a:t>
                </a:r>
                <a:r>
                  <a:rPr lang="zh-TW" altLang="en-US" sz="1050" dirty="0">
                    <a:solidFill>
                      <a:prstClr val="white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析</a:t>
                </a:r>
                <a:endParaRPr kumimoji="0" lang="en-US" altLang="zh-TW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  <a:cs typeface="+mn-cs"/>
                </a:endParaRPr>
              </a:p>
            </p:txBody>
          </p:sp>
        </p:grpSp>
        <p:pic>
          <p:nvPicPr>
            <p:cNvPr id="106" name="圖片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50215" y="5950524"/>
              <a:ext cx="1230416" cy="4979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5" name="群組 4"/>
          <p:cNvGrpSpPr/>
          <p:nvPr/>
        </p:nvGrpSpPr>
        <p:grpSpPr>
          <a:xfrm>
            <a:off x="6501469" y="4920015"/>
            <a:ext cx="927577" cy="766289"/>
            <a:chOff x="6646230" y="5721714"/>
            <a:chExt cx="998334" cy="766289"/>
          </a:xfrm>
        </p:grpSpPr>
        <p:grpSp>
          <p:nvGrpSpPr>
            <p:cNvPr id="108" name="群組 107"/>
            <p:cNvGrpSpPr/>
            <p:nvPr/>
          </p:nvGrpSpPr>
          <p:grpSpPr>
            <a:xfrm>
              <a:off x="6647207" y="5721714"/>
              <a:ext cx="997357" cy="766289"/>
              <a:chOff x="8264743" y="5721714"/>
              <a:chExt cx="1045024" cy="766289"/>
            </a:xfrm>
          </p:grpSpPr>
          <p:sp>
            <p:nvSpPr>
              <p:cNvPr id="110" name="矩形 109">
                <a:extLst>
                  <a:ext uri="{FF2B5EF4-FFF2-40B4-BE49-F238E27FC236}">
                    <a16:creationId xmlns:a16="http://schemas.microsoft.com/office/drawing/2014/main" id="{390D99F4-EE75-428E-A4F7-DA8FC72E9660}"/>
                  </a:ext>
                </a:extLst>
              </p:cNvPr>
              <p:cNvSpPr/>
              <p:nvPr/>
            </p:nvSpPr>
            <p:spPr>
              <a:xfrm>
                <a:off x="8264743" y="5751618"/>
                <a:ext cx="1045024" cy="73638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微軟正黑體"/>
                  <a:cs typeface="+mn-cs"/>
                </a:endParaRPr>
              </a:p>
            </p:txBody>
          </p:sp>
          <p:sp>
            <p:nvSpPr>
              <p:cNvPr id="111" name="矩形 110">
                <a:extLst>
                  <a:ext uri="{FF2B5EF4-FFF2-40B4-BE49-F238E27FC236}">
                    <a16:creationId xmlns:a16="http://schemas.microsoft.com/office/drawing/2014/main" id="{005E7575-8108-4249-AEAC-3D42C7B0E4A4}"/>
                  </a:ext>
                </a:extLst>
              </p:cNvPr>
              <p:cNvSpPr/>
              <p:nvPr/>
            </p:nvSpPr>
            <p:spPr>
              <a:xfrm>
                <a:off x="8264743" y="5721714"/>
                <a:ext cx="1044000" cy="210525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TW" altLang="en-US" sz="105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Microsoft YaHei" panose="020B0503020204020204" pitchFamily="34" charset="-122"/>
                    <a:ea typeface="Microsoft YaHei" panose="020B0503020204020204" pitchFamily="34" charset="-122"/>
                    <a:cs typeface="+mn-cs"/>
                  </a:rPr>
                  <a:t>最佳結構</a:t>
                </a:r>
                <a:endParaRPr kumimoji="0" lang="en-US" altLang="zh-TW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  <a:cs typeface="+mn-cs"/>
                </a:endParaRPr>
              </a:p>
            </p:txBody>
          </p:sp>
        </p:grpSp>
        <p:pic>
          <p:nvPicPr>
            <p:cNvPr id="112" name="Picture 8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966" t="8281" r="10432" b="14732"/>
            <a:stretch/>
          </p:blipFill>
          <p:spPr bwMode="auto">
            <a:xfrm>
              <a:off x="6646230" y="5938924"/>
              <a:ext cx="987845" cy="5321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00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53" name="圖片 5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69094" y="6212903"/>
            <a:ext cx="2238687" cy="485843"/>
          </a:xfrm>
          <a:prstGeom prst="rect">
            <a:avLst/>
          </a:prstGeom>
        </p:spPr>
      </p:pic>
      <p:sp>
        <p:nvSpPr>
          <p:cNvPr id="52" name="矩形: 圓角 6">
            <a:extLst>
              <a:ext uri="{FF2B5EF4-FFF2-40B4-BE49-F238E27FC236}">
                <a16:creationId xmlns:a16="http://schemas.microsoft.com/office/drawing/2014/main" id="{519F8ADA-F2DB-4D07-8A96-F9A1DC66F3CA}"/>
              </a:ext>
            </a:extLst>
          </p:cNvPr>
          <p:cNvSpPr/>
          <p:nvPr/>
        </p:nvSpPr>
        <p:spPr>
          <a:xfrm>
            <a:off x="249081" y="1735022"/>
            <a:ext cx="3240740" cy="4894379"/>
          </a:xfrm>
          <a:prstGeom prst="roundRect">
            <a:avLst>
              <a:gd name="adj" fmla="val 2627"/>
            </a:avLst>
          </a:prstGeom>
          <a:solidFill>
            <a:schemeClr val="accent1">
              <a:lumMod val="40000"/>
              <a:lumOff val="60000"/>
              <a:alpha val="50000"/>
            </a:schemeClr>
          </a:solidFill>
          <a:ln w="19050">
            <a:solidFill>
              <a:srgbClr val="CCCCF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4" name="文字方塊 53">
            <a:extLst>
              <a:ext uri="{FF2B5EF4-FFF2-40B4-BE49-F238E27FC236}">
                <a16:creationId xmlns:a16="http://schemas.microsoft.com/office/drawing/2014/main" id="{F3D1A148-0EC7-49A5-A9A2-E45F404403FC}"/>
              </a:ext>
            </a:extLst>
          </p:cNvPr>
          <p:cNvSpPr txBox="1"/>
          <p:nvPr/>
        </p:nvSpPr>
        <p:spPr>
          <a:xfrm>
            <a:off x="303103" y="1817896"/>
            <a:ext cx="1532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Microsoft YaHei" panose="020B0503020204020204" pitchFamily="34" charset="-122"/>
                <a:ea typeface="微軟正黑體" panose="020B0604030504040204" pitchFamily="34" charset="-120"/>
                <a:cs typeface="+mn-cs"/>
              </a:rPr>
              <a:t>傳統</a:t>
            </a:r>
            <a:r>
              <a:rPr kumimoji="0" lang="en-US" altLang="zh-TW" sz="18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Microsoft YaHei" panose="020B0503020204020204" pitchFamily="34" charset="-122"/>
                <a:ea typeface="微軟正黑體" panose="020B0604030504040204" pitchFamily="34" charset="-120"/>
                <a:cs typeface="+mn-cs"/>
              </a:rPr>
              <a:t>NPI</a:t>
            </a:r>
            <a:r>
              <a:rPr kumimoji="0" lang="zh-TW" altLang="en-US" sz="18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Microsoft YaHei" panose="020B0503020204020204" pitchFamily="34" charset="-122"/>
                <a:ea typeface="微軟正黑體" panose="020B0604030504040204" pitchFamily="34" charset="-120"/>
                <a:cs typeface="+mn-cs"/>
              </a:rPr>
              <a:t>流程</a:t>
            </a:r>
            <a:endParaRPr kumimoji="0" lang="zh-TW" altLang="en-US" sz="18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Microsoft YaHei" panose="020B0503020204020204" pitchFamily="34" charset="-122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55" name="矩形: 圓角 25">
            <a:extLst>
              <a:ext uri="{FF2B5EF4-FFF2-40B4-BE49-F238E27FC236}">
                <a16:creationId xmlns:a16="http://schemas.microsoft.com/office/drawing/2014/main" id="{75C3CC79-5DA5-4410-A0CB-4D3DD2CDAEED}"/>
              </a:ext>
            </a:extLst>
          </p:cNvPr>
          <p:cNvSpPr/>
          <p:nvPr/>
        </p:nvSpPr>
        <p:spPr>
          <a:xfrm>
            <a:off x="411877" y="3310732"/>
            <a:ext cx="2592000" cy="324000"/>
          </a:xfrm>
          <a:prstGeom prst="roundRect">
            <a:avLst>
              <a:gd name="adj" fmla="val 0"/>
            </a:avLst>
          </a:prstGeom>
          <a:solidFill>
            <a:srgbClr val="6464F2"/>
          </a:solidFill>
          <a:ln w="254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lvl="0" algn="ctr" defTabSz="1219170">
              <a:defRPr/>
            </a:pPr>
            <a:r>
              <a:rPr lang="en-US" altLang="zh-TW" sz="1200" b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微軟正黑體" panose="020B0604030504040204" pitchFamily="34" charset="-120"/>
              </a:rPr>
              <a:t>Tooling  and </a:t>
            </a:r>
            <a:r>
              <a:rPr lang="en-US" altLang="zh-TW" sz="1200" b="1" kern="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微軟正黑體" panose="020B0604030504040204" pitchFamily="34" charset="-120"/>
              </a:rPr>
              <a:t>Material prepare</a:t>
            </a:r>
            <a:endParaRPr lang="en-US" altLang="zh-TW" sz="1200" b="1" kern="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YaHei" panose="020B0503020204020204" pitchFamily="34" charset="-122"/>
              <a:ea typeface="微軟正黑體" panose="020B0604030504040204" pitchFamily="34" charset="-120"/>
            </a:endParaRPr>
          </a:p>
        </p:txBody>
      </p:sp>
      <p:sp>
        <p:nvSpPr>
          <p:cNvPr id="56" name="矩形: 圓角 20">
            <a:extLst>
              <a:ext uri="{FF2B5EF4-FFF2-40B4-BE49-F238E27FC236}">
                <a16:creationId xmlns:a16="http://schemas.microsoft.com/office/drawing/2014/main" id="{E8298938-310E-4387-9829-CB2F3A38281D}"/>
              </a:ext>
            </a:extLst>
          </p:cNvPr>
          <p:cNvSpPr/>
          <p:nvPr/>
        </p:nvSpPr>
        <p:spPr>
          <a:xfrm>
            <a:off x="411877" y="2728918"/>
            <a:ext cx="2592000" cy="324000"/>
          </a:xfrm>
          <a:prstGeom prst="roundRect">
            <a:avLst>
              <a:gd name="adj" fmla="val 0"/>
            </a:avLst>
          </a:prstGeom>
          <a:solidFill>
            <a:srgbClr val="6666FF">
              <a:alpha val="92941"/>
            </a:srgbClr>
          </a:solidFill>
          <a:ln w="254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DOE Design</a:t>
            </a:r>
            <a:endParaRPr kumimoji="0" lang="en-US" altLang="zh-TW" sz="12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軟正黑體"/>
              <a:ea typeface="微軟正黑體"/>
              <a:cs typeface="+mn-cs"/>
            </a:endParaRPr>
          </a:p>
        </p:txBody>
      </p:sp>
      <p:sp>
        <p:nvSpPr>
          <p:cNvPr id="57" name="矩形: 圓角 34">
            <a:extLst>
              <a:ext uri="{FF2B5EF4-FFF2-40B4-BE49-F238E27FC236}">
                <a16:creationId xmlns:a16="http://schemas.microsoft.com/office/drawing/2014/main" id="{2F28A120-787F-4060-B71F-B6749A8D650B}"/>
              </a:ext>
            </a:extLst>
          </p:cNvPr>
          <p:cNvSpPr/>
          <p:nvPr/>
        </p:nvSpPr>
        <p:spPr>
          <a:xfrm>
            <a:off x="411877" y="3892546"/>
            <a:ext cx="2592000" cy="324000"/>
          </a:xfrm>
          <a:prstGeom prst="roundRect">
            <a:avLst>
              <a:gd name="adj" fmla="val 0"/>
            </a:avLst>
          </a:prstGeom>
          <a:solidFill>
            <a:srgbClr val="4F6F99"/>
          </a:solidFill>
          <a:ln w="254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" panose="020B0503020204020204" pitchFamily="34" charset="-122"/>
                <a:ea typeface="微軟正黑體" panose="020B0604030504040204" pitchFamily="34" charset="-120"/>
                <a:cs typeface="+mn-cs"/>
              </a:rPr>
              <a:t>Eng. lot</a:t>
            </a:r>
            <a:endParaRPr kumimoji="0" lang="zh-TW" altLang="en-US" sz="12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YaHei" panose="020B0503020204020204" pitchFamily="34" charset="-122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58" name="矩形: 圓角 34">
            <a:extLst>
              <a:ext uri="{FF2B5EF4-FFF2-40B4-BE49-F238E27FC236}">
                <a16:creationId xmlns:a16="http://schemas.microsoft.com/office/drawing/2014/main" id="{2F28A120-787F-4060-B71F-B6749A8D650B}"/>
              </a:ext>
            </a:extLst>
          </p:cNvPr>
          <p:cNvSpPr/>
          <p:nvPr/>
        </p:nvSpPr>
        <p:spPr>
          <a:xfrm>
            <a:off x="411877" y="4474360"/>
            <a:ext cx="2592000" cy="324000"/>
          </a:xfrm>
          <a:prstGeom prst="roundRect">
            <a:avLst>
              <a:gd name="adj" fmla="val 0"/>
            </a:avLst>
          </a:prstGeom>
          <a:solidFill>
            <a:srgbClr val="4F6F99"/>
          </a:solidFill>
          <a:ln w="254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1" kern="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微軟正黑體" panose="020B0604030504040204" pitchFamily="34" charset="-120"/>
              </a:rPr>
              <a:t>Qual</a:t>
            </a:r>
            <a:r>
              <a:rPr kumimoji="0" lang="en-US" altLang="zh-TW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" panose="020B0503020204020204" pitchFamily="34" charset="-122"/>
                <a:ea typeface="微軟正黑體" panose="020B0604030504040204" pitchFamily="34" charset="-120"/>
                <a:cs typeface="+mn-cs"/>
              </a:rPr>
              <a:t>. lot</a:t>
            </a:r>
            <a:endParaRPr kumimoji="0" lang="zh-TW" altLang="en-US" sz="12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YaHei" panose="020B0503020204020204" pitchFamily="34" charset="-122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59" name="矩形: 圓角 34">
            <a:extLst>
              <a:ext uri="{FF2B5EF4-FFF2-40B4-BE49-F238E27FC236}">
                <a16:creationId xmlns:a16="http://schemas.microsoft.com/office/drawing/2014/main" id="{2F28A120-787F-4060-B71F-B6749A8D650B}"/>
              </a:ext>
            </a:extLst>
          </p:cNvPr>
          <p:cNvSpPr/>
          <p:nvPr/>
        </p:nvSpPr>
        <p:spPr>
          <a:xfrm>
            <a:off x="411877" y="5056173"/>
            <a:ext cx="2592000" cy="324000"/>
          </a:xfrm>
          <a:prstGeom prst="roundRect">
            <a:avLst>
              <a:gd name="adj" fmla="val 0"/>
            </a:avLst>
          </a:prstGeom>
          <a:solidFill>
            <a:srgbClr val="4F6F99"/>
          </a:solidFill>
          <a:ln w="254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1" kern="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微軟正黑體" panose="020B0604030504040204" pitchFamily="34" charset="-120"/>
              </a:rPr>
              <a:t>Production</a:t>
            </a:r>
            <a:endParaRPr kumimoji="0" lang="zh-TW" altLang="en-US" sz="12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YaHei" panose="020B0503020204020204" pitchFamily="34" charset="-122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61" name="右中括弧 60">
            <a:extLst>
              <a:ext uri="{FF2B5EF4-FFF2-40B4-BE49-F238E27FC236}">
                <a16:creationId xmlns:a16="http://schemas.microsoft.com/office/drawing/2014/main" id="{F29E6C9F-A19C-4C04-AC44-063C5F86E3F7}"/>
              </a:ext>
            </a:extLst>
          </p:cNvPr>
          <p:cNvSpPr/>
          <p:nvPr/>
        </p:nvSpPr>
        <p:spPr>
          <a:xfrm>
            <a:off x="3134638" y="2941936"/>
            <a:ext cx="431061" cy="1165555"/>
          </a:xfrm>
          <a:prstGeom prst="rightBracket">
            <a:avLst>
              <a:gd name="adj" fmla="val 0"/>
            </a:avLst>
          </a:prstGeom>
          <a:noFill/>
          <a:ln w="38100" cap="flat" cmpd="sng" algn="ctr">
            <a:solidFill>
              <a:srgbClr val="CCCCFF"/>
            </a:solidFill>
            <a:prstDash val="solid"/>
            <a:headEnd type="triangle" w="med" len="med"/>
            <a:tailEnd type="none" w="med" len="med"/>
          </a:ln>
          <a:effectLst/>
        </p:spPr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"/>
              <a:ea typeface="微軟正黑體"/>
              <a:cs typeface="+mn-cs"/>
            </a:endParaRPr>
          </a:p>
        </p:txBody>
      </p:sp>
      <p:sp>
        <p:nvSpPr>
          <p:cNvPr id="64" name="文字方塊 63"/>
          <p:cNvSpPr txBox="1"/>
          <p:nvPr/>
        </p:nvSpPr>
        <p:spPr>
          <a:xfrm>
            <a:off x="3392809" y="3148538"/>
            <a:ext cx="338554" cy="752352"/>
          </a:xfrm>
          <a:prstGeom prst="rect">
            <a:avLst/>
          </a:prstGeom>
          <a:solidFill>
            <a:srgbClr val="6666FF"/>
          </a:solidFill>
        </p:spPr>
        <p:txBody>
          <a:bodyPr vert="eaVert"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軟正黑體"/>
                <a:ea typeface="微軟正黑體"/>
                <a:cs typeface="+mn-cs"/>
              </a:rPr>
              <a:t>依經驗調整</a:t>
            </a:r>
          </a:p>
        </p:txBody>
      </p:sp>
      <p:cxnSp>
        <p:nvCxnSpPr>
          <p:cNvPr id="65" name="直線單箭頭接點 64">
            <a:extLst>
              <a:ext uri="{FF2B5EF4-FFF2-40B4-BE49-F238E27FC236}">
                <a16:creationId xmlns:a16="http://schemas.microsoft.com/office/drawing/2014/main" id="{B65C11D6-6C90-48A8-A26A-D1F666A74F17}"/>
              </a:ext>
            </a:extLst>
          </p:cNvPr>
          <p:cNvCxnSpPr>
            <a:cxnSpLocks/>
          </p:cNvCxnSpPr>
          <p:nvPr/>
        </p:nvCxnSpPr>
        <p:spPr>
          <a:xfrm>
            <a:off x="1748383" y="3103228"/>
            <a:ext cx="0" cy="157194"/>
          </a:xfrm>
          <a:prstGeom prst="straightConnector1">
            <a:avLst/>
          </a:prstGeom>
          <a:noFill/>
          <a:ln w="28575" cap="flat" cmpd="sng" algn="ctr">
            <a:solidFill>
              <a:schemeClr val="tx1"/>
            </a:solidFill>
            <a:prstDash val="solid"/>
            <a:tailEnd type="triangle"/>
          </a:ln>
          <a:effectLst/>
        </p:spPr>
      </p:cxnSp>
      <p:cxnSp>
        <p:nvCxnSpPr>
          <p:cNvPr id="69" name="直線單箭頭接點 68">
            <a:extLst>
              <a:ext uri="{FF2B5EF4-FFF2-40B4-BE49-F238E27FC236}">
                <a16:creationId xmlns:a16="http://schemas.microsoft.com/office/drawing/2014/main" id="{B65C11D6-6C90-48A8-A26A-D1F666A74F17}"/>
              </a:ext>
            </a:extLst>
          </p:cNvPr>
          <p:cNvCxnSpPr>
            <a:cxnSpLocks/>
          </p:cNvCxnSpPr>
          <p:nvPr/>
        </p:nvCxnSpPr>
        <p:spPr>
          <a:xfrm>
            <a:off x="1748383" y="3685042"/>
            <a:ext cx="0" cy="157194"/>
          </a:xfrm>
          <a:prstGeom prst="straightConnector1">
            <a:avLst/>
          </a:prstGeom>
          <a:noFill/>
          <a:ln w="28575" cap="flat" cmpd="sng" algn="ctr">
            <a:solidFill>
              <a:schemeClr val="tx1"/>
            </a:solidFill>
            <a:prstDash val="solid"/>
            <a:tailEnd type="triangle"/>
          </a:ln>
          <a:effectLst/>
        </p:spPr>
      </p:cxnSp>
      <p:cxnSp>
        <p:nvCxnSpPr>
          <p:cNvPr id="70" name="直線單箭頭接點 69">
            <a:extLst>
              <a:ext uri="{FF2B5EF4-FFF2-40B4-BE49-F238E27FC236}">
                <a16:creationId xmlns:a16="http://schemas.microsoft.com/office/drawing/2014/main" id="{B65C11D6-6C90-48A8-A26A-D1F666A74F17}"/>
              </a:ext>
            </a:extLst>
          </p:cNvPr>
          <p:cNvCxnSpPr>
            <a:cxnSpLocks/>
          </p:cNvCxnSpPr>
          <p:nvPr/>
        </p:nvCxnSpPr>
        <p:spPr>
          <a:xfrm>
            <a:off x="1748383" y="4266856"/>
            <a:ext cx="0" cy="157194"/>
          </a:xfrm>
          <a:prstGeom prst="straightConnector1">
            <a:avLst/>
          </a:prstGeom>
          <a:noFill/>
          <a:ln w="28575" cap="flat" cmpd="sng" algn="ctr">
            <a:solidFill>
              <a:schemeClr val="tx1"/>
            </a:solidFill>
            <a:prstDash val="solid"/>
            <a:tailEnd type="triangle"/>
          </a:ln>
          <a:effectLst/>
        </p:spPr>
      </p:cxnSp>
      <p:cxnSp>
        <p:nvCxnSpPr>
          <p:cNvPr id="74" name="直線單箭頭接點 73">
            <a:extLst>
              <a:ext uri="{FF2B5EF4-FFF2-40B4-BE49-F238E27FC236}">
                <a16:creationId xmlns:a16="http://schemas.microsoft.com/office/drawing/2014/main" id="{B65C11D6-6C90-48A8-A26A-D1F666A74F17}"/>
              </a:ext>
            </a:extLst>
          </p:cNvPr>
          <p:cNvCxnSpPr>
            <a:cxnSpLocks/>
          </p:cNvCxnSpPr>
          <p:nvPr/>
        </p:nvCxnSpPr>
        <p:spPr>
          <a:xfrm>
            <a:off x="1748383" y="4848670"/>
            <a:ext cx="0" cy="157194"/>
          </a:xfrm>
          <a:prstGeom prst="straightConnector1">
            <a:avLst/>
          </a:prstGeom>
          <a:noFill/>
          <a:ln w="28575" cap="flat" cmpd="sng" algn="ctr">
            <a:solidFill>
              <a:schemeClr val="tx1"/>
            </a:solidFill>
            <a:prstDash val="solid"/>
            <a:tailEnd type="triangle"/>
          </a:ln>
          <a:effectLst/>
        </p:spPr>
      </p:cxnSp>
      <p:sp>
        <p:nvSpPr>
          <p:cNvPr id="76" name="文字方塊 75">
            <a:extLst>
              <a:ext uri="{FF2B5EF4-FFF2-40B4-BE49-F238E27FC236}">
                <a16:creationId xmlns:a16="http://schemas.microsoft.com/office/drawing/2014/main" id="{A98EFDFB-98DC-482D-A663-2ABD3D54ECC6}"/>
              </a:ext>
            </a:extLst>
          </p:cNvPr>
          <p:cNvSpPr txBox="1"/>
          <p:nvPr/>
        </p:nvSpPr>
        <p:spPr>
          <a:xfrm>
            <a:off x="314694" y="2165165"/>
            <a:ext cx="320944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400"/>
              </a:spcBef>
              <a:defRPr/>
            </a:pPr>
            <a:r>
              <a:rPr lang="en-US" altLang="zh-TW" sz="11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NPI(</a:t>
            </a:r>
            <a:r>
              <a:rPr lang="zh-TW" altLang="en-US" sz="11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新產品導入</a:t>
            </a:r>
            <a:r>
              <a:rPr lang="en-US" altLang="zh-TW" sz="11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): </a:t>
            </a:r>
            <a:r>
              <a:rPr lang="zh-TW" altLang="en-US" sz="11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從產品設計、試</a:t>
            </a:r>
            <a:r>
              <a:rPr lang="zh-TW" altLang="en-US" sz="11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產、驗證到量產的整個導入</a:t>
            </a:r>
            <a:r>
              <a:rPr lang="zh-TW" altLang="en-US" sz="11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流程</a:t>
            </a:r>
            <a:endParaRPr lang="en-US" altLang="zh-TW" sz="11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79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0243" y="5482050"/>
            <a:ext cx="864612" cy="10425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0" name="圖片 7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7644" y="5555099"/>
            <a:ext cx="969548" cy="969548"/>
          </a:xfrm>
          <a:prstGeom prst="rect">
            <a:avLst/>
          </a:prstGeom>
        </p:spPr>
      </p:pic>
      <p:pic>
        <p:nvPicPr>
          <p:cNvPr id="81" name="圖片 8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37093" y="5745857"/>
            <a:ext cx="823991" cy="823991"/>
          </a:xfrm>
          <a:prstGeom prst="rect">
            <a:avLst/>
          </a:prstGeom>
        </p:spPr>
      </p:pic>
      <p:sp>
        <p:nvSpPr>
          <p:cNvPr id="83" name="標題 2">
            <a:extLst>
              <a:ext uri="{FF2B5EF4-FFF2-40B4-BE49-F238E27FC236}">
                <a16:creationId xmlns:a16="http://schemas.microsoft.com/office/drawing/2014/main" id="{5C495848-7C32-4FEC-B0BB-DE64072432C0}"/>
              </a:ext>
            </a:extLst>
          </p:cNvPr>
          <p:cNvSpPr txBox="1">
            <a:spLocks/>
          </p:cNvSpPr>
          <p:nvPr/>
        </p:nvSpPr>
        <p:spPr>
          <a:xfrm>
            <a:off x="5240994" y="819850"/>
            <a:ext cx="1238999" cy="50917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 baseline="0">
                <a:solidFill>
                  <a:schemeClr val="tx1"/>
                </a:solidFill>
                <a:latin typeface="+mn-lt"/>
                <a:ea typeface="微軟正黑體" charset="-120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icrosoft YaHei" panose="020B0503020204020204" pitchFamily="34" charset="-122"/>
                <a:ea typeface="微軟正黑體" panose="020B0604030504040204" pitchFamily="34" charset="-120"/>
                <a:cs typeface="+mj-cs"/>
              </a:rPr>
              <a:t>模擬</a:t>
            </a:r>
            <a:endParaRPr kumimoji="0" lang="en-US" altLang="zh-TW" sz="3200" b="1" i="0" u="none" strike="noStrike" kern="1200" cap="none" spc="0" normalizeH="0" baseline="0" noProof="0" dirty="0" smtClean="0">
              <a:ln>
                <a:noFill/>
              </a:ln>
              <a:solidFill>
                <a:schemeClr val="accent3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icrosoft YaHei" panose="020B0503020204020204" pitchFamily="34" charset="-122"/>
              <a:ea typeface="微軟正黑體" panose="020B0604030504040204" pitchFamily="34" charset="-120"/>
              <a:cs typeface="+mj-cs"/>
            </a:endParaRPr>
          </a:p>
        </p:txBody>
      </p:sp>
      <p:pic>
        <p:nvPicPr>
          <p:cNvPr id="84" name="圖片 83"/>
          <p:cNvPicPr>
            <a:picLocks noChangeAspect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2717" b="91979" l="0" r="9826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3296" y="1454720"/>
            <a:ext cx="906670" cy="76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979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圖片 8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4270" y="6177044"/>
            <a:ext cx="2238687" cy="485843"/>
          </a:xfrm>
          <a:prstGeom prst="rect">
            <a:avLst/>
          </a:prstGeom>
        </p:spPr>
      </p:pic>
      <p:sp>
        <p:nvSpPr>
          <p:cNvPr id="130" name="文字方塊 129">
            <a:extLst>
              <a:ext uri="{FF2B5EF4-FFF2-40B4-BE49-F238E27FC236}">
                <a16:creationId xmlns:a16="http://schemas.microsoft.com/office/drawing/2014/main" id="{22B61683-783D-C91E-EC43-AC0F396F6A4A}"/>
              </a:ext>
            </a:extLst>
          </p:cNvPr>
          <p:cNvSpPr txBox="1"/>
          <p:nvPr/>
        </p:nvSpPr>
        <p:spPr>
          <a:xfrm>
            <a:off x="314840" y="203049"/>
            <a:ext cx="32624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4000" b="1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/>
              </a:defRPr>
            </a:lvl1pPr>
          </a:lstStyle>
          <a:p>
            <a:r>
              <a:rPr lang="zh-TW" altLang="en-US" dirty="0">
                <a:sym typeface="Times New Roman"/>
              </a:rPr>
              <a:t>模擬的必要</a:t>
            </a:r>
            <a:r>
              <a:rPr lang="zh-TW" altLang="en-US" dirty="0" smtClean="0">
                <a:sym typeface="Times New Roman"/>
              </a:rPr>
              <a:t>性</a:t>
            </a:r>
            <a:endParaRPr lang="zh-TW" altLang="en-US" dirty="0"/>
          </a:p>
        </p:txBody>
      </p: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DE358877-65D7-40E2-8B32-6D1A7939AF09}"/>
              </a:ext>
            </a:extLst>
          </p:cNvPr>
          <p:cNvCxnSpPr>
            <a:cxnSpLocks/>
          </p:cNvCxnSpPr>
          <p:nvPr/>
        </p:nvCxnSpPr>
        <p:spPr>
          <a:xfrm flipV="1">
            <a:off x="819095" y="3441049"/>
            <a:ext cx="232072" cy="32588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0" name="群組 159">
            <a:extLst>
              <a:ext uri="{FF2B5EF4-FFF2-40B4-BE49-F238E27FC236}">
                <a16:creationId xmlns:a16="http://schemas.microsoft.com/office/drawing/2014/main" id="{6F857D3D-8553-4E36-9C92-6DF10C63D833}"/>
              </a:ext>
            </a:extLst>
          </p:cNvPr>
          <p:cNvGrpSpPr/>
          <p:nvPr/>
        </p:nvGrpSpPr>
        <p:grpSpPr>
          <a:xfrm>
            <a:off x="314840" y="1152650"/>
            <a:ext cx="3805159" cy="1951370"/>
            <a:chOff x="10017052" y="4061638"/>
            <a:chExt cx="3805159" cy="1951370"/>
          </a:xfrm>
        </p:grpSpPr>
        <p:grpSp>
          <p:nvGrpSpPr>
            <p:cNvPr id="161" name="群組 160">
              <a:extLst>
                <a:ext uri="{FF2B5EF4-FFF2-40B4-BE49-F238E27FC236}">
                  <a16:creationId xmlns:a16="http://schemas.microsoft.com/office/drawing/2014/main" id="{12ED1E14-C65E-452C-BB36-07693DFD69A9}"/>
                </a:ext>
              </a:extLst>
            </p:cNvPr>
            <p:cNvGrpSpPr/>
            <p:nvPr/>
          </p:nvGrpSpPr>
          <p:grpSpPr>
            <a:xfrm>
              <a:off x="10017052" y="4061638"/>
              <a:ext cx="3458910" cy="461665"/>
              <a:chOff x="10017052" y="4061638"/>
              <a:chExt cx="3458910" cy="461665"/>
            </a:xfrm>
          </p:grpSpPr>
          <p:sp>
            <p:nvSpPr>
              <p:cNvPr id="173" name="文字方塊 172">
                <a:extLst>
                  <a:ext uri="{FF2B5EF4-FFF2-40B4-BE49-F238E27FC236}">
                    <a16:creationId xmlns:a16="http://schemas.microsoft.com/office/drawing/2014/main" id="{D388A919-D555-4E2C-B034-D093A4B107CF}"/>
                  </a:ext>
                </a:extLst>
              </p:cNvPr>
              <p:cNvSpPr txBox="1"/>
              <p:nvPr/>
            </p:nvSpPr>
            <p:spPr>
              <a:xfrm>
                <a:off x="10521307" y="4061638"/>
                <a:ext cx="295465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>
                  <a:defRPr/>
                </a:pPr>
                <a:r>
                  <a:rPr lang="zh-TW" altLang="en-US" sz="2400" b="1" spc="3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>
                      <a:glow rad="63500">
                        <a:prstClr val="white">
                          <a:lumMod val="95000"/>
                          <a:alpha val="36000"/>
                        </a:prstClr>
                      </a:glow>
                    </a:effectLst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物理</a:t>
                </a:r>
                <a:r>
                  <a:rPr lang="zh-TW" altLang="en-US" sz="2400" b="1" spc="3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>
                      <a:glow rad="63500">
                        <a:prstClr val="white">
                          <a:lumMod val="95000"/>
                          <a:alpha val="36000"/>
                        </a:prstClr>
                      </a:glow>
                    </a:effectLst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模型的精確性</a:t>
                </a:r>
                <a:endParaRPr kumimoji="0" lang="zh-TW" altLang="en-US" sz="2400" b="1" i="0" u="none" strike="noStrike" kern="1200" cap="none" spc="300" normalizeH="0" baseline="0" noProof="0" dirty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glow rad="63500">
                      <a:prstClr val="white">
                        <a:lumMod val="95000"/>
                        <a:alpha val="36000"/>
                      </a:prstClr>
                    </a:glow>
                  </a:effectLst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  <a:cs typeface="+mn-cs"/>
                </a:endParaRPr>
              </a:p>
            </p:txBody>
          </p:sp>
          <p:pic>
            <p:nvPicPr>
              <p:cNvPr id="174" name="圖片 173">
                <a:extLst>
                  <a:ext uri="{FF2B5EF4-FFF2-40B4-BE49-F238E27FC236}">
                    <a16:creationId xmlns:a16="http://schemas.microsoft.com/office/drawing/2014/main" id="{8CA7517C-A1AD-4CE4-AEFD-EB6536068C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3004" b="98283" l="2146" r="97425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10017052" y="4111032"/>
                <a:ext cx="362877" cy="362877"/>
              </a:xfrm>
              <a:prstGeom prst="rect">
                <a:avLst/>
              </a:prstGeom>
            </p:spPr>
          </p:pic>
        </p:grpSp>
        <p:grpSp>
          <p:nvGrpSpPr>
            <p:cNvPr id="162" name="群組 161">
              <a:extLst>
                <a:ext uri="{FF2B5EF4-FFF2-40B4-BE49-F238E27FC236}">
                  <a16:creationId xmlns:a16="http://schemas.microsoft.com/office/drawing/2014/main" id="{ECC7E6D8-E510-4A41-8CEA-71623E0B4398}"/>
                </a:ext>
              </a:extLst>
            </p:cNvPr>
            <p:cNvGrpSpPr/>
            <p:nvPr/>
          </p:nvGrpSpPr>
          <p:grpSpPr>
            <a:xfrm>
              <a:off x="10017052" y="4804167"/>
              <a:ext cx="3805159" cy="461665"/>
              <a:chOff x="10017052" y="4625466"/>
              <a:chExt cx="3805159" cy="461665"/>
            </a:xfrm>
          </p:grpSpPr>
          <p:sp>
            <p:nvSpPr>
              <p:cNvPr id="171" name="文字方塊 170">
                <a:extLst>
                  <a:ext uri="{FF2B5EF4-FFF2-40B4-BE49-F238E27FC236}">
                    <a16:creationId xmlns:a16="http://schemas.microsoft.com/office/drawing/2014/main" id="{F3CB6E21-29B1-43FB-AE30-625673A7AC63}"/>
                  </a:ext>
                </a:extLst>
              </p:cNvPr>
              <p:cNvSpPr txBox="1"/>
              <p:nvPr/>
            </p:nvSpPr>
            <p:spPr>
              <a:xfrm>
                <a:off x="10521307" y="4625466"/>
                <a:ext cx="330090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>
                  <a:defRPr/>
                </a:pPr>
                <a:r>
                  <a:rPr lang="zh-TW" altLang="en-US" sz="2400" b="1" spc="3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>
                      <a:glow rad="63500">
                        <a:prstClr val="white">
                          <a:lumMod val="95000"/>
                          <a:alpha val="36000"/>
                        </a:prstClr>
                      </a:glow>
                    </a:effectLst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複雜</a:t>
                </a:r>
                <a:r>
                  <a:rPr lang="zh-TW" altLang="en-US" sz="2400" b="1" spc="3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>
                      <a:glow rad="63500">
                        <a:prstClr val="white">
                          <a:lumMod val="95000"/>
                          <a:alpha val="36000"/>
                        </a:prstClr>
                      </a:glow>
                    </a:effectLst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性與非線性行為</a:t>
                </a:r>
                <a:endParaRPr kumimoji="0" lang="zh-TW" altLang="en-US" sz="2400" b="1" i="0" u="none" strike="noStrike" kern="1200" cap="none" spc="300" normalizeH="0" baseline="0" noProof="0" dirty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glow rad="63500">
                      <a:prstClr val="white">
                        <a:lumMod val="95000"/>
                        <a:alpha val="36000"/>
                      </a:prstClr>
                    </a:glow>
                  </a:effectLst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  <a:cs typeface="+mn-cs"/>
                </a:endParaRPr>
              </a:p>
            </p:txBody>
          </p:sp>
          <p:pic>
            <p:nvPicPr>
              <p:cNvPr id="172" name="圖片 171">
                <a:extLst>
                  <a:ext uri="{FF2B5EF4-FFF2-40B4-BE49-F238E27FC236}">
                    <a16:creationId xmlns:a16="http://schemas.microsoft.com/office/drawing/2014/main" id="{6118A909-80AD-4A35-8178-0920A4CEDB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3004" b="98283" l="2146" r="97425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10017052" y="4674860"/>
                <a:ext cx="362877" cy="362877"/>
              </a:xfrm>
              <a:prstGeom prst="rect">
                <a:avLst/>
              </a:prstGeom>
            </p:spPr>
          </p:pic>
        </p:grpSp>
        <p:grpSp>
          <p:nvGrpSpPr>
            <p:cNvPr id="163" name="群組 162">
              <a:extLst>
                <a:ext uri="{FF2B5EF4-FFF2-40B4-BE49-F238E27FC236}">
                  <a16:creationId xmlns:a16="http://schemas.microsoft.com/office/drawing/2014/main" id="{556D0713-984A-44A0-9FE6-31BE8620829B}"/>
                </a:ext>
              </a:extLst>
            </p:cNvPr>
            <p:cNvGrpSpPr/>
            <p:nvPr/>
          </p:nvGrpSpPr>
          <p:grpSpPr>
            <a:xfrm>
              <a:off x="10017052" y="5551343"/>
              <a:ext cx="3458910" cy="461665"/>
              <a:chOff x="10017052" y="5193942"/>
              <a:chExt cx="3458910" cy="461665"/>
            </a:xfrm>
          </p:grpSpPr>
          <p:sp>
            <p:nvSpPr>
              <p:cNvPr id="177" name="文字方塊 176">
                <a:extLst>
                  <a:ext uri="{FF2B5EF4-FFF2-40B4-BE49-F238E27FC236}">
                    <a16:creationId xmlns:a16="http://schemas.microsoft.com/office/drawing/2014/main" id="{2A64BE3B-452B-4E4F-80E9-3FB4C1149873}"/>
                  </a:ext>
                </a:extLst>
              </p:cNvPr>
              <p:cNvSpPr txBox="1"/>
              <p:nvPr/>
            </p:nvSpPr>
            <p:spPr>
              <a:xfrm>
                <a:off x="10521307" y="5193942"/>
                <a:ext cx="295465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TW"/>
                </a:defPPr>
                <a:lvl1pPr lvl="0">
                  <a:defRPr sz="2400" b="1" spc="30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>
                      <a:glow rad="63500">
                        <a:prstClr val="white">
                          <a:lumMod val="95000"/>
                          <a:alpha val="36000"/>
                        </a:prstClr>
                      </a:glow>
                    </a:effectLst>
                    <a:latin typeface="Microsoft YaHei" panose="020B0503020204020204" pitchFamily="34" charset="-122"/>
                    <a:ea typeface="Microsoft YaHei" panose="020B0503020204020204" pitchFamily="34" charset="-122"/>
                  </a:defRPr>
                </a:lvl1pPr>
              </a:lstStyle>
              <a:p>
                <a:r>
                  <a:rPr lang="zh-TW" altLang="zh-TW" dirty="0">
                    <a:effectLst/>
                  </a:rPr>
                  <a:t>可解釋性與透明度</a:t>
                </a:r>
                <a:endParaRPr lang="zh-TW" altLang="en-US" dirty="0"/>
              </a:p>
            </p:txBody>
          </p:sp>
          <p:pic>
            <p:nvPicPr>
              <p:cNvPr id="178" name="圖片 177">
                <a:extLst>
                  <a:ext uri="{FF2B5EF4-FFF2-40B4-BE49-F238E27FC236}">
                    <a16:creationId xmlns:a16="http://schemas.microsoft.com/office/drawing/2014/main" id="{6AEBC9C7-3BE2-4336-AEB9-1D94380402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3004" b="98283" l="2146" r="97425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10017052" y="5243336"/>
                <a:ext cx="362877" cy="362877"/>
              </a:xfrm>
              <a:prstGeom prst="rect">
                <a:avLst/>
              </a:prstGeom>
            </p:spPr>
          </p:pic>
        </p:grpSp>
      </p:grpSp>
      <p:grpSp>
        <p:nvGrpSpPr>
          <p:cNvPr id="4" name="群組 3"/>
          <p:cNvGrpSpPr/>
          <p:nvPr/>
        </p:nvGrpSpPr>
        <p:grpSpPr>
          <a:xfrm>
            <a:off x="5694842" y="107947"/>
            <a:ext cx="5693620" cy="3238000"/>
            <a:chOff x="249980" y="1521299"/>
            <a:chExt cx="5693620" cy="3238000"/>
          </a:xfrm>
        </p:grpSpPr>
        <p:sp>
          <p:nvSpPr>
            <p:cNvPr id="33" name="矩形: 圓角 6">
              <a:extLst>
                <a:ext uri="{FF2B5EF4-FFF2-40B4-BE49-F238E27FC236}">
                  <a16:creationId xmlns:a16="http://schemas.microsoft.com/office/drawing/2014/main" id="{519F8ADA-F2DB-4D07-8A96-F9A1DC66F3CA}"/>
                </a:ext>
              </a:extLst>
            </p:cNvPr>
            <p:cNvSpPr/>
            <p:nvPr/>
          </p:nvSpPr>
          <p:spPr>
            <a:xfrm>
              <a:off x="249980" y="1521299"/>
              <a:ext cx="5693620" cy="3238000"/>
            </a:xfrm>
            <a:prstGeom prst="roundRect">
              <a:avLst>
                <a:gd name="adj" fmla="val 2627"/>
              </a:avLst>
            </a:prstGeom>
            <a:solidFill>
              <a:schemeClr val="tx2">
                <a:lumMod val="20000"/>
                <a:lumOff val="80000"/>
                <a:alpha val="48000"/>
              </a:schemeClr>
            </a:solidFill>
            <a:ln w="19050">
              <a:solidFill>
                <a:srgbClr val="CCCCFF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34" name="文字方塊 33">
              <a:extLst>
                <a:ext uri="{FF2B5EF4-FFF2-40B4-BE49-F238E27FC236}">
                  <a16:creationId xmlns:a16="http://schemas.microsoft.com/office/drawing/2014/main" id="{56BE5D87-15E9-4204-944A-2FFA57D96DBD}"/>
                </a:ext>
              </a:extLst>
            </p:cNvPr>
            <p:cNvSpPr txBox="1"/>
            <p:nvPr/>
          </p:nvSpPr>
          <p:spPr>
            <a:xfrm>
              <a:off x="338406" y="2002231"/>
              <a:ext cx="3145092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800" b="1" i="0" u="none" strike="noStrike" kern="1200" cap="none" spc="0" normalizeH="0" baseline="0" noProof="0" dirty="0" smtClean="0">
                  <a:ln>
                    <a:noFill/>
                  </a:ln>
                  <a:uLnTx/>
                  <a:uFillTx/>
                  <a:latin typeface="Microsoft YaHei" panose="020B0503020204020204" pitchFamily="34" charset="-122"/>
                  <a:ea typeface="微軟正黑體" panose="020B0604030504040204" pitchFamily="34" charset="-120"/>
                  <a:cs typeface="+mn-cs"/>
                </a:rPr>
                <a:t>前處理</a:t>
              </a:r>
              <a:endParaRPr kumimoji="0" lang="en-US" altLang="zh-TW" sz="1800" b="1" i="0" u="none" strike="noStrike" kern="1200" cap="none" spc="0" normalizeH="0" baseline="0" noProof="0" dirty="0" smtClean="0">
                <a:ln>
                  <a:noFill/>
                </a:ln>
                <a:uLnTx/>
                <a:uFillTx/>
                <a:latin typeface="Microsoft YaHei" panose="020B0503020204020204" pitchFamily="34" charset="-122"/>
                <a:ea typeface="微軟正黑體" panose="020B0604030504040204" pitchFamily="34" charset="-120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uLnTx/>
                  <a:uFillTx/>
                  <a:latin typeface="Microsoft YaHei" panose="020B0503020204020204" pitchFamily="34" charset="-122"/>
                  <a:ea typeface="微軟正黑體" panose="020B0604030504040204" pitchFamily="34" charset="-120"/>
                  <a:cs typeface="+mn-cs"/>
                </a:rPr>
                <a:t>設定元件參數</a:t>
              </a:r>
              <a:r>
                <a:rPr kumimoji="0" lang="en-US" altLang="zh-TW" sz="1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uLnTx/>
                  <a:uFillTx/>
                  <a:latin typeface="Microsoft YaHei" panose="020B0503020204020204" pitchFamily="34" charset="-122"/>
                  <a:ea typeface="微軟正黑體" panose="020B0604030504040204" pitchFamily="34" charset="-120"/>
                  <a:cs typeface="+mn-cs"/>
                </a:rPr>
                <a:t>(Material</a:t>
              </a:r>
              <a:r>
                <a:rPr kumimoji="0" lang="en-US" altLang="zh-TW" sz="1400" b="1" i="0" u="none" strike="noStrike" kern="1200" cap="none" spc="0" normalizeH="0" noProof="0" dirty="0" smtClean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uLnTx/>
                  <a:uFillTx/>
                  <a:latin typeface="Microsoft YaHei" panose="020B0503020204020204" pitchFamily="34" charset="-122"/>
                  <a:ea typeface="微軟正黑體" panose="020B0604030504040204" pitchFamily="34" charset="-120"/>
                </a:rPr>
                <a:t> properties)</a:t>
              </a:r>
              <a:endParaRPr lang="en-US" altLang="zh-TW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微軟正黑體" panose="020B0604030504040204" pitchFamily="34" charset="-12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400" b="1" i="0" u="none" strike="noStrike" kern="1200" cap="none" spc="0" normalizeH="0" noProof="0" dirty="0" smtClean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uLnTx/>
                  <a:uFillTx/>
                  <a:latin typeface="Microsoft YaHei" panose="020B0503020204020204" pitchFamily="34" charset="-122"/>
                  <a:ea typeface="微軟正黑體" panose="020B0604030504040204" pitchFamily="34" charset="-120"/>
                  <a:cs typeface="+mn-cs"/>
                </a:rPr>
                <a:t>建立模型</a:t>
              </a:r>
              <a:r>
                <a:rPr kumimoji="0" lang="en-US" altLang="zh-TW" sz="1400" b="1" i="0" u="none" strike="noStrike" kern="1200" cap="none" spc="0" normalizeH="0" noProof="0" dirty="0" smtClean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uLnTx/>
                  <a:uFillTx/>
                  <a:latin typeface="Microsoft YaHei" panose="020B0503020204020204" pitchFamily="34" charset="-122"/>
                  <a:ea typeface="微軟正黑體" panose="020B0604030504040204" pitchFamily="34" charset="-120"/>
                  <a:cs typeface="+mn-cs"/>
                </a:rPr>
                <a:t>(Modeling)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TW" altLang="en-US" sz="1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icrosoft YaHei" panose="020B0503020204020204" pitchFamily="34" charset="-122"/>
                  <a:ea typeface="微軟正黑體" panose="020B0604030504040204" pitchFamily="34" charset="-120"/>
                </a:rPr>
                <a:t>網格化</a:t>
              </a:r>
              <a:r>
                <a:rPr lang="en-US" altLang="zh-TW" sz="1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icrosoft YaHei" panose="020B0503020204020204" pitchFamily="34" charset="-122"/>
                  <a:ea typeface="微軟正黑體" panose="020B0604030504040204" pitchFamily="34" charset="-120"/>
                </a:rPr>
                <a:t>(Mesh)</a:t>
              </a:r>
              <a:endParaRPr kumimoji="0" lang="en-US" altLang="zh-TW" sz="1400" b="1" i="0" u="none" strike="noStrike" kern="1200" cap="none" spc="0" normalizeH="0" noProof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uLnTx/>
                <a:uFillTx/>
                <a:latin typeface="Microsoft YaHei" panose="020B0503020204020204" pitchFamily="34" charset="-122"/>
                <a:ea typeface="微軟正黑體" panose="020B0604030504040204" pitchFamily="34" charset="-120"/>
              </a:endParaRPr>
            </a:p>
          </p:txBody>
        </p:sp>
        <p:sp>
          <p:nvSpPr>
            <p:cNvPr id="35" name="文字方塊 34">
              <a:extLst>
                <a:ext uri="{FF2B5EF4-FFF2-40B4-BE49-F238E27FC236}">
                  <a16:creationId xmlns:a16="http://schemas.microsoft.com/office/drawing/2014/main" id="{56BE5D87-15E9-4204-944A-2FFA57D96DBD}"/>
                </a:ext>
              </a:extLst>
            </p:cNvPr>
            <p:cNvSpPr txBox="1"/>
            <p:nvPr/>
          </p:nvSpPr>
          <p:spPr>
            <a:xfrm>
              <a:off x="338406" y="2986606"/>
              <a:ext cx="1569660" cy="8002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TW" altLang="en-US" b="1" dirty="0" smtClean="0">
                  <a:latin typeface="Microsoft YaHei" panose="020B0503020204020204" pitchFamily="34" charset="-122"/>
                  <a:ea typeface="微軟正黑體" panose="020B0604030504040204" pitchFamily="34" charset="-120"/>
                </a:rPr>
                <a:t>邊界條件設定</a:t>
              </a:r>
              <a:endParaRPr lang="en-US" altLang="zh-TW" b="1" dirty="0">
                <a:latin typeface="Microsoft YaHei" panose="020B0503020204020204" pitchFamily="34" charset="-122"/>
                <a:ea typeface="微軟正黑體" panose="020B0604030504040204" pitchFamily="34" charset="-12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TW" altLang="en-US" sz="1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icrosoft YaHei" panose="020B0503020204020204" pitchFamily="34" charset="-122"/>
                  <a:ea typeface="微軟正黑體" panose="020B0604030504040204" pitchFamily="34" charset="-120"/>
                </a:rPr>
                <a:t>設定邊界條件</a:t>
              </a:r>
              <a:endParaRPr lang="en-US" altLang="zh-TW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微軟正黑體" panose="020B0604030504040204" pitchFamily="34" charset="-12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400" b="1" i="0" u="none" strike="noStrike" kern="1200" cap="none" spc="0" normalizeH="0" noProof="0" dirty="0" smtClean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uLnTx/>
                  <a:uFillTx/>
                  <a:latin typeface="Microsoft YaHei" panose="020B0503020204020204" pitchFamily="34" charset="-122"/>
                  <a:ea typeface="微軟正黑體" panose="020B0604030504040204" pitchFamily="34" charset="-120"/>
                  <a:cs typeface="+mn-cs"/>
                </a:rPr>
                <a:t>求解</a:t>
              </a:r>
              <a:r>
                <a:rPr kumimoji="0" lang="en-US" altLang="zh-TW" sz="1400" b="1" i="0" u="none" strike="noStrike" kern="1200" cap="none" spc="0" normalizeH="0" noProof="0" dirty="0" smtClean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uLnTx/>
                  <a:uFillTx/>
                  <a:latin typeface="Microsoft YaHei" panose="020B0503020204020204" pitchFamily="34" charset="-122"/>
                  <a:ea typeface="微軟正黑體" panose="020B0604030504040204" pitchFamily="34" charset="-120"/>
                  <a:cs typeface="+mn-cs"/>
                </a:rPr>
                <a:t>(Solve)</a:t>
              </a:r>
            </a:p>
          </p:txBody>
        </p:sp>
        <p:sp>
          <p:nvSpPr>
            <p:cNvPr id="36" name="文字方塊 35">
              <a:extLst>
                <a:ext uri="{FF2B5EF4-FFF2-40B4-BE49-F238E27FC236}">
                  <a16:creationId xmlns:a16="http://schemas.microsoft.com/office/drawing/2014/main" id="{56BE5D87-15E9-4204-944A-2FFA57D96DBD}"/>
                </a:ext>
              </a:extLst>
            </p:cNvPr>
            <p:cNvSpPr txBox="1"/>
            <p:nvPr/>
          </p:nvSpPr>
          <p:spPr>
            <a:xfrm>
              <a:off x="346559" y="3755537"/>
              <a:ext cx="2597762" cy="8002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TW" altLang="en-US" b="1" dirty="0" smtClean="0">
                  <a:latin typeface="Microsoft YaHei" panose="020B0503020204020204" pitchFamily="34" charset="-122"/>
                  <a:ea typeface="微軟正黑體" panose="020B0604030504040204" pitchFamily="34" charset="-120"/>
                </a:rPr>
                <a:t>後處理</a:t>
              </a:r>
              <a:endParaRPr lang="en-US" altLang="zh-TW" b="1" dirty="0" smtClean="0">
                <a:latin typeface="Microsoft YaHei" panose="020B0503020204020204" pitchFamily="34" charset="-122"/>
                <a:ea typeface="微軟正黑體" panose="020B0604030504040204" pitchFamily="34" charset="-12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TW" altLang="en-US" sz="1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icrosoft YaHei" panose="020B0503020204020204" pitchFamily="34" charset="-122"/>
                  <a:ea typeface="微軟正黑體" panose="020B0604030504040204" pitchFamily="34" charset="-120"/>
                </a:rPr>
                <a:t>結果分析</a:t>
              </a:r>
              <a:r>
                <a:rPr lang="en-US" altLang="zh-TW" sz="1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icrosoft YaHei" panose="020B0503020204020204" pitchFamily="34" charset="-122"/>
                  <a:ea typeface="微軟正黑體" panose="020B0604030504040204" pitchFamily="34" charset="-120"/>
                </a:rPr>
                <a:t>(Result analysis)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TW" altLang="en-US" sz="1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icrosoft YaHei" panose="020B0503020204020204" pitchFamily="34" charset="-122"/>
                  <a:ea typeface="微軟正黑體" panose="020B0604030504040204" pitchFamily="34" charset="-120"/>
                </a:rPr>
                <a:t>再現性複驗</a:t>
              </a:r>
              <a:r>
                <a:rPr kumimoji="0" lang="en-US" altLang="zh-TW" sz="1400" b="1" i="0" strike="noStrike" kern="1200" cap="none" spc="0" normalizeH="0" noProof="0" dirty="0" smtClean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uLnTx/>
                  <a:uFillTx/>
                  <a:latin typeface="Microsoft YaHei" panose="020B0503020204020204" pitchFamily="34" charset="-122"/>
                  <a:ea typeface="微軟正黑體" panose="020B0604030504040204" pitchFamily="34" charset="-120"/>
                </a:rPr>
                <a:t>(Reproducibility)</a:t>
              </a:r>
            </a:p>
          </p:txBody>
        </p:sp>
        <p:sp>
          <p:nvSpPr>
            <p:cNvPr id="37" name="文字方塊 36">
              <a:extLst>
                <a:ext uri="{FF2B5EF4-FFF2-40B4-BE49-F238E27FC236}">
                  <a16:creationId xmlns:a16="http://schemas.microsoft.com/office/drawing/2014/main" id="{0CFBA1DD-0018-40BD-B76A-559C7B6D6710}"/>
                </a:ext>
              </a:extLst>
            </p:cNvPr>
            <p:cNvSpPr txBox="1"/>
            <p:nvPr/>
          </p:nvSpPr>
          <p:spPr>
            <a:xfrm>
              <a:off x="295475" y="1602121"/>
              <a:ext cx="121058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r>
                <a:rPr lang="zh-TW" altLang="en-US" sz="2000" b="1" dirty="0">
                  <a:solidFill>
                    <a:srgbClr val="0000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icrosoft YaHei" panose="020B0503020204020204" pitchFamily="34" charset="-122"/>
                  <a:ea typeface="微軟正黑體" panose="020B0604030504040204" pitchFamily="34" charset="-120"/>
                </a:rPr>
                <a:t>模擬</a:t>
              </a:r>
              <a:r>
                <a:rPr lang="zh-TW" altLang="en-US" sz="2000" b="1" dirty="0" smtClean="0">
                  <a:solidFill>
                    <a:srgbClr val="0000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icrosoft YaHei" panose="020B0503020204020204" pitchFamily="34" charset="-122"/>
                  <a:ea typeface="微軟正黑體" panose="020B0604030504040204" pitchFamily="34" charset="-120"/>
                </a:rPr>
                <a:t>程序</a:t>
              </a:r>
              <a:endParaRPr lang="en-US" altLang="zh-TW" sz="2000" b="1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微軟正黑體" panose="020B0604030504040204" pitchFamily="34" charset="-120"/>
              </a:endParaRPr>
            </a:p>
          </p:txBody>
        </p:sp>
        <p:pic>
          <p:nvPicPr>
            <p:cNvPr id="38" name="圖片 3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436797" y="1602121"/>
              <a:ext cx="2414866" cy="3066801"/>
            </a:xfrm>
            <a:prstGeom prst="rect">
              <a:avLst/>
            </a:prstGeom>
          </p:spPr>
        </p:pic>
      </p:grpSp>
      <p:grpSp>
        <p:nvGrpSpPr>
          <p:cNvPr id="5" name="群組 4"/>
          <p:cNvGrpSpPr/>
          <p:nvPr/>
        </p:nvGrpSpPr>
        <p:grpSpPr>
          <a:xfrm>
            <a:off x="5694842" y="3441049"/>
            <a:ext cx="5693620" cy="3254011"/>
            <a:chOff x="6070827" y="1521299"/>
            <a:chExt cx="5693620" cy="3254011"/>
          </a:xfrm>
        </p:grpSpPr>
        <p:sp>
          <p:nvSpPr>
            <p:cNvPr id="40" name="矩形: 圓角 6">
              <a:extLst>
                <a:ext uri="{FF2B5EF4-FFF2-40B4-BE49-F238E27FC236}">
                  <a16:creationId xmlns:a16="http://schemas.microsoft.com/office/drawing/2014/main" id="{519F8ADA-F2DB-4D07-8A96-F9A1DC66F3CA}"/>
                </a:ext>
              </a:extLst>
            </p:cNvPr>
            <p:cNvSpPr/>
            <p:nvPr/>
          </p:nvSpPr>
          <p:spPr>
            <a:xfrm>
              <a:off x="6070827" y="1521299"/>
              <a:ext cx="5693620" cy="3254011"/>
            </a:xfrm>
            <a:prstGeom prst="roundRect">
              <a:avLst>
                <a:gd name="adj" fmla="val 2627"/>
              </a:avLst>
            </a:prstGeom>
            <a:solidFill>
              <a:schemeClr val="tx2">
                <a:lumMod val="20000"/>
                <a:lumOff val="80000"/>
                <a:alpha val="48000"/>
              </a:schemeClr>
            </a:solidFill>
            <a:ln w="19050">
              <a:solidFill>
                <a:srgbClr val="CCCCFF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pic>
          <p:nvPicPr>
            <p:cNvPr id="41" name="圖片 40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304344" y="1596546"/>
              <a:ext cx="2335778" cy="3103516"/>
            </a:xfrm>
            <a:prstGeom prst="rect">
              <a:avLst/>
            </a:prstGeom>
          </p:spPr>
        </p:pic>
        <p:sp>
          <p:nvSpPr>
            <p:cNvPr id="42" name="文字方塊 41">
              <a:extLst>
                <a:ext uri="{FF2B5EF4-FFF2-40B4-BE49-F238E27FC236}">
                  <a16:creationId xmlns:a16="http://schemas.microsoft.com/office/drawing/2014/main" id="{56BE5D87-15E9-4204-944A-2FFA57D96DBD}"/>
                </a:ext>
              </a:extLst>
            </p:cNvPr>
            <p:cNvSpPr txBox="1"/>
            <p:nvPr/>
          </p:nvSpPr>
          <p:spPr>
            <a:xfrm>
              <a:off x="6222384" y="1873148"/>
              <a:ext cx="2359172" cy="12311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TW" altLang="en-US" b="1" dirty="0">
                  <a:latin typeface="Microsoft YaHei" panose="020B0503020204020204" pitchFamily="34" charset="-122"/>
                  <a:ea typeface="微軟正黑體" panose="020B0604030504040204" pitchFamily="34" charset="-120"/>
                </a:rPr>
                <a:t>圖</a:t>
              </a:r>
              <a:r>
                <a:rPr lang="zh-TW" altLang="en-US" b="1" dirty="0" smtClean="0">
                  <a:latin typeface="Microsoft YaHei" panose="020B0503020204020204" pitchFamily="34" charset="-122"/>
                  <a:ea typeface="微軟正黑體" panose="020B0604030504040204" pitchFamily="34" charset="-120"/>
                </a:rPr>
                <a:t>面</a:t>
              </a:r>
              <a:endParaRPr lang="en-US" altLang="zh-TW" b="1" dirty="0" smtClean="0">
                <a:latin typeface="Microsoft YaHei" panose="020B0503020204020204" pitchFamily="34" charset="-122"/>
                <a:ea typeface="微軟正黑體" panose="020B0604030504040204" pitchFamily="34" charset="-12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TW" sz="1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icrosoft YaHei" panose="020B0503020204020204" pitchFamily="34" charset="-122"/>
                  <a:ea typeface="微軟正黑體" panose="020B0604030504040204" pitchFamily="34" charset="-120"/>
                </a:rPr>
                <a:t>POD</a:t>
              </a:r>
              <a:endParaRPr lang="en-US" altLang="zh-TW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微軟正黑體" panose="020B0604030504040204" pitchFamily="34" charset="-12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TW" sz="1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icrosoft YaHei" panose="020B0503020204020204" pitchFamily="34" charset="-122"/>
                  <a:ea typeface="微軟正黑體" panose="020B0604030504040204" pitchFamily="34" charset="-120"/>
                </a:rPr>
                <a:t>BD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TW" sz="1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icrosoft YaHei" panose="020B0503020204020204" pitchFamily="34" charset="-122"/>
                  <a:ea typeface="微軟正黑體" panose="020B0604030504040204" pitchFamily="34" charset="-120"/>
                </a:rPr>
                <a:t>Strip Outline drawing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TW" sz="1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icrosoft YaHei" panose="020B0503020204020204" pitchFamily="34" charset="-122"/>
                  <a:ea typeface="微軟正黑體" panose="020B0604030504040204" pitchFamily="34" charset="-120"/>
                </a:rPr>
                <a:t>Substrate inner drawing</a:t>
              </a:r>
            </a:p>
          </p:txBody>
        </p:sp>
        <p:sp>
          <p:nvSpPr>
            <p:cNvPr id="43" name="文字方塊 42">
              <a:extLst>
                <a:ext uri="{FF2B5EF4-FFF2-40B4-BE49-F238E27FC236}">
                  <a16:creationId xmlns:a16="http://schemas.microsoft.com/office/drawing/2014/main" id="{56BE5D87-15E9-4204-944A-2FFA57D96DBD}"/>
                </a:ext>
              </a:extLst>
            </p:cNvPr>
            <p:cNvSpPr txBox="1"/>
            <p:nvPr/>
          </p:nvSpPr>
          <p:spPr>
            <a:xfrm>
              <a:off x="6210878" y="3112704"/>
              <a:ext cx="110799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800" b="1" i="0" strike="noStrike" kern="1200" cap="none" spc="0" normalizeH="0" baseline="0" noProof="0" dirty="0" smtClean="0">
                  <a:ln>
                    <a:noFill/>
                  </a:ln>
                  <a:uLnTx/>
                  <a:uFillTx/>
                  <a:latin typeface="Microsoft YaHei" panose="020B0503020204020204" pitchFamily="34" charset="-122"/>
                  <a:ea typeface="微軟正黑體" panose="020B0604030504040204" pitchFamily="34" charset="-120"/>
                </a:rPr>
                <a:t>實驗因子</a:t>
              </a:r>
              <a:endParaRPr kumimoji="0" lang="en-US" altLang="zh-TW" sz="1800" b="1" i="0" strike="noStrike" kern="1200" cap="none" spc="0" normalizeH="0" baseline="0" noProof="0" dirty="0" smtClean="0">
                <a:ln>
                  <a:noFill/>
                </a:ln>
                <a:uLnTx/>
                <a:uFillTx/>
                <a:latin typeface="Microsoft YaHei" panose="020B0503020204020204" pitchFamily="34" charset="-122"/>
                <a:ea typeface="微軟正黑體" panose="020B0604030504040204" pitchFamily="34" charset="-12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TW" sz="1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icrosoft YaHei" panose="020B0503020204020204" pitchFamily="34" charset="-122"/>
                  <a:ea typeface="微軟正黑體" panose="020B0604030504040204" pitchFamily="34" charset="-120"/>
                </a:rPr>
                <a:t>DOE</a:t>
              </a:r>
              <a:endParaRPr kumimoji="0" lang="en-US" altLang="zh-TW" sz="1400" b="1" i="0" strike="noStrike" kern="1200" cap="none" spc="0" normalizeH="0" noProof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uLnTx/>
                <a:uFillTx/>
                <a:latin typeface="Microsoft YaHei" panose="020B0503020204020204" pitchFamily="34" charset="-122"/>
                <a:ea typeface="微軟正黑體" panose="020B0604030504040204" pitchFamily="34" charset="-120"/>
              </a:endParaRPr>
            </a:p>
          </p:txBody>
        </p:sp>
        <p:sp>
          <p:nvSpPr>
            <p:cNvPr id="44" name="文字方塊 43">
              <a:extLst>
                <a:ext uri="{FF2B5EF4-FFF2-40B4-BE49-F238E27FC236}">
                  <a16:creationId xmlns:a16="http://schemas.microsoft.com/office/drawing/2014/main" id="{56BE5D87-15E9-4204-944A-2FFA57D96DBD}"/>
                </a:ext>
              </a:extLst>
            </p:cNvPr>
            <p:cNvSpPr txBox="1"/>
            <p:nvPr/>
          </p:nvSpPr>
          <p:spPr>
            <a:xfrm>
              <a:off x="6222384" y="3705929"/>
              <a:ext cx="1900200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800" b="1" i="0" strike="noStrike" kern="1200" cap="none" spc="0" normalizeH="0" baseline="0" noProof="0" dirty="0" smtClean="0">
                  <a:ln>
                    <a:noFill/>
                  </a:ln>
                  <a:uLnTx/>
                  <a:uFillTx/>
                  <a:latin typeface="Microsoft YaHei" panose="020B0503020204020204" pitchFamily="34" charset="-122"/>
                  <a:ea typeface="微軟正黑體" panose="020B0604030504040204" pitchFamily="34" charset="-120"/>
                </a:rPr>
                <a:t>校正</a:t>
              </a:r>
              <a:endParaRPr kumimoji="0" lang="en-US" altLang="zh-TW" sz="1800" b="1" i="0" strike="noStrike" kern="1200" cap="none" spc="0" normalizeH="0" baseline="0" noProof="0" dirty="0" smtClean="0">
                <a:ln>
                  <a:noFill/>
                </a:ln>
                <a:uLnTx/>
                <a:uFillTx/>
                <a:latin typeface="Microsoft YaHei" panose="020B0503020204020204" pitchFamily="34" charset="-122"/>
                <a:ea typeface="微軟正黑體" panose="020B0604030504040204" pitchFamily="34" charset="-12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TW" sz="1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icrosoft YaHei" panose="020B0503020204020204" pitchFamily="34" charset="-122"/>
                  <a:ea typeface="微軟正黑體" panose="020B0604030504040204" pitchFamily="34" charset="-120"/>
                </a:rPr>
                <a:t>Shadow </a:t>
              </a:r>
              <a:r>
                <a:rPr lang="en-US" altLang="zh-TW" sz="1400" b="1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icrosoft YaHei" panose="020B0503020204020204" pitchFamily="34" charset="-122"/>
                  <a:ea typeface="微軟正黑體" panose="020B0604030504040204" pitchFamily="34" charset="-120"/>
                </a:rPr>
                <a:t>Moire</a:t>
              </a:r>
              <a:endParaRPr lang="en-US" altLang="zh-TW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微軟正黑體" panose="020B0604030504040204" pitchFamily="34" charset="-12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400" b="1" i="0" strike="noStrike" kern="1200" cap="none" spc="0" normalizeH="0" noProof="0" dirty="0" smtClean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uLnTx/>
                  <a:uFillTx/>
                  <a:latin typeface="Microsoft YaHei" panose="020B0503020204020204" pitchFamily="34" charset="-122"/>
                  <a:ea typeface="微軟正黑體" panose="020B0604030504040204" pitchFamily="34" charset="-120"/>
                </a:rPr>
                <a:t>材料性質</a:t>
              </a:r>
              <a:r>
                <a:rPr kumimoji="0" lang="en-US" altLang="zh-TW" sz="1400" b="1" i="0" strike="noStrike" kern="1200" cap="none" spc="0" normalizeH="0" noProof="0" dirty="0" smtClean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uLnTx/>
                  <a:uFillTx/>
                  <a:latin typeface="Microsoft YaHei" panose="020B0503020204020204" pitchFamily="34" charset="-122"/>
                  <a:ea typeface="微軟正黑體" panose="020B0604030504040204" pitchFamily="34" charset="-120"/>
                </a:rPr>
                <a:t>TMA</a:t>
              </a:r>
              <a:r>
                <a:rPr kumimoji="0" lang="zh-TW" altLang="en-US" sz="1400" b="1" i="0" strike="noStrike" kern="1200" cap="none" spc="0" normalizeH="0" noProof="0" dirty="0" smtClean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uLnTx/>
                  <a:uFillTx/>
                  <a:latin typeface="Microsoft YaHei" panose="020B0503020204020204" pitchFamily="34" charset="-122"/>
                  <a:ea typeface="微軟正黑體" panose="020B0604030504040204" pitchFamily="34" charset="-120"/>
                </a:rPr>
                <a:t>、</a:t>
              </a:r>
              <a:r>
                <a:rPr kumimoji="0" lang="en-US" altLang="zh-TW" sz="1400" b="1" i="0" strike="noStrike" kern="1200" cap="none" spc="0" normalizeH="0" noProof="0" dirty="0" smtClean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uLnTx/>
                  <a:uFillTx/>
                  <a:latin typeface="Microsoft YaHei" panose="020B0503020204020204" pitchFamily="34" charset="-122"/>
                  <a:ea typeface="微軟正黑體" panose="020B0604030504040204" pitchFamily="34" charset="-120"/>
                </a:rPr>
                <a:t>TDA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400" b="1" i="0" strike="noStrike" kern="1200" cap="none" spc="0" normalizeH="0" noProof="0" dirty="0" smtClean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uLnTx/>
                  <a:uFillTx/>
                  <a:latin typeface="Microsoft YaHei" panose="020B0503020204020204" pitchFamily="34" charset="-122"/>
                  <a:ea typeface="微軟正黑體" panose="020B0604030504040204" pitchFamily="34" charset="-120"/>
                </a:rPr>
                <a:t>各層厚度</a:t>
              </a:r>
              <a:r>
                <a:rPr kumimoji="0" lang="en-US" altLang="zh-TW" sz="1400" b="1" i="0" strike="noStrike" kern="1200" cap="none" spc="0" normalizeH="0" noProof="0" dirty="0" smtClean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uLnTx/>
                  <a:uFillTx/>
                  <a:latin typeface="Microsoft YaHei" panose="020B0503020204020204" pitchFamily="34" charset="-122"/>
                  <a:ea typeface="微軟正黑體" panose="020B0604030504040204" pitchFamily="34" charset="-120"/>
                </a:rPr>
                <a:t>X-Section</a:t>
              </a:r>
            </a:p>
          </p:txBody>
        </p:sp>
        <p:sp>
          <p:nvSpPr>
            <p:cNvPr id="45" name="文字方塊 44">
              <a:extLst>
                <a:ext uri="{FF2B5EF4-FFF2-40B4-BE49-F238E27FC236}">
                  <a16:creationId xmlns:a16="http://schemas.microsoft.com/office/drawing/2014/main" id="{0CFBA1DD-0018-40BD-B76A-559C7B6D6710}"/>
                </a:ext>
              </a:extLst>
            </p:cNvPr>
            <p:cNvSpPr txBox="1"/>
            <p:nvPr/>
          </p:nvSpPr>
          <p:spPr>
            <a:xfrm>
              <a:off x="6156230" y="1550806"/>
              <a:ext cx="121058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r>
                <a:rPr lang="zh-TW" altLang="en-US" sz="2000" b="1" dirty="0" smtClean="0">
                  <a:solidFill>
                    <a:srgbClr val="0000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icrosoft YaHei" panose="020B0503020204020204" pitchFamily="34" charset="-122"/>
                  <a:ea typeface="微軟正黑體" panose="020B0604030504040204" pitchFamily="34" charset="-120"/>
                </a:rPr>
                <a:t>資料準</a:t>
              </a:r>
              <a:r>
                <a:rPr lang="zh-TW" altLang="en-US" sz="2000" b="1" dirty="0">
                  <a:solidFill>
                    <a:srgbClr val="0000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icrosoft YaHei" panose="020B0503020204020204" pitchFamily="34" charset="-122"/>
                  <a:ea typeface="微軟正黑體" panose="020B0604030504040204" pitchFamily="34" charset="-120"/>
                </a:rPr>
                <a:t>備</a:t>
              </a:r>
              <a:endParaRPr lang="en-US" altLang="zh-TW" sz="2000" b="1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微軟正黑體" panose="020B0604030504040204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06176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文字方塊 22">
            <a:extLst>
              <a:ext uri="{FF2B5EF4-FFF2-40B4-BE49-F238E27FC236}">
                <a16:creationId xmlns:a16="http://schemas.microsoft.com/office/drawing/2014/main" id="{22B61683-783D-C91E-EC43-AC0F396F6A4A}"/>
              </a:ext>
            </a:extLst>
          </p:cNvPr>
          <p:cNvSpPr txBox="1"/>
          <p:nvPr/>
        </p:nvSpPr>
        <p:spPr>
          <a:xfrm>
            <a:off x="314840" y="203049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000" b="1" dirty="0" smtClean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/>
                <a:sym typeface="Times New Roman"/>
              </a:rPr>
              <a:t>研究背景</a:t>
            </a:r>
            <a:endParaRPr lang="zh-TW" altLang="en-US" sz="4000" dirty="0"/>
          </a:p>
        </p:txBody>
      </p:sp>
      <p:grpSp>
        <p:nvGrpSpPr>
          <p:cNvPr id="4" name="群組 3"/>
          <p:cNvGrpSpPr/>
          <p:nvPr/>
        </p:nvGrpSpPr>
        <p:grpSpPr>
          <a:xfrm>
            <a:off x="9222950" y="2236421"/>
            <a:ext cx="2498606" cy="1224255"/>
            <a:chOff x="8200746" y="2098083"/>
            <a:chExt cx="3878779" cy="1593913"/>
          </a:xfrm>
        </p:grpSpPr>
        <p:pic>
          <p:nvPicPr>
            <p:cNvPr id="37902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00746" y="2098083"/>
              <a:ext cx="3878779" cy="15939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7899" name="文字方塊 9"/>
            <p:cNvSpPr txBox="1">
              <a:spLocks noChangeArrowheads="1"/>
            </p:cNvSpPr>
            <p:nvPr/>
          </p:nvSpPr>
          <p:spPr bwMode="auto">
            <a:xfrm>
              <a:off x="8918828" y="2098083"/>
              <a:ext cx="2420486" cy="3658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5411" tIns="47707" rIns="95411" bIns="47707">
              <a:spAutoFit/>
            </a:bodyPr>
            <a:lstStyle>
              <a:lvl1pPr algn="l" eaLnBrk="0" hangingPunct="0">
                <a:spcBef>
                  <a:spcPct val="20000"/>
                </a:spcBef>
                <a:buClr>
                  <a:srgbClr val="800000"/>
                </a:buClr>
                <a:buSzPct val="50000"/>
                <a:buFont typeface="Wingdings" pitchFamily="2" charset="2"/>
                <a:buChar char="£"/>
                <a:defRPr kumimoji="1" sz="3200" b="1">
                  <a:solidFill>
                    <a:srgbClr val="333333"/>
                  </a:solidFill>
                  <a:latin typeface="Calibri" pitchFamily="34" charset="0"/>
                  <a:ea typeface="微軟正黑體" pitchFamily="34" charset="-120"/>
                  <a:cs typeface="Calibri" pitchFamily="34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rgbClr val="800000"/>
                </a:buClr>
                <a:buSzPct val="50000"/>
                <a:buFont typeface="Wingdings" pitchFamily="2" charset="2"/>
                <a:buChar char="l"/>
                <a:defRPr kumimoji="1" sz="2600" b="1">
                  <a:solidFill>
                    <a:srgbClr val="4D4D4D"/>
                  </a:solidFill>
                  <a:latin typeface="Calibri" pitchFamily="34" charset="0"/>
                  <a:ea typeface="微軟正黑體" pitchFamily="34" charset="-120"/>
                  <a:cs typeface="Calibri" pitchFamily="34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rgbClr val="800000"/>
                </a:buClr>
                <a:buSzPct val="50000"/>
                <a:buFont typeface="Wingdings" pitchFamily="2" charset="2"/>
                <a:buChar char="u"/>
                <a:defRPr kumimoji="1" sz="2200">
                  <a:solidFill>
                    <a:srgbClr val="4D4D4D"/>
                  </a:solidFill>
                  <a:latin typeface="Calibri" pitchFamily="34" charset="0"/>
                  <a:ea typeface="微軟正黑體" pitchFamily="34" charset="-120"/>
                  <a:cs typeface="Calibri" pitchFamily="34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Clr>
                  <a:srgbClr val="800000"/>
                </a:buClr>
                <a:buSzPct val="100000"/>
                <a:buFont typeface="Calibri" pitchFamily="34" charset="0"/>
                <a:buChar char="»"/>
                <a:defRPr kumimoji="1" sz="2000">
                  <a:solidFill>
                    <a:srgbClr val="4D4D4D"/>
                  </a:solidFill>
                  <a:latin typeface="Calibri" pitchFamily="34" charset="0"/>
                  <a:ea typeface="微軟正黑體" pitchFamily="34" charset="-120"/>
                  <a:cs typeface="Calibri" pitchFamily="34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Clr>
                  <a:srgbClr val="800000"/>
                </a:buClr>
                <a:buFont typeface="Arial" pitchFamily="34" charset="0"/>
                <a:defRPr kumimoji="1" sz="2000">
                  <a:solidFill>
                    <a:srgbClr val="4D4D4D"/>
                  </a:solidFill>
                  <a:latin typeface="Calibri" pitchFamily="34" charset="0"/>
                  <a:ea typeface="微軟正黑體" pitchFamily="34" charset="-120"/>
                  <a:cs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00000"/>
                </a:buClr>
                <a:buFont typeface="Arial" pitchFamily="34" charset="0"/>
                <a:defRPr kumimoji="1" sz="2000">
                  <a:solidFill>
                    <a:srgbClr val="4D4D4D"/>
                  </a:solidFill>
                  <a:latin typeface="Calibri" pitchFamily="34" charset="0"/>
                  <a:ea typeface="微軟正黑體" pitchFamily="34" charset="-120"/>
                  <a:cs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00000"/>
                </a:buClr>
                <a:buFont typeface="Arial" pitchFamily="34" charset="0"/>
                <a:defRPr kumimoji="1" sz="2000">
                  <a:solidFill>
                    <a:srgbClr val="4D4D4D"/>
                  </a:solidFill>
                  <a:latin typeface="Calibri" pitchFamily="34" charset="0"/>
                  <a:ea typeface="微軟正黑體" pitchFamily="34" charset="-120"/>
                  <a:cs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00000"/>
                </a:buClr>
                <a:buFont typeface="Arial" pitchFamily="34" charset="0"/>
                <a:defRPr kumimoji="1" sz="2000">
                  <a:solidFill>
                    <a:srgbClr val="4D4D4D"/>
                  </a:solidFill>
                  <a:latin typeface="Calibri" pitchFamily="34" charset="0"/>
                  <a:ea typeface="微軟正黑體" pitchFamily="34" charset="-120"/>
                  <a:cs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00000"/>
                </a:buClr>
                <a:buFont typeface="Arial" pitchFamily="34" charset="0"/>
                <a:defRPr kumimoji="1" sz="2000">
                  <a:solidFill>
                    <a:srgbClr val="4D4D4D"/>
                  </a:solidFill>
                  <a:latin typeface="Calibri" pitchFamily="34" charset="0"/>
                  <a:ea typeface="微軟正黑體" pitchFamily="34" charset="-120"/>
                  <a:cs typeface="Calibri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1200" dirty="0">
                  <a:solidFill>
                    <a:srgbClr val="000000"/>
                  </a:solidFill>
                  <a:ea typeface="新細明體" pitchFamily="18" charset="-120"/>
                </a:rPr>
                <a:t>Warpage Verification</a:t>
              </a:r>
              <a:endParaRPr lang="zh-TW" altLang="en-US" sz="1200" dirty="0">
                <a:solidFill>
                  <a:srgbClr val="000000"/>
                </a:solidFill>
                <a:ea typeface="新細明體" pitchFamily="18" charset="-120"/>
              </a:endParaRPr>
            </a:p>
          </p:txBody>
        </p:sp>
      </p:grpSp>
      <p:sp>
        <p:nvSpPr>
          <p:cNvPr id="34" name="等於 33">
            <a:extLst>
              <a:ext uri="{FF2B5EF4-FFF2-40B4-BE49-F238E27FC236}">
                <a16:creationId xmlns:a16="http://schemas.microsoft.com/office/drawing/2014/main" id="{D0B9EC1D-E966-4142-A050-20DF52521E0F}"/>
              </a:ext>
            </a:extLst>
          </p:cNvPr>
          <p:cNvSpPr/>
          <p:nvPr/>
        </p:nvSpPr>
        <p:spPr>
          <a:xfrm>
            <a:off x="8723552" y="1375433"/>
            <a:ext cx="407848" cy="363596"/>
          </a:xfrm>
          <a:prstGeom prst="mathEqual">
            <a:avLst/>
          </a:prstGeom>
          <a:solidFill>
            <a:srgbClr val="00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zh-TW" altLang="en-US" sz="2400">
              <a:solidFill>
                <a:srgbClr val="00FFFF"/>
              </a:solidFill>
              <a:latin typeface="Calibri"/>
              <a:ea typeface="微軟正黑體"/>
            </a:endParaRPr>
          </a:p>
        </p:txBody>
      </p:sp>
      <p:sp>
        <p:nvSpPr>
          <p:cNvPr id="35" name="加號 34">
            <a:extLst>
              <a:ext uri="{FF2B5EF4-FFF2-40B4-BE49-F238E27FC236}">
                <a16:creationId xmlns:a16="http://schemas.microsoft.com/office/drawing/2014/main" id="{19ACC7AF-1D2E-4BDE-9A88-AC2DE1C65B03}"/>
              </a:ext>
            </a:extLst>
          </p:cNvPr>
          <p:cNvSpPr/>
          <p:nvPr/>
        </p:nvSpPr>
        <p:spPr>
          <a:xfrm>
            <a:off x="2850466" y="1369115"/>
            <a:ext cx="384922" cy="376233"/>
          </a:xfrm>
          <a:prstGeom prst="mathPlus">
            <a:avLst/>
          </a:prstGeom>
          <a:solidFill>
            <a:srgbClr val="00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zh-TW" altLang="en-US" sz="2400">
              <a:solidFill>
                <a:prstClr val="white"/>
              </a:solidFill>
              <a:latin typeface="Calibri"/>
              <a:ea typeface="微軟正黑體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325" y="2236167"/>
            <a:ext cx="2322661" cy="1224510"/>
          </a:xfrm>
          <a:prstGeom prst="rect">
            <a:avLst/>
          </a:prstGeom>
        </p:spPr>
      </p:pic>
      <p:sp>
        <p:nvSpPr>
          <p:cNvPr id="47" name="圓角矩形 46"/>
          <p:cNvSpPr/>
          <p:nvPr/>
        </p:nvSpPr>
        <p:spPr>
          <a:xfrm>
            <a:off x="3344132" y="1263385"/>
            <a:ext cx="2442875" cy="587694"/>
          </a:xfrm>
          <a:prstGeom prst="roundRect">
            <a:avLst/>
          </a:prstGeom>
          <a:solidFill>
            <a:srgbClr val="00206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5411" tIns="47707" rIns="95411" bIns="47707" anchor="ctr"/>
          <a:lstStyle/>
          <a:p>
            <a:pPr algn="ctr" defTabSz="1219170">
              <a:defRPr/>
            </a:pPr>
            <a:r>
              <a:rPr lang="en-US" altLang="zh-TW" b="1" dirty="0" smtClean="0">
                <a:solidFill>
                  <a:srgbClr val="00FFFF"/>
                </a:solidFill>
                <a:effectLst>
                  <a:glow rad="127000">
                    <a:prstClr val="black"/>
                  </a:glow>
                </a:effectLst>
                <a:latin typeface="Microsoft YaHei" pitchFamily="34" charset="-122"/>
                <a:ea typeface="Microsoft YaHei" pitchFamily="34" charset="-122"/>
              </a:rPr>
              <a:t>JMP</a:t>
            </a:r>
            <a:r>
              <a:rPr lang="zh-TW" altLang="en-US" b="1" dirty="0" smtClean="0">
                <a:solidFill>
                  <a:srgbClr val="00FFFF"/>
                </a:solidFill>
                <a:effectLst>
                  <a:glow rad="127000">
                    <a:prstClr val="black"/>
                  </a:glow>
                </a:effectLst>
                <a:latin typeface="Microsoft YaHei" pitchFamily="34" charset="-122"/>
                <a:ea typeface="Microsoft YaHei" pitchFamily="34" charset="-122"/>
              </a:rPr>
              <a:t>統計分析</a:t>
            </a:r>
            <a:endParaRPr lang="zh-TW" altLang="en-US" b="1" dirty="0">
              <a:solidFill>
                <a:srgbClr val="00FFFF"/>
              </a:solidFill>
              <a:effectLst>
                <a:glow rad="127000">
                  <a:prstClr val="black"/>
                </a:glow>
              </a:effectLst>
              <a:latin typeface="Microsoft YaHei" pitchFamily="34" charset="-122"/>
              <a:ea typeface="Microsoft YaHei" pitchFamily="34" charset="-122"/>
            </a:endParaRPr>
          </a:p>
          <a:p>
            <a:pPr algn="ctr" defTabSz="1219170">
              <a:defRPr/>
            </a:pPr>
            <a:r>
              <a:rPr lang="en-US" altLang="zh-TW" sz="1400" b="1" dirty="0">
                <a:solidFill>
                  <a:schemeClr val="bg1"/>
                </a:solidFill>
                <a:effectLst>
                  <a:glow rad="127000">
                    <a:prstClr val="black"/>
                  </a:glow>
                </a:effectLst>
                <a:latin typeface="Microsoft YaHei" pitchFamily="34" charset="-122"/>
                <a:ea typeface="Microsoft YaHei" pitchFamily="34" charset="-122"/>
              </a:rPr>
              <a:t>(</a:t>
            </a:r>
            <a:r>
              <a:rPr lang="zh-TW" altLang="en-US" sz="1400" b="1" dirty="0">
                <a:solidFill>
                  <a:schemeClr val="bg1"/>
                </a:solidFill>
                <a:effectLst>
                  <a:glow rad="127000">
                    <a:prstClr val="black"/>
                  </a:glow>
                </a:effectLst>
                <a:latin typeface="Microsoft YaHei" pitchFamily="34" charset="-122"/>
                <a:ea typeface="Microsoft YaHei" pitchFamily="34" charset="-122"/>
              </a:rPr>
              <a:t>最佳因子</a:t>
            </a:r>
            <a:r>
              <a:rPr lang="en-US" altLang="zh-TW" sz="1400" b="1" dirty="0">
                <a:solidFill>
                  <a:schemeClr val="bg1"/>
                </a:solidFill>
                <a:effectLst>
                  <a:glow rad="127000">
                    <a:prstClr val="black"/>
                  </a:glow>
                </a:effectLst>
                <a:latin typeface="Microsoft YaHei" pitchFamily="34" charset="-122"/>
                <a:ea typeface="Microsoft YaHei" pitchFamily="34" charset="-122"/>
              </a:rPr>
              <a:t>optimal factor)</a:t>
            </a:r>
          </a:p>
        </p:txBody>
      </p:sp>
      <p:sp>
        <p:nvSpPr>
          <p:cNvPr id="48" name="圓角矩形 47"/>
          <p:cNvSpPr/>
          <p:nvPr/>
        </p:nvSpPr>
        <p:spPr>
          <a:xfrm>
            <a:off x="9222950" y="1263385"/>
            <a:ext cx="2498606" cy="587694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5411" tIns="47707" rIns="95411" bIns="47707" anchor="ctr"/>
          <a:lstStyle/>
          <a:p>
            <a:pPr algn="ctr">
              <a:defRPr/>
            </a:pPr>
            <a:r>
              <a:rPr lang="zh-TW" altLang="en-US" sz="2000" b="1" dirty="0">
                <a:solidFill>
                  <a:srgbClr val="00FFFF"/>
                </a:solidFill>
                <a:effectLst>
                  <a:glow rad="127000">
                    <a:prstClr val="black"/>
                  </a:glow>
                </a:effectLst>
                <a:latin typeface="Microsoft YaHei" pitchFamily="34" charset="-122"/>
                <a:ea typeface="Microsoft YaHei" pitchFamily="34" charset="-122"/>
              </a:rPr>
              <a:t>最佳結構</a:t>
            </a:r>
            <a:endParaRPr lang="en-US" altLang="zh-TW" sz="2000" b="1" dirty="0">
              <a:solidFill>
                <a:srgbClr val="00FFFF"/>
              </a:solidFill>
              <a:effectLst>
                <a:glow rad="127000">
                  <a:prstClr val="black"/>
                </a:glow>
              </a:effectLst>
              <a:latin typeface="Microsoft YaHei" pitchFamily="34" charset="-122"/>
              <a:ea typeface="Microsoft YaHei" pitchFamily="34" charset="-122"/>
            </a:endParaRPr>
          </a:p>
          <a:p>
            <a:pPr algn="ctr">
              <a:defRPr/>
            </a:pPr>
            <a:r>
              <a:rPr lang="en-US" altLang="zh-TW" b="1" dirty="0">
                <a:solidFill>
                  <a:schemeClr val="bg1"/>
                </a:solidFill>
                <a:effectLst>
                  <a:glow rad="127000">
                    <a:prstClr val="black"/>
                  </a:glow>
                </a:effectLst>
                <a:latin typeface="Microsoft YaHei" pitchFamily="34" charset="-122"/>
                <a:ea typeface="Microsoft YaHei" pitchFamily="34" charset="-122"/>
              </a:rPr>
              <a:t>(optimal structure)</a:t>
            </a:r>
          </a:p>
        </p:txBody>
      </p:sp>
      <p:sp>
        <p:nvSpPr>
          <p:cNvPr id="49" name="圓角矩形 48"/>
          <p:cNvSpPr/>
          <p:nvPr/>
        </p:nvSpPr>
        <p:spPr>
          <a:xfrm>
            <a:off x="413325" y="1263385"/>
            <a:ext cx="2322664" cy="587694"/>
          </a:xfrm>
          <a:prstGeom prst="roundRect">
            <a:avLst/>
          </a:prstGeom>
          <a:solidFill>
            <a:srgbClr val="00206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5411" tIns="47707" rIns="95411" bIns="47707" anchor="ctr"/>
          <a:lstStyle/>
          <a:p>
            <a:pPr algn="ctr" defTabSz="1219170">
              <a:defRPr/>
            </a:pPr>
            <a:r>
              <a:rPr lang="zh-TW" altLang="en-US" b="1" dirty="0" smtClean="0">
                <a:solidFill>
                  <a:srgbClr val="00FFFF"/>
                </a:solidFill>
                <a:effectLst>
                  <a:glow rad="127000">
                    <a:prstClr val="black"/>
                  </a:glow>
                </a:effectLst>
                <a:latin typeface="Microsoft YaHei" pitchFamily="34" charset="-122"/>
                <a:ea typeface="Microsoft YaHei" pitchFamily="34" charset="-122"/>
              </a:rPr>
              <a:t>全因子模擬建模</a:t>
            </a:r>
            <a:endParaRPr lang="zh-TW" altLang="en-US" sz="1600" b="1" dirty="0">
              <a:solidFill>
                <a:schemeClr val="bg1"/>
              </a:solidFill>
              <a:effectLst>
                <a:glow rad="127000">
                  <a:prstClr val="black"/>
                </a:glow>
              </a:effectLst>
              <a:latin typeface="Microsoft YaHei" pitchFamily="34" charset="-122"/>
              <a:ea typeface="Microsoft YaHei" pitchFamily="34" charset="-122"/>
            </a:endParaRPr>
          </a:p>
        </p:txBody>
      </p:sp>
      <p:sp>
        <p:nvSpPr>
          <p:cNvPr id="52" name="加號 51">
            <a:extLst>
              <a:ext uri="{FF2B5EF4-FFF2-40B4-BE49-F238E27FC236}">
                <a16:creationId xmlns:a16="http://schemas.microsoft.com/office/drawing/2014/main" id="{19ACC7AF-1D2E-4BDE-9A88-AC2DE1C65B03}"/>
              </a:ext>
            </a:extLst>
          </p:cNvPr>
          <p:cNvSpPr/>
          <p:nvPr/>
        </p:nvSpPr>
        <p:spPr>
          <a:xfrm>
            <a:off x="5826317" y="1369115"/>
            <a:ext cx="384922" cy="376233"/>
          </a:xfrm>
          <a:prstGeom prst="mathPlus">
            <a:avLst/>
          </a:prstGeom>
          <a:solidFill>
            <a:srgbClr val="00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zh-TW" altLang="en-US" sz="2400">
              <a:solidFill>
                <a:prstClr val="white"/>
              </a:solidFill>
              <a:latin typeface="Calibri"/>
              <a:ea typeface="微軟正黑體"/>
            </a:endParaRPr>
          </a:p>
        </p:txBody>
      </p:sp>
      <p:sp>
        <p:nvSpPr>
          <p:cNvPr id="30" name="圓角矩形 29"/>
          <p:cNvSpPr/>
          <p:nvPr/>
        </p:nvSpPr>
        <p:spPr>
          <a:xfrm>
            <a:off x="6286409" y="1263385"/>
            <a:ext cx="2322664" cy="587694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5411" tIns="47707" rIns="95411" bIns="47707" anchor="ctr"/>
          <a:lstStyle/>
          <a:p>
            <a:pPr algn="ctr" defTabSz="1219170">
              <a:defRPr/>
            </a:pPr>
            <a:r>
              <a:rPr lang="zh-TW" altLang="en-US" b="1" dirty="0">
                <a:solidFill>
                  <a:srgbClr val="00FFFF"/>
                </a:solidFill>
                <a:effectLst>
                  <a:glow rad="127000">
                    <a:prstClr val="black"/>
                  </a:glow>
                </a:effectLst>
                <a:latin typeface="Microsoft YaHei" pitchFamily="34" charset="-122"/>
                <a:ea typeface="Microsoft YaHei" pitchFamily="34" charset="-122"/>
              </a:rPr>
              <a:t>模擬分析</a:t>
            </a:r>
            <a:r>
              <a:rPr lang="en-US" altLang="zh-TW" sz="1600" b="1" dirty="0">
                <a:solidFill>
                  <a:schemeClr val="bg1"/>
                </a:solidFill>
                <a:effectLst>
                  <a:glow rad="127000">
                    <a:prstClr val="black"/>
                  </a:glow>
                </a:effectLst>
                <a:latin typeface="Microsoft YaHei" pitchFamily="34" charset="-122"/>
                <a:ea typeface="Microsoft YaHei" pitchFamily="34" charset="-122"/>
              </a:rPr>
              <a:t>(</a:t>
            </a:r>
            <a:r>
              <a:rPr lang="en-US" altLang="zh-TW" sz="1600" b="1" dirty="0" err="1">
                <a:solidFill>
                  <a:schemeClr val="bg1"/>
                </a:solidFill>
                <a:effectLst>
                  <a:glow rad="127000">
                    <a:prstClr val="black"/>
                  </a:glow>
                </a:effectLst>
                <a:latin typeface="Microsoft YaHei" pitchFamily="34" charset="-122"/>
                <a:ea typeface="Microsoft YaHei" pitchFamily="34" charset="-122"/>
              </a:rPr>
              <a:t>Warpage</a:t>
            </a:r>
            <a:r>
              <a:rPr lang="en-US" altLang="zh-TW" sz="1600" b="1" dirty="0">
                <a:solidFill>
                  <a:schemeClr val="bg1"/>
                </a:solidFill>
                <a:effectLst>
                  <a:glow rad="127000">
                    <a:prstClr val="black"/>
                  </a:glow>
                </a:effectLst>
                <a:latin typeface="Microsoft YaHei" pitchFamily="34" charset="-122"/>
                <a:ea typeface="Microsoft YaHei" pitchFamily="34" charset="-122"/>
              </a:rPr>
              <a:t>/Stress)</a:t>
            </a:r>
            <a:endParaRPr lang="zh-TW" altLang="en-US" sz="1600" b="1" dirty="0">
              <a:solidFill>
                <a:schemeClr val="bg1"/>
              </a:solidFill>
              <a:effectLst>
                <a:glow rad="127000">
                  <a:prstClr val="black"/>
                </a:glow>
              </a:effectLst>
              <a:latin typeface="Microsoft YaHei" pitchFamily="34" charset="-122"/>
              <a:ea typeface="Microsoft YaHei" pitchFamily="34" charset="-122"/>
            </a:endParaRPr>
          </a:p>
        </p:txBody>
      </p:sp>
      <p:pic>
        <p:nvPicPr>
          <p:cNvPr id="36" name="圖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5762" y="2236166"/>
            <a:ext cx="2322664" cy="12245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" name="Picture 7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3458" y="2236166"/>
            <a:ext cx="2322665" cy="12245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00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69094" y="6212903"/>
            <a:ext cx="2238687" cy="485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742255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文字方塊 22">
            <a:extLst>
              <a:ext uri="{FF2B5EF4-FFF2-40B4-BE49-F238E27FC236}">
                <a16:creationId xmlns:a16="http://schemas.microsoft.com/office/drawing/2014/main" id="{22B61683-783D-C91E-EC43-AC0F396F6A4A}"/>
              </a:ext>
            </a:extLst>
          </p:cNvPr>
          <p:cNvSpPr txBox="1"/>
          <p:nvPr/>
        </p:nvSpPr>
        <p:spPr>
          <a:xfrm>
            <a:off x="314840" y="203049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0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/>
                <a:sym typeface="Times New Roman"/>
              </a:rPr>
              <a:t>研究背景</a:t>
            </a:r>
            <a:endParaRPr lang="zh-TW" altLang="en-US" sz="4000" dirty="0"/>
          </a:p>
        </p:txBody>
      </p:sp>
      <p:grpSp>
        <p:nvGrpSpPr>
          <p:cNvPr id="4" name="群組 3"/>
          <p:cNvGrpSpPr/>
          <p:nvPr/>
        </p:nvGrpSpPr>
        <p:grpSpPr>
          <a:xfrm>
            <a:off x="9222950" y="2236421"/>
            <a:ext cx="2498606" cy="1224255"/>
            <a:chOff x="8200746" y="2098083"/>
            <a:chExt cx="3878779" cy="1593913"/>
          </a:xfrm>
        </p:grpSpPr>
        <p:pic>
          <p:nvPicPr>
            <p:cNvPr id="37902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00746" y="2098083"/>
              <a:ext cx="3878779" cy="15939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7899" name="文字方塊 9"/>
            <p:cNvSpPr txBox="1">
              <a:spLocks noChangeArrowheads="1"/>
            </p:cNvSpPr>
            <p:nvPr/>
          </p:nvSpPr>
          <p:spPr bwMode="auto">
            <a:xfrm>
              <a:off x="8918828" y="2098083"/>
              <a:ext cx="2420486" cy="3658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5411" tIns="47707" rIns="95411" bIns="47707">
              <a:spAutoFit/>
            </a:bodyPr>
            <a:lstStyle>
              <a:lvl1pPr algn="l" eaLnBrk="0" hangingPunct="0">
                <a:spcBef>
                  <a:spcPct val="20000"/>
                </a:spcBef>
                <a:buClr>
                  <a:srgbClr val="800000"/>
                </a:buClr>
                <a:buSzPct val="50000"/>
                <a:buFont typeface="Wingdings" pitchFamily="2" charset="2"/>
                <a:buChar char="£"/>
                <a:defRPr kumimoji="1" sz="3200" b="1">
                  <a:solidFill>
                    <a:srgbClr val="333333"/>
                  </a:solidFill>
                  <a:latin typeface="Calibri" pitchFamily="34" charset="0"/>
                  <a:ea typeface="微軟正黑體" pitchFamily="34" charset="-120"/>
                  <a:cs typeface="Calibri" pitchFamily="34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rgbClr val="800000"/>
                </a:buClr>
                <a:buSzPct val="50000"/>
                <a:buFont typeface="Wingdings" pitchFamily="2" charset="2"/>
                <a:buChar char="l"/>
                <a:defRPr kumimoji="1" sz="2600" b="1">
                  <a:solidFill>
                    <a:srgbClr val="4D4D4D"/>
                  </a:solidFill>
                  <a:latin typeface="Calibri" pitchFamily="34" charset="0"/>
                  <a:ea typeface="微軟正黑體" pitchFamily="34" charset="-120"/>
                  <a:cs typeface="Calibri" pitchFamily="34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rgbClr val="800000"/>
                </a:buClr>
                <a:buSzPct val="50000"/>
                <a:buFont typeface="Wingdings" pitchFamily="2" charset="2"/>
                <a:buChar char="u"/>
                <a:defRPr kumimoji="1" sz="2200">
                  <a:solidFill>
                    <a:srgbClr val="4D4D4D"/>
                  </a:solidFill>
                  <a:latin typeface="Calibri" pitchFamily="34" charset="0"/>
                  <a:ea typeface="微軟正黑體" pitchFamily="34" charset="-120"/>
                  <a:cs typeface="Calibri" pitchFamily="34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Clr>
                  <a:srgbClr val="800000"/>
                </a:buClr>
                <a:buSzPct val="100000"/>
                <a:buFont typeface="Calibri" pitchFamily="34" charset="0"/>
                <a:buChar char="»"/>
                <a:defRPr kumimoji="1" sz="2000">
                  <a:solidFill>
                    <a:srgbClr val="4D4D4D"/>
                  </a:solidFill>
                  <a:latin typeface="Calibri" pitchFamily="34" charset="0"/>
                  <a:ea typeface="微軟正黑體" pitchFamily="34" charset="-120"/>
                  <a:cs typeface="Calibri" pitchFamily="34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Clr>
                  <a:srgbClr val="800000"/>
                </a:buClr>
                <a:buFont typeface="Arial" pitchFamily="34" charset="0"/>
                <a:defRPr kumimoji="1" sz="2000">
                  <a:solidFill>
                    <a:srgbClr val="4D4D4D"/>
                  </a:solidFill>
                  <a:latin typeface="Calibri" pitchFamily="34" charset="0"/>
                  <a:ea typeface="微軟正黑體" pitchFamily="34" charset="-120"/>
                  <a:cs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00000"/>
                </a:buClr>
                <a:buFont typeface="Arial" pitchFamily="34" charset="0"/>
                <a:defRPr kumimoji="1" sz="2000">
                  <a:solidFill>
                    <a:srgbClr val="4D4D4D"/>
                  </a:solidFill>
                  <a:latin typeface="Calibri" pitchFamily="34" charset="0"/>
                  <a:ea typeface="微軟正黑體" pitchFamily="34" charset="-120"/>
                  <a:cs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00000"/>
                </a:buClr>
                <a:buFont typeface="Arial" pitchFamily="34" charset="0"/>
                <a:defRPr kumimoji="1" sz="2000">
                  <a:solidFill>
                    <a:srgbClr val="4D4D4D"/>
                  </a:solidFill>
                  <a:latin typeface="Calibri" pitchFamily="34" charset="0"/>
                  <a:ea typeface="微軟正黑體" pitchFamily="34" charset="-120"/>
                  <a:cs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00000"/>
                </a:buClr>
                <a:buFont typeface="Arial" pitchFamily="34" charset="0"/>
                <a:defRPr kumimoji="1" sz="2000">
                  <a:solidFill>
                    <a:srgbClr val="4D4D4D"/>
                  </a:solidFill>
                  <a:latin typeface="Calibri" pitchFamily="34" charset="0"/>
                  <a:ea typeface="微軟正黑體" pitchFamily="34" charset="-120"/>
                  <a:cs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00000"/>
                </a:buClr>
                <a:buFont typeface="Arial" pitchFamily="34" charset="0"/>
                <a:defRPr kumimoji="1" sz="2000">
                  <a:solidFill>
                    <a:srgbClr val="4D4D4D"/>
                  </a:solidFill>
                  <a:latin typeface="Calibri" pitchFamily="34" charset="0"/>
                  <a:ea typeface="微軟正黑體" pitchFamily="34" charset="-120"/>
                  <a:cs typeface="Calibri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1200" dirty="0">
                  <a:solidFill>
                    <a:srgbClr val="000000"/>
                  </a:solidFill>
                  <a:ea typeface="新細明體" pitchFamily="18" charset="-120"/>
                </a:rPr>
                <a:t>Warpage Verification</a:t>
              </a:r>
              <a:endParaRPr lang="zh-TW" altLang="en-US" sz="1200" dirty="0">
                <a:solidFill>
                  <a:srgbClr val="000000"/>
                </a:solidFill>
                <a:ea typeface="新細明體" pitchFamily="18" charset="-120"/>
              </a:endParaRPr>
            </a:p>
          </p:txBody>
        </p:sp>
      </p:grpSp>
      <p:sp>
        <p:nvSpPr>
          <p:cNvPr id="34" name="等於 33">
            <a:extLst>
              <a:ext uri="{FF2B5EF4-FFF2-40B4-BE49-F238E27FC236}">
                <a16:creationId xmlns:a16="http://schemas.microsoft.com/office/drawing/2014/main" id="{D0B9EC1D-E966-4142-A050-20DF52521E0F}"/>
              </a:ext>
            </a:extLst>
          </p:cNvPr>
          <p:cNvSpPr/>
          <p:nvPr/>
        </p:nvSpPr>
        <p:spPr>
          <a:xfrm>
            <a:off x="8723552" y="1375433"/>
            <a:ext cx="407848" cy="363596"/>
          </a:xfrm>
          <a:prstGeom prst="mathEqual">
            <a:avLst/>
          </a:prstGeom>
          <a:solidFill>
            <a:srgbClr val="00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zh-TW" altLang="en-US" sz="2400">
              <a:solidFill>
                <a:srgbClr val="00FFFF"/>
              </a:solidFill>
              <a:latin typeface="Calibri"/>
              <a:ea typeface="微軟正黑體"/>
            </a:endParaRPr>
          </a:p>
        </p:txBody>
      </p:sp>
      <p:sp>
        <p:nvSpPr>
          <p:cNvPr id="35" name="加號 34">
            <a:extLst>
              <a:ext uri="{FF2B5EF4-FFF2-40B4-BE49-F238E27FC236}">
                <a16:creationId xmlns:a16="http://schemas.microsoft.com/office/drawing/2014/main" id="{19ACC7AF-1D2E-4BDE-9A88-AC2DE1C65B03}"/>
              </a:ext>
            </a:extLst>
          </p:cNvPr>
          <p:cNvSpPr/>
          <p:nvPr/>
        </p:nvSpPr>
        <p:spPr>
          <a:xfrm>
            <a:off x="2850466" y="1369115"/>
            <a:ext cx="384922" cy="376233"/>
          </a:xfrm>
          <a:prstGeom prst="mathPlus">
            <a:avLst/>
          </a:prstGeom>
          <a:solidFill>
            <a:srgbClr val="00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zh-TW" altLang="en-US" sz="2400">
              <a:solidFill>
                <a:prstClr val="white"/>
              </a:solidFill>
              <a:latin typeface="Calibri"/>
              <a:ea typeface="微軟正黑體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325" y="2236167"/>
            <a:ext cx="2322661" cy="1224510"/>
          </a:xfrm>
          <a:prstGeom prst="rect">
            <a:avLst/>
          </a:prstGeom>
        </p:spPr>
      </p:pic>
      <p:sp>
        <p:nvSpPr>
          <p:cNvPr id="47" name="圓角矩形 46"/>
          <p:cNvSpPr/>
          <p:nvPr/>
        </p:nvSpPr>
        <p:spPr>
          <a:xfrm>
            <a:off x="3344132" y="1263385"/>
            <a:ext cx="2442875" cy="587694"/>
          </a:xfrm>
          <a:prstGeom prst="roundRect">
            <a:avLst/>
          </a:prstGeom>
          <a:solidFill>
            <a:srgbClr val="00206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5411" tIns="47707" rIns="95411" bIns="47707" anchor="ctr"/>
          <a:lstStyle/>
          <a:p>
            <a:pPr algn="ctr" defTabSz="1219170">
              <a:defRPr/>
            </a:pPr>
            <a:r>
              <a:rPr lang="en-US" altLang="zh-TW" b="1" dirty="0" smtClean="0">
                <a:solidFill>
                  <a:srgbClr val="00FFFF"/>
                </a:solidFill>
                <a:effectLst>
                  <a:glow rad="127000">
                    <a:prstClr val="black"/>
                  </a:glow>
                </a:effectLst>
                <a:latin typeface="Microsoft YaHei" pitchFamily="34" charset="-122"/>
                <a:ea typeface="Microsoft YaHei" pitchFamily="34" charset="-122"/>
              </a:rPr>
              <a:t>JMP</a:t>
            </a:r>
            <a:r>
              <a:rPr lang="zh-TW" altLang="en-US" b="1" dirty="0" smtClean="0">
                <a:solidFill>
                  <a:srgbClr val="00FFFF"/>
                </a:solidFill>
                <a:effectLst>
                  <a:glow rad="127000">
                    <a:prstClr val="black"/>
                  </a:glow>
                </a:effectLst>
                <a:latin typeface="Microsoft YaHei" pitchFamily="34" charset="-122"/>
                <a:ea typeface="Microsoft YaHei" pitchFamily="34" charset="-122"/>
              </a:rPr>
              <a:t>統計分析</a:t>
            </a:r>
            <a:endParaRPr lang="zh-TW" altLang="en-US" b="1" dirty="0">
              <a:solidFill>
                <a:srgbClr val="00FFFF"/>
              </a:solidFill>
              <a:effectLst>
                <a:glow rad="127000">
                  <a:prstClr val="black"/>
                </a:glow>
              </a:effectLst>
              <a:latin typeface="Microsoft YaHei" pitchFamily="34" charset="-122"/>
              <a:ea typeface="Microsoft YaHei" pitchFamily="34" charset="-122"/>
            </a:endParaRPr>
          </a:p>
          <a:p>
            <a:pPr algn="ctr" defTabSz="1219170">
              <a:defRPr/>
            </a:pPr>
            <a:r>
              <a:rPr lang="en-US" altLang="zh-TW" sz="1400" b="1" dirty="0">
                <a:solidFill>
                  <a:schemeClr val="bg1"/>
                </a:solidFill>
                <a:effectLst>
                  <a:glow rad="127000">
                    <a:prstClr val="black"/>
                  </a:glow>
                </a:effectLst>
                <a:latin typeface="Microsoft YaHei" pitchFamily="34" charset="-122"/>
                <a:ea typeface="Microsoft YaHei" pitchFamily="34" charset="-122"/>
              </a:rPr>
              <a:t>(</a:t>
            </a:r>
            <a:r>
              <a:rPr lang="zh-TW" altLang="en-US" sz="1400" b="1" dirty="0">
                <a:solidFill>
                  <a:schemeClr val="bg1"/>
                </a:solidFill>
                <a:effectLst>
                  <a:glow rad="127000">
                    <a:prstClr val="black"/>
                  </a:glow>
                </a:effectLst>
                <a:latin typeface="Microsoft YaHei" pitchFamily="34" charset="-122"/>
                <a:ea typeface="Microsoft YaHei" pitchFamily="34" charset="-122"/>
              </a:rPr>
              <a:t>最佳因子</a:t>
            </a:r>
            <a:r>
              <a:rPr lang="en-US" altLang="zh-TW" sz="1400" b="1" dirty="0">
                <a:solidFill>
                  <a:schemeClr val="bg1"/>
                </a:solidFill>
                <a:effectLst>
                  <a:glow rad="127000">
                    <a:prstClr val="black"/>
                  </a:glow>
                </a:effectLst>
                <a:latin typeface="Microsoft YaHei" pitchFamily="34" charset="-122"/>
                <a:ea typeface="Microsoft YaHei" pitchFamily="34" charset="-122"/>
              </a:rPr>
              <a:t>optimal factor)</a:t>
            </a:r>
          </a:p>
        </p:txBody>
      </p:sp>
      <p:sp>
        <p:nvSpPr>
          <p:cNvPr id="48" name="圓角矩形 47"/>
          <p:cNvSpPr/>
          <p:nvPr/>
        </p:nvSpPr>
        <p:spPr>
          <a:xfrm>
            <a:off x="9222950" y="1263385"/>
            <a:ext cx="2498606" cy="587694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5411" tIns="47707" rIns="95411" bIns="47707" anchor="ctr"/>
          <a:lstStyle/>
          <a:p>
            <a:pPr algn="ctr">
              <a:defRPr/>
            </a:pPr>
            <a:r>
              <a:rPr lang="zh-TW" altLang="en-US" sz="2000" b="1" dirty="0">
                <a:solidFill>
                  <a:srgbClr val="00FFFF"/>
                </a:solidFill>
                <a:effectLst>
                  <a:glow rad="127000">
                    <a:prstClr val="black"/>
                  </a:glow>
                </a:effectLst>
                <a:latin typeface="Microsoft YaHei" pitchFamily="34" charset="-122"/>
                <a:ea typeface="Microsoft YaHei" pitchFamily="34" charset="-122"/>
              </a:rPr>
              <a:t>最佳結構</a:t>
            </a:r>
            <a:endParaRPr lang="en-US" altLang="zh-TW" sz="2000" b="1" dirty="0">
              <a:solidFill>
                <a:srgbClr val="00FFFF"/>
              </a:solidFill>
              <a:effectLst>
                <a:glow rad="127000">
                  <a:prstClr val="black"/>
                </a:glow>
              </a:effectLst>
              <a:latin typeface="Microsoft YaHei" pitchFamily="34" charset="-122"/>
              <a:ea typeface="Microsoft YaHei" pitchFamily="34" charset="-122"/>
            </a:endParaRPr>
          </a:p>
          <a:p>
            <a:pPr algn="ctr">
              <a:defRPr/>
            </a:pPr>
            <a:r>
              <a:rPr lang="en-US" altLang="zh-TW" b="1" dirty="0">
                <a:solidFill>
                  <a:schemeClr val="bg1"/>
                </a:solidFill>
                <a:effectLst>
                  <a:glow rad="127000">
                    <a:prstClr val="black"/>
                  </a:glow>
                </a:effectLst>
                <a:latin typeface="Microsoft YaHei" pitchFamily="34" charset="-122"/>
                <a:ea typeface="Microsoft YaHei" pitchFamily="34" charset="-122"/>
              </a:rPr>
              <a:t>(optimal structure)</a:t>
            </a:r>
          </a:p>
        </p:txBody>
      </p:sp>
      <p:sp>
        <p:nvSpPr>
          <p:cNvPr id="49" name="圓角矩形 48"/>
          <p:cNvSpPr/>
          <p:nvPr/>
        </p:nvSpPr>
        <p:spPr>
          <a:xfrm>
            <a:off x="413325" y="1263385"/>
            <a:ext cx="2322664" cy="587694"/>
          </a:xfrm>
          <a:prstGeom prst="roundRect">
            <a:avLst/>
          </a:prstGeom>
          <a:solidFill>
            <a:srgbClr val="00206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5411" tIns="47707" rIns="95411" bIns="47707" anchor="ctr"/>
          <a:lstStyle/>
          <a:p>
            <a:pPr algn="ctr" defTabSz="1219170">
              <a:defRPr/>
            </a:pPr>
            <a:r>
              <a:rPr lang="zh-TW" altLang="en-US" b="1" dirty="0" smtClean="0">
                <a:solidFill>
                  <a:srgbClr val="00FFFF"/>
                </a:solidFill>
                <a:effectLst>
                  <a:glow rad="127000">
                    <a:prstClr val="black"/>
                  </a:glow>
                </a:effectLst>
                <a:latin typeface="Microsoft YaHei" pitchFamily="34" charset="-122"/>
                <a:ea typeface="Microsoft YaHei" pitchFamily="34" charset="-122"/>
              </a:rPr>
              <a:t>全因子模擬建模</a:t>
            </a:r>
            <a:endParaRPr lang="zh-TW" altLang="en-US" sz="1600" b="1" dirty="0">
              <a:solidFill>
                <a:schemeClr val="bg1"/>
              </a:solidFill>
              <a:effectLst>
                <a:glow rad="127000">
                  <a:prstClr val="black"/>
                </a:glow>
              </a:effectLst>
              <a:latin typeface="Microsoft YaHei" pitchFamily="34" charset="-122"/>
              <a:ea typeface="Microsoft YaHei" pitchFamily="34" charset="-122"/>
            </a:endParaRPr>
          </a:p>
        </p:txBody>
      </p:sp>
      <p:sp>
        <p:nvSpPr>
          <p:cNvPr id="52" name="加號 51">
            <a:extLst>
              <a:ext uri="{FF2B5EF4-FFF2-40B4-BE49-F238E27FC236}">
                <a16:creationId xmlns:a16="http://schemas.microsoft.com/office/drawing/2014/main" id="{19ACC7AF-1D2E-4BDE-9A88-AC2DE1C65B03}"/>
              </a:ext>
            </a:extLst>
          </p:cNvPr>
          <p:cNvSpPr/>
          <p:nvPr/>
        </p:nvSpPr>
        <p:spPr>
          <a:xfrm>
            <a:off x="5821403" y="1369115"/>
            <a:ext cx="384922" cy="376233"/>
          </a:xfrm>
          <a:prstGeom prst="mathPlus">
            <a:avLst/>
          </a:prstGeom>
          <a:solidFill>
            <a:srgbClr val="00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zh-TW" altLang="en-US" sz="2400">
              <a:solidFill>
                <a:prstClr val="white"/>
              </a:solidFill>
              <a:latin typeface="Calibri"/>
              <a:ea typeface="微軟正黑體"/>
            </a:endParaRPr>
          </a:p>
        </p:txBody>
      </p:sp>
      <p:sp>
        <p:nvSpPr>
          <p:cNvPr id="30" name="圓角矩形 29"/>
          <p:cNvSpPr/>
          <p:nvPr/>
        </p:nvSpPr>
        <p:spPr>
          <a:xfrm>
            <a:off x="6286409" y="1263385"/>
            <a:ext cx="2322664" cy="587694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5411" tIns="47707" rIns="95411" bIns="47707" anchor="ctr"/>
          <a:lstStyle/>
          <a:p>
            <a:pPr algn="ctr" defTabSz="1219170">
              <a:defRPr/>
            </a:pPr>
            <a:r>
              <a:rPr lang="zh-TW" altLang="en-US" b="1" dirty="0">
                <a:solidFill>
                  <a:srgbClr val="00FFFF"/>
                </a:solidFill>
                <a:effectLst>
                  <a:glow rad="127000">
                    <a:prstClr val="black"/>
                  </a:glow>
                </a:effectLst>
                <a:latin typeface="Microsoft YaHei" pitchFamily="34" charset="-122"/>
                <a:ea typeface="Microsoft YaHei" pitchFamily="34" charset="-122"/>
              </a:rPr>
              <a:t>模擬分析</a:t>
            </a:r>
            <a:r>
              <a:rPr lang="en-US" altLang="zh-TW" sz="1600" b="1" dirty="0">
                <a:solidFill>
                  <a:schemeClr val="bg1"/>
                </a:solidFill>
                <a:effectLst>
                  <a:glow rad="127000">
                    <a:prstClr val="black"/>
                  </a:glow>
                </a:effectLst>
                <a:latin typeface="Microsoft YaHei" pitchFamily="34" charset="-122"/>
                <a:ea typeface="Microsoft YaHei" pitchFamily="34" charset="-122"/>
              </a:rPr>
              <a:t>(</a:t>
            </a:r>
            <a:r>
              <a:rPr lang="en-US" altLang="zh-TW" sz="1600" b="1" dirty="0" err="1">
                <a:solidFill>
                  <a:schemeClr val="bg1"/>
                </a:solidFill>
                <a:effectLst>
                  <a:glow rad="127000">
                    <a:prstClr val="black"/>
                  </a:glow>
                </a:effectLst>
                <a:latin typeface="Microsoft YaHei" pitchFamily="34" charset="-122"/>
                <a:ea typeface="Microsoft YaHei" pitchFamily="34" charset="-122"/>
              </a:rPr>
              <a:t>Warpage</a:t>
            </a:r>
            <a:r>
              <a:rPr lang="en-US" altLang="zh-TW" sz="1600" b="1" dirty="0">
                <a:solidFill>
                  <a:schemeClr val="bg1"/>
                </a:solidFill>
                <a:effectLst>
                  <a:glow rad="127000">
                    <a:prstClr val="black"/>
                  </a:glow>
                </a:effectLst>
                <a:latin typeface="Microsoft YaHei" pitchFamily="34" charset="-122"/>
                <a:ea typeface="Microsoft YaHei" pitchFamily="34" charset="-122"/>
              </a:rPr>
              <a:t>/Stress)</a:t>
            </a:r>
            <a:endParaRPr lang="zh-TW" altLang="en-US" sz="1600" b="1" dirty="0">
              <a:solidFill>
                <a:schemeClr val="bg1"/>
              </a:solidFill>
              <a:effectLst>
                <a:glow rad="127000">
                  <a:prstClr val="black"/>
                </a:glow>
              </a:effectLst>
              <a:latin typeface="Microsoft YaHei" pitchFamily="34" charset="-122"/>
              <a:ea typeface="Microsoft YaHei" pitchFamily="34" charset="-122"/>
            </a:endParaRPr>
          </a:p>
        </p:txBody>
      </p:sp>
      <p:pic>
        <p:nvPicPr>
          <p:cNvPr id="36" name="圖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5762" y="2236166"/>
            <a:ext cx="2322664" cy="12245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" name="Picture 7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3458" y="2236166"/>
            <a:ext cx="2322665" cy="12245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00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" name="圖片 3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69094" y="6212903"/>
            <a:ext cx="2238687" cy="485843"/>
          </a:xfrm>
          <a:prstGeom prst="rect">
            <a:avLst/>
          </a:prstGeom>
        </p:spPr>
      </p:pic>
      <p:sp>
        <p:nvSpPr>
          <p:cNvPr id="39" name="矩形 38"/>
          <p:cNvSpPr/>
          <p:nvPr/>
        </p:nvSpPr>
        <p:spPr>
          <a:xfrm>
            <a:off x="158393" y="914900"/>
            <a:ext cx="12024220" cy="2642532"/>
          </a:xfrm>
          <a:prstGeom prst="rect">
            <a:avLst/>
          </a:prstGeom>
          <a:solidFill>
            <a:schemeClr val="bg1"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1" name="圖片 4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20412" y="2674414"/>
            <a:ext cx="4118113" cy="2007687"/>
          </a:xfrm>
          <a:prstGeom prst="rect">
            <a:avLst/>
          </a:prstGeom>
        </p:spPr>
      </p:pic>
      <p:sp>
        <p:nvSpPr>
          <p:cNvPr id="43" name="文字方塊 42"/>
          <p:cNvSpPr txBox="1"/>
          <p:nvPr/>
        </p:nvSpPr>
        <p:spPr>
          <a:xfrm>
            <a:off x="3920412" y="4717990"/>
            <a:ext cx="39645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b="1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一組模擬建模到跑出結果約需</a:t>
            </a:r>
            <a:r>
              <a:rPr lang="en-US" altLang="zh-TW" sz="2400" b="1" dirty="0" smtClean="0">
                <a:solidFill>
                  <a:srgbClr val="000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zh-TW" altLang="en-US" sz="2400" b="1" dirty="0" smtClean="0">
                <a:solidFill>
                  <a:srgbClr val="000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個小時</a:t>
            </a:r>
            <a:endParaRPr lang="zh-TW" altLang="en-US" sz="2400" b="1" dirty="0">
              <a:solidFill>
                <a:srgbClr val="0000F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8927897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暖調藍色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4_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訂 1">
      <a:majorFont>
        <a:latin typeface="Microsoft YaHei"/>
        <a:ea typeface="微軟正黑體"/>
        <a:cs typeface=""/>
      </a:majorFont>
      <a:minorFont>
        <a:latin typeface="Microsoft YaHei"/>
        <a:ea typeface="微軟正黑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algn="l">
          <a:defRPr b="1" dirty="0" smtClean="0">
            <a:solidFill>
              <a:schemeClr val="bg1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Security C</Template>
  <TotalTime>4269</TotalTime>
  <Words>8617</Words>
  <Application>Microsoft Office PowerPoint</Application>
  <PresentationFormat>寬螢幕</PresentationFormat>
  <Paragraphs>958</Paragraphs>
  <Slides>42</Slides>
  <Notes>36</Notes>
  <HiddenSlides>3</HiddenSlides>
  <MMClips>0</MMClips>
  <ScaleCrop>false</ScaleCrop>
  <HeadingPairs>
    <vt:vector size="6" baseType="variant">
      <vt:variant>
        <vt:lpstr>使用字型</vt:lpstr>
      </vt:variant>
      <vt:variant>
        <vt:i4>13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42</vt:i4>
      </vt:variant>
    </vt:vector>
  </HeadingPairs>
  <TitlesOfParts>
    <vt:vector size="57" baseType="lpstr">
      <vt:lpstr>等线</vt:lpstr>
      <vt:lpstr>微软雅黑</vt:lpstr>
      <vt:lpstr>微软雅黑</vt:lpstr>
      <vt:lpstr>宋体</vt:lpstr>
      <vt:lpstr>微軟正黑體</vt:lpstr>
      <vt:lpstr>新細明體</vt:lpstr>
      <vt:lpstr>Arial</vt:lpstr>
      <vt:lpstr>Calibri</vt:lpstr>
      <vt:lpstr>Calibri Light</vt:lpstr>
      <vt:lpstr>Cambria Math</vt:lpstr>
      <vt:lpstr>Segoe UI Black</vt:lpstr>
      <vt:lpstr>Times New Roman</vt:lpstr>
      <vt:lpstr>Wingdings</vt:lpstr>
      <vt:lpstr>Office 佈景主題</vt:lpstr>
      <vt:lpstr>4_自定义设计方案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>ASEKH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利用AI提升模擬預測半導體翹曲的效率</dc:title>
  <dc:creator>陳奕齊</dc:creator>
  <cp:keywords>Security C</cp:keywords>
  <dc:description>Security C</dc:description>
  <cp:lastModifiedBy>陳奕齊</cp:lastModifiedBy>
  <cp:revision>522</cp:revision>
  <dcterms:created xsi:type="dcterms:W3CDTF">2025-04-21T09:50:38Z</dcterms:created>
  <dcterms:modified xsi:type="dcterms:W3CDTF">2025-07-14T13:14:07Z</dcterms:modified>
</cp:coreProperties>
</file>